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7.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9.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3" r:id="rId2"/>
    <p:sldMasterId id="2147483675" r:id="rId3"/>
    <p:sldMasterId id="2147483687" r:id="rId4"/>
    <p:sldMasterId id="2147483693" r:id="rId5"/>
    <p:sldMasterId id="2147483705" r:id="rId6"/>
    <p:sldMasterId id="2147483717" r:id="rId7"/>
    <p:sldMasterId id="2147483729" r:id="rId8"/>
    <p:sldMasterId id="2147483741" r:id="rId9"/>
    <p:sldMasterId id="2147483753" r:id="rId10"/>
  </p:sldMasterIdLst>
  <p:notesMasterIdLst>
    <p:notesMasterId r:id="rId74"/>
  </p:notesMasterIdLst>
  <p:sldIdLst>
    <p:sldId id="319" r:id="rId11"/>
    <p:sldId id="273" r:id="rId12"/>
    <p:sldId id="274" r:id="rId13"/>
    <p:sldId id="275" r:id="rId14"/>
    <p:sldId id="276" r:id="rId15"/>
    <p:sldId id="277" r:id="rId16"/>
    <p:sldId id="256" r:id="rId17"/>
    <p:sldId id="257" r:id="rId18"/>
    <p:sldId id="258" r:id="rId19"/>
    <p:sldId id="259" r:id="rId20"/>
    <p:sldId id="260" r:id="rId21"/>
    <p:sldId id="262" r:id="rId22"/>
    <p:sldId id="263" r:id="rId23"/>
    <p:sldId id="264" r:id="rId24"/>
    <p:sldId id="261" r:id="rId25"/>
    <p:sldId id="265" r:id="rId26"/>
    <p:sldId id="266" r:id="rId27"/>
    <p:sldId id="267" r:id="rId28"/>
    <p:sldId id="271" r:id="rId29"/>
    <p:sldId id="268" r:id="rId30"/>
    <p:sldId id="270" r:id="rId31"/>
    <p:sldId id="269"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Lst>
  <p:sldSz cx="18288000" cy="10287000"/>
  <p:notesSz cx="6858000" cy="9144000"/>
  <p:embeddedFontLst>
    <p:embeddedFont>
      <p:font typeface="Calibri" pitchFamily="34" charset="0"/>
      <p:regular r:id="rId75"/>
      <p:bold r:id="rId76"/>
      <p:italic r:id="rId77"/>
      <p:boldItalic r:id="rId78"/>
    </p:embeddedFont>
    <p:embeddedFont>
      <p:font typeface="Georgia" pitchFamily="18" charset="0"/>
      <p:regular r:id="rId79"/>
      <p:bold r:id="rId80"/>
      <p:italic r:id="rId81"/>
      <p:boldItalic r:id="rId82"/>
    </p:embeddedFont>
    <p:embeddedFont>
      <p:font typeface="Calibri (MS)" charset="0"/>
      <p:regular r:id="rId83"/>
    </p:embeddedFont>
    <p:embeddedFont>
      <p:font typeface="Arimo" charset="0"/>
      <p:regular r:id="rId84"/>
    </p:embeddedFont>
    <p:embeddedFont>
      <p:font typeface="Brush Script MT" pitchFamily="66" charset="0"/>
      <p:italic r:id="rId85"/>
    </p:embeddedFont>
    <p:embeddedFont>
      <p:font typeface="Overpass Ultra-Bold" charset="0"/>
      <p:regular r:id="rId86"/>
    </p:embeddedFont>
    <p:embeddedFont>
      <p:font typeface="Calibri Light" pitchFamily="34" charset="0"/>
      <p:regular r:id="rId87"/>
      <p:italic r:id="rId88"/>
    </p:embeddedFont>
    <p:embeddedFont>
      <p:font typeface="Corbel" pitchFamily="34" charset="0"/>
      <p:regular r:id="rId89"/>
      <p:bold r:id="rId90"/>
      <p:italic r:id="rId91"/>
      <p:boldItalic r:id="rId92"/>
    </p:embeddedFont>
    <p:embeddedFont>
      <p:font typeface="Aleo Bold" charset="0"/>
      <p:regular r:id="rId93"/>
    </p:embeddedFont>
    <p:embeddedFont>
      <p:font typeface="Arimo Bold" charset="0"/>
      <p:regular r:id="rId94"/>
    </p:embeddedFont>
    <p:embeddedFont>
      <p:font typeface="Calibri (MS) Bold" charset="0"/>
      <p:regular r:id="rId95"/>
    </p:embeddedFont>
    <p:embeddedFont>
      <p:font typeface="Overpass Light" charset="0"/>
      <p:regular r:id="rId96"/>
    </p:embeddedFont>
    <p:embeddedFont>
      <p:font typeface="Quattrocento" charset="0"/>
      <p:regular r:id="rId97"/>
    </p:embeddedFont>
    <p:embeddedFont>
      <p:font typeface="Wingdings 2" pitchFamily="18" charset="2"/>
      <p:regular r:id="rId98"/>
    </p:embeddedFont>
    <p:embeddedFont>
      <p:font typeface="Quattrocento Bold" charset="0"/>
      <p:regular r:id="rId99"/>
    </p:embeddedFont>
  </p:embeddedFontLst>
  <p:defaultTextStyle>
    <a:defPPr>
      <a:defRPr lang="en-US"/>
    </a:defPPr>
    <a:lvl1pPr marL="0" algn="l" defTabSz="913578" rtl="0" eaLnBrk="1" latinLnBrk="0" hangingPunct="1">
      <a:defRPr sz="1800" kern="1200">
        <a:solidFill>
          <a:schemeClr val="tx1"/>
        </a:solidFill>
        <a:latin typeface="+mn-lt"/>
        <a:ea typeface="+mn-ea"/>
        <a:cs typeface="+mn-cs"/>
      </a:defRPr>
    </a:lvl1pPr>
    <a:lvl2pPr marL="456795" algn="l" defTabSz="913578" rtl="0" eaLnBrk="1" latinLnBrk="0" hangingPunct="1">
      <a:defRPr sz="1800" kern="1200">
        <a:solidFill>
          <a:schemeClr val="tx1"/>
        </a:solidFill>
        <a:latin typeface="+mn-lt"/>
        <a:ea typeface="+mn-ea"/>
        <a:cs typeface="+mn-cs"/>
      </a:defRPr>
    </a:lvl2pPr>
    <a:lvl3pPr marL="913578" algn="l" defTabSz="913578" rtl="0" eaLnBrk="1" latinLnBrk="0" hangingPunct="1">
      <a:defRPr sz="1800" kern="1200">
        <a:solidFill>
          <a:schemeClr val="tx1"/>
        </a:solidFill>
        <a:latin typeface="+mn-lt"/>
        <a:ea typeface="+mn-ea"/>
        <a:cs typeface="+mn-cs"/>
      </a:defRPr>
    </a:lvl3pPr>
    <a:lvl4pPr marL="1370373" algn="l" defTabSz="913578" rtl="0" eaLnBrk="1" latinLnBrk="0" hangingPunct="1">
      <a:defRPr sz="1800" kern="1200">
        <a:solidFill>
          <a:schemeClr val="tx1"/>
        </a:solidFill>
        <a:latin typeface="+mn-lt"/>
        <a:ea typeface="+mn-ea"/>
        <a:cs typeface="+mn-cs"/>
      </a:defRPr>
    </a:lvl4pPr>
    <a:lvl5pPr marL="1827156" algn="l" defTabSz="913578" rtl="0" eaLnBrk="1" latinLnBrk="0" hangingPunct="1">
      <a:defRPr sz="1800" kern="1200">
        <a:solidFill>
          <a:schemeClr val="tx1"/>
        </a:solidFill>
        <a:latin typeface="+mn-lt"/>
        <a:ea typeface="+mn-ea"/>
        <a:cs typeface="+mn-cs"/>
      </a:defRPr>
    </a:lvl5pPr>
    <a:lvl6pPr marL="2283948" algn="l" defTabSz="913578" rtl="0" eaLnBrk="1" latinLnBrk="0" hangingPunct="1">
      <a:defRPr sz="1800" kern="1200">
        <a:solidFill>
          <a:schemeClr val="tx1"/>
        </a:solidFill>
        <a:latin typeface="+mn-lt"/>
        <a:ea typeface="+mn-ea"/>
        <a:cs typeface="+mn-cs"/>
      </a:defRPr>
    </a:lvl6pPr>
    <a:lvl7pPr marL="2740739" algn="l" defTabSz="913578" rtl="0" eaLnBrk="1" latinLnBrk="0" hangingPunct="1">
      <a:defRPr sz="1800" kern="1200">
        <a:solidFill>
          <a:schemeClr val="tx1"/>
        </a:solidFill>
        <a:latin typeface="+mn-lt"/>
        <a:ea typeface="+mn-ea"/>
        <a:cs typeface="+mn-cs"/>
      </a:defRPr>
    </a:lvl7pPr>
    <a:lvl8pPr marL="3197525" algn="l" defTabSz="913578" rtl="0" eaLnBrk="1" latinLnBrk="0" hangingPunct="1">
      <a:defRPr sz="1800" kern="1200">
        <a:solidFill>
          <a:schemeClr val="tx1"/>
        </a:solidFill>
        <a:latin typeface="+mn-lt"/>
        <a:ea typeface="+mn-ea"/>
        <a:cs typeface="+mn-cs"/>
      </a:defRPr>
    </a:lvl8pPr>
    <a:lvl9pPr marL="3654306" algn="l" defTabSz="913578"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1" d="100"/>
          <a:sy n="51" d="100"/>
        </p:scale>
        <p:origin x="-4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font" Target="fonts/font10.fntdata"/><Relationship Id="rId89" Type="http://schemas.openxmlformats.org/officeDocument/2006/relationships/font" Target="fonts/font15.fntdata"/><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notesMaster" Target="notesMasters/notesMaster1.xml"/><Relationship Id="rId79" Type="http://schemas.openxmlformats.org/officeDocument/2006/relationships/font" Target="fonts/font5.fntdata"/><Relationship Id="rId87" Type="http://schemas.openxmlformats.org/officeDocument/2006/relationships/font" Target="fonts/font13.fntdata"/><Relationship Id="rId102"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font" Target="fonts/font8.fntdata"/><Relationship Id="rId90" Type="http://schemas.openxmlformats.org/officeDocument/2006/relationships/font" Target="fonts/font16.fntdata"/><Relationship Id="rId95" Type="http://schemas.openxmlformats.org/officeDocument/2006/relationships/font" Target="fonts/font21.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font" Target="fonts/font3.fntdata"/><Relationship Id="rId100"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font" Target="fonts/font2.fntdata"/><Relationship Id="rId97"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19.10.2025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3578" rtl="0" eaLnBrk="1" latinLnBrk="0" hangingPunct="1">
      <a:defRPr sz="1400" kern="1200">
        <a:solidFill>
          <a:schemeClr val="tx1"/>
        </a:solidFill>
        <a:latin typeface="+mn-lt"/>
        <a:ea typeface="+mn-ea"/>
        <a:cs typeface="+mn-cs"/>
      </a:defRPr>
    </a:lvl1pPr>
    <a:lvl2pPr marL="456795" algn="l" defTabSz="913578" rtl="0" eaLnBrk="1" latinLnBrk="0" hangingPunct="1">
      <a:defRPr sz="1400" kern="1200">
        <a:solidFill>
          <a:schemeClr val="tx1"/>
        </a:solidFill>
        <a:latin typeface="+mn-lt"/>
        <a:ea typeface="+mn-ea"/>
        <a:cs typeface="+mn-cs"/>
      </a:defRPr>
    </a:lvl2pPr>
    <a:lvl3pPr marL="913578" algn="l" defTabSz="913578" rtl="0" eaLnBrk="1" latinLnBrk="0" hangingPunct="1">
      <a:defRPr sz="1400" kern="1200">
        <a:solidFill>
          <a:schemeClr val="tx1"/>
        </a:solidFill>
        <a:latin typeface="+mn-lt"/>
        <a:ea typeface="+mn-ea"/>
        <a:cs typeface="+mn-cs"/>
      </a:defRPr>
    </a:lvl3pPr>
    <a:lvl4pPr marL="1370373" algn="l" defTabSz="913578" rtl="0" eaLnBrk="1" latinLnBrk="0" hangingPunct="1">
      <a:defRPr sz="1400" kern="1200">
        <a:solidFill>
          <a:schemeClr val="tx1"/>
        </a:solidFill>
        <a:latin typeface="+mn-lt"/>
        <a:ea typeface="+mn-ea"/>
        <a:cs typeface="+mn-cs"/>
      </a:defRPr>
    </a:lvl4pPr>
    <a:lvl5pPr marL="1827156" algn="l" defTabSz="913578" rtl="0" eaLnBrk="1" latinLnBrk="0" hangingPunct="1">
      <a:defRPr sz="1400" kern="1200">
        <a:solidFill>
          <a:schemeClr val="tx1"/>
        </a:solidFill>
        <a:latin typeface="+mn-lt"/>
        <a:ea typeface="+mn-ea"/>
        <a:cs typeface="+mn-cs"/>
      </a:defRPr>
    </a:lvl5pPr>
    <a:lvl6pPr marL="2283948" algn="l" defTabSz="913578" rtl="0" eaLnBrk="1" latinLnBrk="0" hangingPunct="1">
      <a:defRPr sz="1400" kern="1200">
        <a:solidFill>
          <a:schemeClr val="tx1"/>
        </a:solidFill>
        <a:latin typeface="+mn-lt"/>
        <a:ea typeface="+mn-ea"/>
        <a:cs typeface="+mn-cs"/>
      </a:defRPr>
    </a:lvl6pPr>
    <a:lvl7pPr marL="2740739" algn="l" defTabSz="913578" rtl="0" eaLnBrk="1" latinLnBrk="0" hangingPunct="1">
      <a:defRPr sz="1400" kern="1200">
        <a:solidFill>
          <a:schemeClr val="tx1"/>
        </a:solidFill>
        <a:latin typeface="+mn-lt"/>
        <a:ea typeface="+mn-ea"/>
        <a:cs typeface="+mn-cs"/>
      </a:defRPr>
    </a:lvl7pPr>
    <a:lvl8pPr marL="3197525" algn="l" defTabSz="913578" rtl="0" eaLnBrk="1" latinLnBrk="0" hangingPunct="1">
      <a:defRPr sz="1400" kern="1200">
        <a:solidFill>
          <a:schemeClr val="tx1"/>
        </a:solidFill>
        <a:latin typeface="+mn-lt"/>
        <a:ea typeface="+mn-ea"/>
        <a:cs typeface="+mn-cs"/>
      </a:defRPr>
    </a:lvl8pPr>
    <a:lvl9pPr marL="3654306" algn="l" defTabSz="913578"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5A153-2F37-48AB-BBB2-E6362765218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138155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solidFill>
                <a:prstClr val="black"/>
              </a:solidFill>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solidFill>
                  <a:prstClr val="black"/>
                </a:solidFill>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solidFill>
                <a:prstClr val="black"/>
              </a:solidFill>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solidFill>
                  <a:prstClr val="black"/>
                </a:solidFill>
              </a:rP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solidFill>
                <a:prstClr val="black"/>
              </a:solidFill>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solidFill>
                  <a:prstClr val="black"/>
                </a:solidFill>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solidFill>
                <a:prstClr val="black"/>
              </a:solidFill>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solidFill>
                  <a:prstClr val="black"/>
                </a:solidFill>
              </a:rPr>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solidFill>
                <a:prstClr val="black"/>
              </a:solidFill>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solidFill>
                  <a:prstClr val="black"/>
                </a:solidFill>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solidFill>
                <a:prstClr val="black"/>
              </a:solidFill>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solidFill>
                  <a:prstClr val="black"/>
                </a:solidFill>
              </a:rPr>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solidFill>
                <a:prstClr val="black"/>
              </a:solidFill>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solidFill>
                  <a:prstClr val="black"/>
                </a:solidFill>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solidFill>
                <a:prstClr val="black"/>
              </a:solidFill>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solidFill>
                  <a:prstClr val="black"/>
                </a:solidFill>
              </a:rPr>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795" indent="0" algn="ctr">
              <a:buNone/>
              <a:defRPr>
                <a:solidFill>
                  <a:schemeClr val="tx1">
                    <a:tint val="75000"/>
                  </a:schemeClr>
                </a:solidFill>
              </a:defRPr>
            </a:lvl2pPr>
            <a:lvl3pPr marL="913578" indent="0" algn="ctr">
              <a:buNone/>
              <a:defRPr>
                <a:solidFill>
                  <a:schemeClr val="tx1">
                    <a:tint val="75000"/>
                  </a:schemeClr>
                </a:solidFill>
              </a:defRPr>
            </a:lvl3pPr>
            <a:lvl4pPr marL="1370373" indent="0" algn="ctr">
              <a:buNone/>
              <a:defRPr>
                <a:solidFill>
                  <a:schemeClr val="tx1">
                    <a:tint val="75000"/>
                  </a:schemeClr>
                </a:solidFill>
              </a:defRPr>
            </a:lvl4pPr>
            <a:lvl5pPr marL="1827156" indent="0" algn="ctr">
              <a:buNone/>
              <a:defRPr>
                <a:solidFill>
                  <a:schemeClr val="tx1">
                    <a:tint val="75000"/>
                  </a:schemeClr>
                </a:solidFill>
              </a:defRPr>
            </a:lvl5pPr>
            <a:lvl6pPr marL="2283948" indent="0" algn="ctr">
              <a:buNone/>
              <a:defRPr>
                <a:solidFill>
                  <a:schemeClr val="tx1">
                    <a:tint val="75000"/>
                  </a:schemeClr>
                </a:solidFill>
              </a:defRPr>
            </a:lvl6pPr>
            <a:lvl7pPr marL="2740739" indent="0" algn="ctr">
              <a:buNone/>
              <a:defRPr>
                <a:solidFill>
                  <a:schemeClr val="tx1">
                    <a:tint val="75000"/>
                  </a:schemeClr>
                </a:solidFill>
              </a:defRPr>
            </a:lvl7pPr>
            <a:lvl8pPr marL="3197525" indent="0" algn="ctr">
              <a:buNone/>
              <a:defRPr>
                <a:solidFill>
                  <a:schemeClr val="tx1">
                    <a:tint val="75000"/>
                  </a:schemeClr>
                </a:solidFill>
              </a:defRPr>
            </a:lvl8pPr>
            <a:lvl9pPr marL="365430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4F0FF"/>
          </a:solidFill>
          <a:ln/>
        </p:spPr>
      </p:sp>
      <p:sp>
        <p:nvSpPr>
          <p:cNvPr id="3" name="Shape 1"/>
          <p:cNvSpPr/>
          <p:nvPr/>
        </p:nvSpPr>
        <p:spPr>
          <a:xfrm>
            <a:off x="0" y="0"/>
            <a:ext cx="18288000" cy="10287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5339236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4F0FF"/>
          </a:solidFill>
          <a:ln/>
        </p:spPr>
      </p:sp>
      <p:sp>
        <p:nvSpPr>
          <p:cNvPr id="3" name="Shape 1"/>
          <p:cNvSpPr/>
          <p:nvPr/>
        </p:nvSpPr>
        <p:spPr>
          <a:xfrm>
            <a:off x="0" y="0"/>
            <a:ext cx="18288000" cy="10287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6536325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4F0FF"/>
          </a:solidFill>
          <a:ln/>
        </p:spPr>
      </p:sp>
      <p:sp>
        <p:nvSpPr>
          <p:cNvPr id="3" name="Shape 1"/>
          <p:cNvSpPr/>
          <p:nvPr/>
        </p:nvSpPr>
        <p:spPr>
          <a:xfrm>
            <a:off x="0" y="0"/>
            <a:ext cx="18288000" cy="10287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0566934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4F0FF"/>
          </a:solidFill>
          <a:ln/>
        </p:spPr>
      </p:sp>
      <p:sp>
        <p:nvSpPr>
          <p:cNvPr id="3" name="Shape 1"/>
          <p:cNvSpPr/>
          <p:nvPr/>
        </p:nvSpPr>
        <p:spPr>
          <a:xfrm>
            <a:off x="0" y="0"/>
            <a:ext cx="18288000" cy="10287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224721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4F0FF"/>
          </a:solidFill>
          <a:ln/>
        </p:spPr>
      </p:sp>
      <p:sp>
        <p:nvSpPr>
          <p:cNvPr id="3" name="Shape 1"/>
          <p:cNvSpPr/>
          <p:nvPr/>
        </p:nvSpPr>
        <p:spPr>
          <a:xfrm>
            <a:off x="0" y="0"/>
            <a:ext cx="18288000" cy="10287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7304804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4F0FF"/>
          </a:solidFill>
          <a:ln/>
        </p:spPr>
      </p:sp>
      <p:sp>
        <p:nvSpPr>
          <p:cNvPr id="3" name="Shape 1"/>
          <p:cNvSpPr/>
          <p:nvPr/>
        </p:nvSpPr>
        <p:spPr>
          <a:xfrm>
            <a:off x="0" y="0"/>
            <a:ext cx="18288000" cy="10287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5880635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4F0FF"/>
          </a:solidFill>
          <a:ln/>
        </p:spPr>
      </p:sp>
      <p:sp>
        <p:nvSpPr>
          <p:cNvPr id="3" name="Shape 1"/>
          <p:cNvSpPr/>
          <p:nvPr/>
        </p:nvSpPr>
        <p:spPr>
          <a:xfrm>
            <a:off x="0" y="0"/>
            <a:ext cx="18288000" cy="10287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4231490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4F0FF"/>
          </a:solidFill>
          <a:ln/>
        </p:spPr>
      </p:sp>
      <p:sp>
        <p:nvSpPr>
          <p:cNvPr id="3" name="Shape 1"/>
          <p:cNvSpPr/>
          <p:nvPr/>
        </p:nvSpPr>
        <p:spPr>
          <a:xfrm>
            <a:off x="0" y="0"/>
            <a:ext cx="18288000" cy="10287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011816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3"/>
            <a:ext cx="2057400" cy="585152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53"/>
            <a:ext cx="6019800" cy="585152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0F0F1"/>
          </a:solidFill>
          <a:ln/>
        </p:spPr>
      </p:sp>
      <p:sp>
        <p:nvSpPr>
          <p:cNvPr id="3" name="Shape 1"/>
          <p:cNvSpPr/>
          <p:nvPr/>
        </p:nvSpPr>
        <p:spPr>
          <a:xfrm>
            <a:off x="0" y="0"/>
            <a:ext cx="18288000" cy="10287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6049023" y="9686925"/>
            <a:ext cx="2153256" cy="514350"/>
          </a:xfrm>
          <a:prstGeom prst="rect">
            <a:avLst/>
          </a:prstGeom>
        </p:spPr>
      </p:pic>
    </p:spTree>
    <p:extLst>
      <p:ext uri="{BB962C8B-B14F-4D97-AF65-F5344CB8AC3E}">
        <p14:creationId xmlns:p14="http://schemas.microsoft.com/office/powerpoint/2010/main" val="1178775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0F0F1"/>
          </a:solidFill>
          <a:ln/>
        </p:spPr>
      </p:sp>
      <p:sp>
        <p:nvSpPr>
          <p:cNvPr id="3" name="Shape 1"/>
          <p:cNvSpPr/>
          <p:nvPr/>
        </p:nvSpPr>
        <p:spPr>
          <a:xfrm>
            <a:off x="0" y="0"/>
            <a:ext cx="18288000" cy="10287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6049023" y="9686925"/>
            <a:ext cx="2153256" cy="514350"/>
          </a:xfrm>
          <a:prstGeom prst="rect">
            <a:avLst/>
          </a:prstGeom>
        </p:spPr>
      </p:pic>
    </p:spTree>
    <p:extLst>
      <p:ext uri="{BB962C8B-B14F-4D97-AF65-F5344CB8AC3E}">
        <p14:creationId xmlns:p14="http://schemas.microsoft.com/office/powerpoint/2010/main" val="245054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0F0F1"/>
          </a:solidFill>
          <a:ln/>
        </p:spPr>
      </p:sp>
      <p:sp>
        <p:nvSpPr>
          <p:cNvPr id="3" name="Shape 1"/>
          <p:cNvSpPr/>
          <p:nvPr/>
        </p:nvSpPr>
        <p:spPr>
          <a:xfrm>
            <a:off x="0" y="0"/>
            <a:ext cx="18288000" cy="10287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6049023" y="9686925"/>
            <a:ext cx="2153256" cy="514350"/>
          </a:xfrm>
          <a:prstGeom prst="rect">
            <a:avLst/>
          </a:prstGeom>
        </p:spPr>
      </p:pic>
    </p:spTree>
    <p:extLst>
      <p:ext uri="{BB962C8B-B14F-4D97-AF65-F5344CB8AC3E}">
        <p14:creationId xmlns:p14="http://schemas.microsoft.com/office/powerpoint/2010/main" val="510784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smtClean="0"/>
              <a:t>Click to edit Master title style</a:t>
            </a:r>
            <a:endParaRPr lang="en-US"/>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248" indent="0" algn="ctr">
              <a:buNone/>
              <a:defRPr sz="3000"/>
            </a:lvl2pPr>
            <a:lvl3pPr marL="1370508" indent="0" algn="ctr">
              <a:buNone/>
              <a:defRPr sz="2900"/>
            </a:lvl3pPr>
            <a:lvl4pPr marL="2055756" indent="0" algn="ctr">
              <a:buNone/>
              <a:defRPr sz="2400"/>
            </a:lvl4pPr>
            <a:lvl5pPr marL="2741013" indent="0" algn="ctr">
              <a:buNone/>
              <a:defRPr sz="2400"/>
            </a:lvl5pPr>
            <a:lvl6pPr marL="3426263" indent="0" algn="ctr">
              <a:buNone/>
              <a:defRPr sz="2400"/>
            </a:lvl6pPr>
            <a:lvl7pPr marL="4111513" indent="0" algn="ctr">
              <a:buNone/>
              <a:defRPr sz="2400"/>
            </a:lvl7pPr>
            <a:lvl8pPr marL="4796760" indent="0" algn="ctr">
              <a:buNone/>
              <a:defRPr sz="2400"/>
            </a:lvl8pPr>
            <a:lvl9pPr marL="5482008" indent="0" algn="ctr">
              <a:buNone/>
              <a:defRPr sz="24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AF59A0-55D9-427D-8954-9F0D625ECBE7}"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1EF1F2-A5A2-42D5-A786-C0FEC811A2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0139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AF59A0-55D9-427D-8954-9F0D625ECBE7}"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1EF1F2-A5A2-42D5-A786-C0FEC811A2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8760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22"/>
            <a:ext cx="15773400" cy="4279106"/>
          </a:xfrm>
        </p:spPr>
        <p:txBody>
          <a:bodyPr anchor="b"/>
          <a:lstStyle>
            <a:lvl1pPr>
              <a:defRPr sz="9000"/>
            </a:lvl1pPr>
          </a:lstStyle>
          <a:p>
            <a:r>
              <a:rPr lang="en-US" smtClean="0"/>
              <a:t>Click to edit Master title style</a:t>
            </a:r>
            <a:endParaRPr lang="en-US"/>
          </a:p>
        </p:txBody>
      </p:sp>
      <p:sp>
        <p:nvSpPr>
          <p:cNvPr id="3" name="Text Placeholder 2"/>
          <p:cNvSpPr>
            <a:spLocks noGrp="1"/>
          </p:cNvSpPr>
          <p:nvPr>
            <p:ph type="body" idx="1"/>
          </p:nvPr>
        </p:nvSpPr>
        <p:spPr>
          <a:xfrm>
            <a:off x="1247775" y="6884212"/>
            <a:ext cx="15773400" cy="2250281"/>
          </a:xfrm>
        </p:spPr>
        <p:txBody>
          <a:bodyPr/>
          <a:lstStyle>
            <a:lvl1pPr marL="0" indent="0">
              <a:buNone/>
              <a:defRPr sz="3600">
                <a:solidFill>
                  <a:schemeClr val="tx1">
                    <a:tint val="75000"/>
                  </a:schemeClr>
                </a:solidFill>
              </a:defRPr>
            </a:lvl1pPr>
            <a:lvl2pPr marL="685248" indent="0">
              <a:buNone/>
              <a:defRPr sz="3000">
                <a:solidFill>
                  <a:schemeClr val="tx1">
                    <a:tint val="75000"/>
                  </a:schemeClr>
                </a:solidFill>
              </a:defRPr>
            </a:lvl2pPr>
            <a:lvl3pPr marL="1370508" indent="0">
              <a:buNone/>
              <a:defRPr sz="2900">
                <a:solidFill>
                  <a:schemeClr val="tx1">
                    <a:tint val="75000"/>
                  </a:schemeClr>
                </a:solidFill>
              </a:defRPr>
            </a:lvl3pPr>
            <a:lvl4pPr marL="2055756" indent="0">
              <a:buNone/>
              <a:defRPr sz="2400">
                <a:solidFill>
                  <a:schemeClr val="tx1">
                    <a:tint val="75000"/>
                  </a:schemeClr>
                </a:solidFill>
              </a:defRPr>
            </a:lvl4pPr>
            <a:lvl5pPr marL="2741013" indent="0">
              <a:buNone/>
              <a:defRPr sz="2400">
                <a:solidFill>
                  <a:schemeClr val="tx1">
                    <a:tint val="75000"/>
                  </a:schemeClr>
                </a:solidFill>
              </a:defRPr>
            </a:lvl5pPr>
            <a:lvl6pPr marL="3426263" indent="0">
              <a:buNone/>
              <a:defRPr sz="2400">
                <a:solidFill>
                  <a:schemeClr val="tx1">
                    <a:tint val="75000"/>
                  </a:schemeClr>
                </a:solidFill>
              </a:defRPr>
            </a:lvl6pPr>
            <a:lvl7pPr marL="4111513" indent="0">
              <a:buNone/>
              <a:defRPr sz="2400">
                <a:solidFill>
                  <a:schemeClr val="tx1">
                    <a:tint val="75000"/>
                  </a:schemeClr>
                </a:solidFill>
              </a:defRPr>
            </a:lvl7pPr>
            <a:lvl8pPr marL="4796760" indent="0">
              <a:buNone/>
              <a:defRPr sz="2400">
                <a:solidFill>
                  <a:schemeClr val="tx1">
                    <a:tint val="75000"/>
                  </a:schemeClr>
                </a:solidFill>
              </a:defRPr>
            </a:lvl8pPr>
            <a:lvl9pPr marL="5482008" indent="0">
              <a:buNone/>
              <a:defRPr sz="2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AF59A0-55D9-427D-8954-9F0D625ECBE7}"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1EF1F2-A5A2-42D5-A786-C0FEC811A2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9033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7300" y="2738452"/>
            <a:ext cx="7772400" cy="65270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58300" y="2738452"/>
            <a:ext cx="7772400" cy="65270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AF59A0-55D9-427D-8954-9F0D625ECBE7}"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1EF1F2-A5A2-42D5-A786-C0FEC811A2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7515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4" y="547701"/>
            <a:ext cx="15773400" cy="198834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59701" y="2521745"/>
            <a:ext cx="7736681" cy="1235868"/>
          </a:xfrm>
        </p:spPr>
        <p:txBody>
          <a:bodyPr anchor="b"/>
          <a:lstStyle>
            <a:lvl1pPr marL="0" indent="0">
              <a:buNone/>
              <a:defRPr sz="3600" b="1"/>
            </a:lvl1pPr>
            <a:lvl2pPr marL="685248" indent="0">
              <a:buNone/>
              <a:defRPr sz="3000" b="1"/>
            </a:lvl2pPr>
            <a:lvl3pPr marL="1370508" indent="0">
              <a:buNone/>
              <a:defRPr sz="2900" b="1"/>
            </a:lvl3pPr>
            <a:lvl4pPr marL="2055756" indent="0">
              <a:buNone/>
              <a:defRPr sz="2400" b="1"/>
            </a:lvl4pPr>
            <a:lvl5pPr marL="2741013" indent="0">
              <a:buNone/>
              <a:defRPr sz="2400" b="1"/>
            </a:lvl5pPr>
            <a:lvl6pPr marL="3426263" indent="0">
              <a:buNone/>
              <a:defRPr sz="2400" b="1"/>
            </a:lvl6pPr>
            <a:lvl7pPr marL="4111513" indent="0">
              <a:buNone/>
              <a:defRPr sz="2400" b="1"/>
            </a:lvl7pPr>
            <a:lvl8pPr marL="4796760" indent="0">
              <a:buNone/>
              <a:defRPr sz="2400" b="1"/>
            </a:lvl8pPr>
            <a:lvl9pPr marL="5482008"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1259701" y="3757624"/>
            <a:ext cx="7736681" cy="5526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58313" y="2521745"/>
            <a:ext cx="7774784" cy="1235868"/>
          </a:xfrm>
        </p:spPr>
        <p:txBody>
          <a:bodyPr anchor="b"/>
          <a:lstStyle>
            <a:lvl1pPr marL="0" indent="0">
              <a:buNone/>
              <a:defRPr sz="3600" b="1"/>
            </a:lvl1pPr>
            <a:lvl2pPr marL="685248" indent="0">
              <a:buNone/>
              <a:defRPr sz="3000" b="1"/>
            </a:lvl2pPr>
            <a:lvl3pPr marL="1370508" indent="0">
              <a:buNone/>
              <a:defRPr sz="2900" b="1"/>
            </a:lvl3pPr>
            <a:lvl4pPr marL="2055756" indent="0">
              <a:buNone/>
              <a:defRPr sz="2400" b="1"/>
            </a:lvl4pPr>
            <a:lvl5pPr marL="2741013" indent="0">
              <a:buNone/>
              <a:defRPr sz="2400" b="1"/>
            </a:lvl5pPr>
            <a:lvl6pPr marL="3426263" indent="0">
              <a:buNone/>
              <a:defRPr sz="2400" b="1"/>
            </a:lvl6pPr>
            <a:lvl7pPr marL="4111513" indent="0">
              <a:buNone/>
              <a:defRPr sz="2400" b="1"/>
            </a:lvl7pPr>
            <a:lvl8pPr marL="4796760" indent="0">
              <a:buNone/>
              <a:defRPr sz="2400" b="1"/>
            </a:lvl8pPr>
            <a:lvl9pPr marL="5482008"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58313" y="3757624"/>
            <a:ext cx="7774784" cy="5526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AF59A0-55D9-427D-8954-9F0D625ECBE7}" type="datetimeFigureOut">
              <a:rPr lang="en-US" smtClean="0">
                <a:solidFill>
                  <a:prstClr val="black">
                    <a:tint val="75000"/>
                  </a:prstClr>
                </a:solidFill>
              </a:rPr>
              <a:pPr/>
              <a:t>10/19/2025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51EF1F2-A5A2-42D5-A786-C0FEC811A2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527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AF59A0-55D9-427D-8954-9F0D625ECBE7}" type="datetimeFigureOut">
              <a:rPr lang="en-US" smtClean="0">
                <a:solidFill>
                  <a:prstClr val="black">
                    <a:tint val="75000"/>
                  </a:prstClr>
                </a:solidFill>
              </a:rPr>
              <a:pPr/>
              <a:t>10/19/2025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51EF1F2-A5A2-42D5-A786-C0FEC811A2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01726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AF59A0-55D9-427D-8954-9F0D625ECBE7}" type="datetimeFigureOut">
              <a:rPr lang="en-US" smtClean="0">
                <a:solidFill>
                  <a:prstClr val="black">
                    <a:tint val="75000"/>
                  </a:prstClr>
                </a:solidFill>
              </a:rPr>
              <a:pPr/>
              <a:t>10/19/2025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51EF1F2-A5A2-42D5-A786-C0FEC811A2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2998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97" y="685800"/>
            <a:ext cx="5898356" cy="2400300"/>
          </a:xfrm>
        </p:spPr>
        <p:txBody>
          <a:bodyPr anchor="b"/>
          <a:lstStyle>
            <a:lvl1pPr>
              <a:defRPr sz="4800"/>
            </a:lvl1pPr>
          </a:lstStyle>
          <a:p>
            <a:r>
              <a:rPr lang="en-US" smtClean="0"/>
              <a:t>Click to edit Master title style</a:t>
            </a:r>
            <a:endParaRPr lang="en-US"/>
          </a:p>
        </p:txBody>
      </p:sp>
      <p:sp>
        <p:nvSpPr>
          <p:cNvPr id="3" name="Content Placeholder 2"/>
          <p:cNvSpPr>
            <a:spLocks noGrp="1"/>
          </p:cNvSpPr>
          <p:nvPr>
            <p:ph idx="1"/>
          </p:nvPr>
        </p:nvSpPr>
        <p:spPr>
          <a:xfrm>
            <a:off x="7774784" y="1481150"/>
            <a:ext cx="9258300" cy="7310438"/>
          </a:xfrm>
        </p:spPr>
        <p:txBody>
          <a:bodyPr/>
          <a:lstStyle>
            <a:lvl1pPr>
              <a:defRPr sz="4800"/>
            </a:lvl1pPr>
            <a:lvl2pPr>
              <a:defRPr sz="44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59697" y="3086104"/>
            <a:ext cx="5898356" cy="5717384"/>
          </a:xfrm>
        </p:spPr>
        <p:txBody>
          <a:bodyPr/>
          <a:lstStyle>
            <a:lvl1pPr marL="0" indent="0">
              <a:buNone/>
              <a:defRPr sz="2400"/>
            </a:lvl1pPr>
            <a:lvl2pPr marL="685248" indent="0">
              <a:buNone/>
              <a:defRPr sz="2100"/>
            </a:lvl2pPr>
            <a:lvl3pPr marL="1370508" indent="0">
              <a:buNone/>
              <a:defRPr sz="1800"/>
            </a:lvl3pPr>
            <a:lvl4pPr marL="2055756" indent="0">
              <a:buNone/>
              <a:defRPr sz="1500"/>
            </a:lvl4pPr>
            <a:lvl5pPr marL="2741013" indent="0">
              <a:buNone/>
              <a:defRPr sz="1500"/>
            </a:lvl5pPr>
            <a:lvl6pPr marL="3426263" indent="0">
              <a:buNone/>
              <a:defRPr sz="1500"/>
            </a:lvl6pPr>
            <a:lvl7pPr marL="4111513" indent="0">
              <a:buNone/>
              <a:defRPr sz="1500"/>
            </a:lvl7pPr>
            <a:lvl8pPr marL="4796760" indent="0">
              <a:buNone/>
              <a:defRPr sz="1500"/>
            </a:lvl8pPr>
            <a:lvl9pPr marL="5482008"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AF59A0-55D9-427D-8954-9F0D625ECBE7}"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1EF1F2-A5A2-42D5-A786-C0FEC811A2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4053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97" y="685800"/>
            <a:ext cx="5898356" cy="2400300"/>
          </a:xfrm>
        </p:spPr>
        <p:txBody>
          <a:bodyPr anchor="b"/>
          <a:lstStyle>
            <a:lvl1pPr>
              <a:defRPr sz="4800"/>
            </a:lvl1pPr>
          </a:lstStyle>
          <a:p>
            <a:r>
              <a:rPr lang="en-US" smtClean="0"/>
              <a:t>Click to edit Master title style</a:t>
            </a:r>
            <a:endParaRPr lang="en-US"/>
          </a:p>
        </p:txBody>
      </p:sp>
      <p:sp>
        <p:nvSpPr>
          <p:cNvPr id="3" name="Picture Placeholder 2"/>
          <p:cNvSpPr>
            <a:spLocks noGrp="1"/>
          </p:cNvSpPr>
          <p:nvPr>
            <p:ph type="pic" idx="1"/>
          </p:nvPr>
        </p:nvSpPr>
        <p:spPr>
          <a:xfrm>
            <a:off x="7774784" y="1481150"/>
            <a:ext cx="9258300" cy="7310438"/>
          </a:xfrm>
        </p:spPr>
        <p:txBody>
          <a:bodyPr/>
          <a:lstStyle>
            <a:lvl1pPr marL="0" indent="0">
              <a:buNone/>
              <a:defRPr sz="4800"/>
            </a:lvl1pPr>
            <a:lvl2pPr marL="685248" indent="0">
              <a:buNone/>
              <a:defRPr sz="4400"/>
            </a:lvl2pPr>
            <a:lvl3pPr marL="1370508" indent="0">
              <a:buNone/>
              <a:defRPr sz="3600"/>
            </a:lvl3pPr>
            <a:lvl4pPr marL="2055756" indent="0">
              <a:buNone/>
              <a:defRPr sz="3000"/>
            </a:lvl4pPr>
            <a:lvl5pPr marL="2741013" indent="0">
              <a:buNone/>
              <a:defRPr sz="3000"/>
            </a:lvl5pPr>
            <a:lvl6pPr marL="3426263" indent="0">
              <a:buNone/>
              <a:defRPr sz="3000"/>
            </a:lvl6pPr>
            <a:lvl7pPr marL="4111513" indent="0">
              <a:buNone/>
              <a:defRPr sz="3000"/>
            </a:lvl7pPr>
            <a:lvl8pPr marL="4796760" indent="0">
              <a:buNone/>
              <a:defRPr sz="3000"/>
            </a:lvl8pPr>
            <a:lvl9pPr marL="5482008" indent="0">
              <a:buNone/>
              <a:defRPr sz="3000"/>
            </a:lvl9pPr>
          </a:lstStyle>
          <a:p>
            <a:endParaRPr lang="en-US"/>
          </a:p>
        </p:txBody>
      </p:sp>
      <p:sp>
        <p:nvSpPr>
          <p:cNvPr id="4" name="Text Placeholder 3"/>
          <p:cNvSpPr>
            <a:spLocks noGrp="1"/>
          </p:cNvSpPr>
          <p:nvPr>
            <p:ph type="body" sz="half" idx="2"/>
          </p:nvPr>
        </p:nvSpPr>
        <p:spPr>
          <a:xfrm>
            <a:off x="1259697" y="3086104"/>
            <a:ext cx="5898356" cy="5717384"/>
          </a:xfrm>
        </p:spPr>
        <p:txBody>
          <a:bodyPr/>
          <a:lstStyle>
            <a:lvl1pPr marL="0" indent="0">
              <a:buNone/>
              <a:defRPr sz="2400"/>
            </a:lvl1pPr>
            <a:lvl2pPr marL="685248" indent="0">
              <a:buNone/>
              <a:defRPr sz="2100"/>
            </a:lvl2pPr>
            <a:lvl3pPr marL="1370508" indent="0">
              <a:buNone/>
              <a:defRPr sz="1800"/>
            </a:lvl3pPr>
            <a:lvl4pPr marL="2055756" indent="0">
              <a:buNone/>
              <a:defRPr sz="1500"/>
            </a:lvl4pPr>
            <a:lvl5pPr marL="2741013" indent="0">
              <a:buNone/>
              <a:defRPr sz="1500"/>
            </a:lvl5pPr>
            <a:lvl6pPr marL="3426263" indent="0">
              <a:buNone/>
              <a:defRPr sz="1500"/>
            </a:lvl6pPr>
            <a:lvl7pPr marL="4111513" indent="0">
              <a:buNone/>
              <a:defRPr sz="1500"/>
            </a:lvl7pPr>
            <a:lvl8pPr marL="4796760" indent="0">
              <a:buNone/>
              <a:defRPr sz="1500"/>
            </a:lvl8pPr>
            <a:lvl9pPr marL="5482008"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AF59A0-55D9-427D-8954-9F0D625ECBE7}"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1EF1F2-A5A2-42D5-A786-C0FEC811A2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23015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AF59A0-55D9-427D-8954-9F0D625ECBE7}"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1EF1F2-A5A2-42D5-A786-C0FEC811A2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6831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03"/>
            <a:ext cx="3943350" cy="871775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7300" y="547703"/>
            <a:ext cx="11601450" cy="87177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AF59A0-55D9-427D-8954-9F0D625ECBE7}"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1EF1F2-A5A2-42D5-A786-C0FEC811A2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8482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840" indent="0" algn="ctr">
              <a:buNone/>
              <a:defRPr>
                <a:solidFill>
                  <a:schemeClr val="tx1">
                    <a:tint val="75000"/>
                  </a:schemeClr>
                </a:solidFill>
              </a:defRPr>
            </a:lvl2pPr>
            <a:lvl3pPr marL="913668" indent="0" algn="ctr">
              <a:buNone/>
              <a:defRPr>
                <a:solidFill>
                  <a:schemeClr val="tx1">
                    <a:tint val="75000"/>
                  </a:schemeClr>
                </a:solidFill>
              </a:defRPr>
            </a:lvl3pPr>
            <a:lvl4pPr marL="1370508" indent="0" algn="ctr">
              <a:buNone/>
              <a:defRPr>
                <a:solidFill>
                  <a:schemeClr val="tx1">
                    <a:tint val="75000"/>
                  </a:schemeClr>
                </a:solidFill>
              </a:defRPr>
            </a:lvl4pPr>
            <a:lvl5pPr marL="1827336" indent="0" algn="ctr">
              <a:buNone/>
              <a:defRPr>
                <a:solidFill>
                  <a:schemeClr val="tx1">
                    <a:tint val="75000"/>
                  </a:schemeClr>
                </a:solidFill>
              </a:defRPr>
            </a:lvl5pPr>
            <a:lvl6pPr marL="2284176" indent="0" algn="ctr">
              <a:buNone/>
              <a:defRPr>
                <a:solidFill>
                  <a:schemeClr val="tx1">
                    <a:tint val="75000"/>
                  </a:schemeClr>
                </a:solidFill>
              </a:defRPr>
            </a:lvl6pPr>
            <a:lvl7pPr marL="2741013" indent="0" algn="ctr">
              <a:buNone/>
              <a:defRPr>
                <a:solidFill>
                  <a:schemeClr val="tx1">
                    <a:tint val="75000"/>
                  </a:schemeClr>
                </a:solidFill>
              </a:defRPr>
            </a:lvl7pPr>
            <a:lvl8pPr marL="3197844" indent="0" algn="ctr">
              <a:buNone/>
              <a:defRPr>
                <a:solidFill>
                  <a:schemeClr val="tx1">
                    <a:tint val="75000"/>
                  </a:schemeClr>
                </a:solidFill>
              </a:defRPr>
            </a:lvl8pPr>
            <a:lvl9pPr marL="365467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625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0853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1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1"/>
            <a:ext cx="7772400" cy="1500188"/>
          </a:xfrm>
        </p:spPr>
        <p:txBody>
          <a:bodyPr anchor="b"/>
          <a:lstStyle>
            <a:lvl1pPr marL="0" indent="0">
              <a:buNone/>
              <a:defRPr sz="2000">
                <a:solidFill>
                  <a:schemeClr val="tx1">
                    <a:tint val="75000"/>
                  </a:schemeClr>
                </a:solidFill>
              </a:defRPr>
            </a:lvl1pPr>
            <a:lvl2pPr marL="456840" indent="0">
              <a:buNone/>
              <a:defRPr sz="1800">
                <a:solidFill>
                  <a:schemeClr val="tx1">
                    <a:tint val="75000"/>
                  </a:schemeClr>
                </a:solidFill>
              </a:defRPr>
            </a:lvl2pPr>
            <a:lvl3pPr marL="913668" indent="0">
              <a:buNone/>
              <a:defRPr sz="1800">
                <a:solidFill>
                  <a:schemeClr val="tx1">
                    <a:tint val="75000"/>
                  </a:schemeClr>
                </a:solidFill>
              </a:defRPr>
            </a:lvl3pPr>
            <a:lvl4pPr marL="1370508" indent="0">
              <a:buNone/>
              <a:defRPr sz="1400">
                <a:solidFill>
                  <a:schemeClr val="tx1">
                    <a:tint val="75000"/>
                  </a:schemeClr>
                </a:solidFill>
              </a:defRPr>
            </a:lvl4pPr>
            <a:lvl5pPr marL="1827336" indent="0">
              <a:buNone/>
              <a:defRPr sz="1400">
                <a:solidFill>
                  <a:schemeClr val="tx1">
                    <a:tint val="75000"/>
                  </a:schemeClr>
                </a:solidFill>
              </a:defRPr>
            </a:lvl5pPr>
            <a:lvl6pPr marL="2284176" indent="0">
              <a:buNone/>
              <a:defRPr sz="1400">
                <a:solidFill>
                  <a:schemeClr val="tx1">
                    <a:tint val="75000"/>
                  </a:schemeClr>
                </a:solidFill>
              </a:defRPr>
            </a:lvl6pPr>
            <a:lvl7pPr marL="2741013" indent="0">
              <a:buNone/>
              <a:defRPr sz="1400">
                <a:solidFill>
                  <a:schemeClr val="tx1">
                    <a:tint val="75000"/>
                  </a:schemeClr>
                </a:solidFill>
              </a:defRPr>
            </a:lvl7pPr>
            <a:lvl8pPr marL="3197844" indent="0">
              <a:buNone/>
              <a:defRPr sz="1400">
                <a:solidFill>
                  <a:schemeClr val="tx1">
                    <a:tint val="75000"/>
                  </a:schemeClr>
                </a:solidFill>
              </a:defRPr>
            </a:lvl8pPr>
            <a:lvl9pPr marL="365467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2431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4"/>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4"/>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885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1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1"/>
            <a:ext cx="7772400" cy="1500188"/>
          </a:xfrm>
        </p:spPr>
        <p:txBody>
          <a:bodyPr anchor="b"/>
          <a:lstStyle>
            <a:lvl1pPr marL="0" indent="0">
              <a:buNone/>
              <a:defRPr sz="2000">
                <a:solidFill>
                  <a:schemeClr val="tx1">
                    <a:tint val="75000"/>
                  </a:schemeClr>
                </a:solidFill>
              </a:defRPr>
            </a:lvl1pPr>
            <a:lvl2pPr marL="456795" indent="0">
              <a:buNone/>
              <a:defRPr sz="1800">
                <a:solidFill>
                  <a:schemeClr val="tx1">
                    <a:tint val="75000"/>
                  </a:schemeClr>
                </a:solidFill>
              </a:defRPr>
            </a:lvl2pPr>
            <a:lvl3pPr marL="913578" indent="0">
              <a:buNone/>
              <a:defRPr sz="1800">
                <a:solidFill>
                  <a:schemeClr val="tx1">
                    <a:tint val="75000"/>
                  </a:schemeClr>
                </a:solidFill>
              </a:defRPr>
            </a:lvl3pPr>
            <a:lvl4pPr marL="1370373" indent="0">
              <a:buNone/>
              <a:defRPr sz="1400">
                <a:solidFill>
                  <a:schemeClr val="tx1">
                    <a:tint val="75000"/>
                  </a:schemeClr>
                </a:solidFill>
              </a:defRPr>
            </a:lvl4pPr>
            <a:lvl5pPr marL="1827156" indent="0">
              <a:buNone/>
              <a:defRPr sz="1400">
                <a:solidFill>
                  <a:schemeClr val="tx1">
                    <a:tint val="75000"/>
                  </a:schemeClr>
                </a:solidFill>
              </a:defRPr>
            </a:lvl5pPr>
            <a:lvl6pPr marL="2283948" indent="0">
              <a:buNone/>
              <a:defRPr sz="1400">
                <a:solidFill>
                  <a:schemeClr val="tx1">
                    <a:tint val="75000"/>
                  </a:schemeClr>
                </a:solidFill>
              </a:defRPr>
            </a:lvl6pPr>
            <a:lvl7pPr marL="2740739" indent="0">
              <a:buNone/>
              <a:defRPr sz="1400">
                <a:solidFill>
                  <a:schemeClr val="tx1">
                    <a:tint val="75000"/>
                  </a:schemeClr>
                </a:solidFill>
              </a:defRPr>
            </a:lvl7pPr>
            <a:lvl8pPr marL="3197525" indent="0">
              <a:buNone/>
              <a:defRPr sz="1400">
                <a:solidFill>
                  <a:schemeClr val="tx1">
                    <a:tint val="75000"/>
                  </a:schemeClr>
                </a:solidFill>
              </a:defRPr>
            </a:lvl8pPr>
            <a:lvl9pPr marL="365430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5124"/>
            <a:ext cx="4040189" cy="639764"/>
          </a:xfrm>
        </p:spPr>
        <p:txBody>
          <a:bodyPr anchor="b"/>
          <a:lstStyle>
            <a:lvl1pPr marL="0" indent="0">
              <a:buNone/>
              <a:defRPr sz="2400" b="1"/>
            </a:lvl1pPr>
            <a:lvl2pPr marL="456840" indent="0">
              <a:buNone/>
              <a:defRPr sz="2000" b="1"/>
            </a:lvl2pPr>
            <a:lvl3pPr marL="913668" indent="0">
              <a:buNone/>
              <a:defRPr sz="1800" b="1"/>
            </a:lvl3pPr>
            <a:lvl4pPr marL="1370508" indent="0">
              <a:buNone/>
              <a:defRPr sz="1800" b="1"/>
            </a:lvl4pPr>
            <a:lvl5pPr marL="1827336" indent="0">
              <a:buNone/>
              <a:defRPr sz="1800" b="1"/>
            </a:lvl5pPr>
            <a:lvl6pPr marL="2284176" indent="0">
              <a:buNone/>
              <a:defRPr sz="1800" b="1"/>
            </a:lvl6pPr>
            <a:lvl7pPr marL="2741013" indent="0">
              <a:buNone/>
              <a:defRPr sz="1800" b="1"/>
            </a:lvl7pPr>
            <a:lvl8pPr marL="3197844" indent="0">
              <a:buNone/>
              <a:defRPr sz="1800" b="1"/>
            </a:lvl8pPr>
            <a:lvl9pPr marL="3654673"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457213" y="2174876"/>
            <a:ext cx="4040189" cy="39512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24"/>
            <a:ext cx="4041776" cy="639764"/>
          </a:xfrm>
        </p:spPr>
        <p:txBody>
          <a:bodyPr anchor="b"/>
          <a:lstStyle>
            <a:lvl1pPr marL="0" indent="0">
              <a:buNone/>
              <a:defRPr sz="2400" b="1"/>
            </a:lvl1pPr>
            <a:lvl2pPr marL="456840" indent="0">
              <a:buNone/>
              <a:defRPr sz="2000" b="1"/>
            </a:lvl2pPr>
            <a:lvl3pPr marL="913668" indent="0">
              <a:buNone/>
              <a:defRPr sz="1800" b="1"/>
            </a:lvl3pPr>
            <a:lvl4pPr marL="1370508" indent="0">
              <a:buNone/>
              <a:defRPr sz="1800" b="1"/>
            </a:lvl4pPr>
            <a:lvl5pPr marL="1827336" indent="0">
              <a:buNone/>
              <a:defRPr sz="1800" b="1"/>
            </a:lvl5pPr>
            <a:lvl6pPr marL="2284176" indent="0">
              <a:buNone/>
              <a:defRPr sz="1800" b="1"/>
            </a:lvl6pPr>
            <a:lvl7pPr marL="2741013" indent="0">
              <a:buNone/>
              <a:defRPr sz="1800" b="1"/>
            </a:lvl7pPr>
            <a:lvl8pPr marL="3197844" indent="0">
              <a:buNone/>
              <a:defRPr sz="1800" b="1"/>
            </a:lvl8pPr>
            <a:lvl9pPr marL="3654673"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645029" y="2174876"/>
            <a:ext cx="4041776" cy="39512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42771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43057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86398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63" y="273066"/>
            <a:ext cx="5111750" cy="5853113"/>
          </a:xfrm>
        </p:spPr>
        <p:txBody>
          <a:bodyPr/>
          <a:lstStyle>
            <a:lvl1pPr>
              <a:defRPr sz="33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13"/>
            <a:ext cx="3008313" cy="4691063"/>
          </a:xfrm>
        </p:spPr>
        <p:txBody>
          <a:bodyPr/>
          <a:lstStyle>
            <a:lvl1pPr marL="0" indent="0">
              <a:buNone/>
              <a:defRPr sz="1400"/>
            </a:lvl1pPr>
            <a:lvl2pPr marL="456840" indent="0">
              <a:buNone/>
              <a:defRPr sz="1400"/>
            </a:lvl2pPr>
            <a:lvl3pPr marL="913668" indent="0">
              <a:buNone/>
              <a:defRPr sz="1100"/>
            </a:lvl3pPr>
            <a:lvl4pPr marL="1370508" indent="0">
              <a:buNone/>
              <a:defRPr sz="900"/>
            </a:lvl4pPr>
            <a:lvl5pPr marL="1827336" indent="0">
              <a:buNone/>
              <a:defRPr sz="900"/>
            </a:lvl5pPr>
            <a:lvl6pPr marL="2284176" indent="0">
              <a:buNone/>
              <a:defRPr sz="900"/>
            </a:lvl6pPr>
            <a:lvl7pPr marL="2741013" indent="0">
              <a:buNone/>
              <a:defRPr sz="900"/>
            </a:lvl7pPr>
            <a:lvl8pPr marL="3197844" indent="0">
              <a:buNone/>
              <a:defRPr sz="900"/>
            </a:lvl8pPr>
            <a:lvl9pPr marL="365467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87481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1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9" y="612776"/>
            <a:ext cx="5486400" cy="4114800"/>
          </a:xfrm>
        </p:spPr>
        <p:txBody>
          <a:bodyPr/>
          <a:lstStyle>
            <a:lvl1pPr marL="0" indent="0">
              <a:buNone/>
              <a:defRPr sz="3300"/>
            </a:lvl1pPr>
            <a:lvl2pPr marL="456840" indent="0">
              <a:buNone/>
              <a:defRPr sz="2900"/>
            </a:lvl2pPr>
            <a:lvl3pPr marL="913668" indent="0">
              <a:buNone/>
              <a:defRPr sz="2400"/>
            </a:lvl3pPr>
            <a:lvl4pPr marL="1370508" indent="0">
              <a:buNone/>
              <a:defRPr sz="2000"/>
            </a:lvl4pPr>
            <a:lvl5pPr marL="1827336" indent="0">
              <a:buNone/>
              <a:defRPr sz="2000"/>
            </a:lvl5pPr>
            <a:lvl6pPr marL="2284176" indent="0">
              <a:buNone/>
              <a:defRPr sz="2000"/>
            </a:lvl6pPr>
            <a:lvl7pPr marL="2741013" indent="0">
              <a:buNone/>
              <a:defRPr sz="2000"/>
            </a:lvl7pPr>
            <a:lvl8pPr marL="3197844" indent="0">
              <a:buNone/>
              <a:defRPr sz="2000"/>
            </a:lvl8pPr>
            <a:lvl9pPr marL="3654673" indent="0">
              <a:buNone/>
              <a:defRPr sz="2000"/>
            </a:lvl9pPr>
          </a:lstStyle>
          <a:p>
            <a:endParaRPr lang="en-US"/>
          </a:p>
        </p:txBody>
      </p:sp>
      <p:sp>
        <p:nvSpPr>
          <p:cNvPr id="4" name="Text Placeholder 3"/>
          <p:cNvSpPr>
            <a:spLocks noGrp="1"/>
          </p:cNvSpPr>
          <p:nvPr>
            <p:ph type="body" sz="half" idx="2"/>
          </p:nvPr>
        </p:nvSpPr>
        <p:spPr>
          <a:xfrm>
            <a:off x="1792289" y="5367351"/>
            <a:ext cx="5486400" cy="804863"/>
          </a:xfrm>
        </p:spPr>
        <p:txBody>
          <a:bodyPr/>
          <a:lstStyle>
            <a:lvl1pPr marL="0" indent="0">
              <a:buNone/>
              <a:defRPr sz="1400"/>
            </a:lvl1pPr>
            <a:lvl2pPr marL="456840" indent="0">
              <a:buNone/>
              <a:defRPr sz="1400"/>
            </a:lvl2pPr>
            <a:lvl3pPr marL="913668" indent="0">
              <a:buNone/>
              <a:defRPr sz="1100"/>
            </a:lvl3pPr>
            <a:lvl4pPr marL="1370508" indent="0">
              <a:buNone/>
              <a:defRPr sz="900"/>
            </a:lvl4pPr>
            <a:lvl5pPr marL="1827336" indent="0">
              <a:buNone/>
              <a:defRPr sz="900"/>
            </a:lvl5pPr>
            <a:lvl6pPr marL="2284176" indent="0">
              <a:buNone/>
              <a:defRPr sz="900"/>
            </a:lvl6pPr>
            <a:lvl7pPr marL="2741013" indent="0">
              <a:buNone/>
              <a:defRPr sz="900"/>
            </a:lvl7pPr>
            <a:lvl8pPr marL="3197844" indent="0">
              <a:buNone/>
              <a:defRPr sz="900"/>
            </a:lvl8pPr>
            <a:lvl9pPr marL="365467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43617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07833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3"/>
            <a:ext cx="2057400" cy="585152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53"/>
            <a:ext cx="6019800" cy="585152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7544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8749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5F5F5"/>
          </a:solidFill>
          <a:ln/>
        </p:spPr>
      </p:sp>
      <p:sp>
        <p:nvSpPr>
          <p:cNvPr id="3" name="Shape 1"/>
          <p:cNvSpPr/>
          <p:nvPr/>
        </p:nvSpPr>
        <p:spPr>
          <a:xfrm>
            <a:off x="0" y="0"/>
            <a:ext cx="18288000" cy="10287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6049023" y="9686925"/>
            <a:ext cx="2153256" cy="514350"/>
          </a:xfrm>
          <a:prstGeom prst="rect">
            <a:avLst/>
          </a:prstGeom>
        </p:spPr>
      </p:pic>
    </p:spTree>
    <p:extLst>
      <p:ext uri="{BB962C8B-B14F-4D97-AF65-F5344CB8AC3E}">
        <p14:creationId xmlns:p14="http://schemas.microsoft.com/office/powerpoint/2010/main" val="35491585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5F5F5"/>
          </a:solidFill>
          <a:ln/>
        </p:spPr>
      </p:sp>
      <p:sp>
        <p:nvSpPr>
          <p:cNvPr id="3" name="Shape 1"/>
          <p:cNvSpPr/>
          <p:nvPr/>
        </p:nvSpPr>
        <p:spPr>
          <a:xfrm>
            <a:off x="0" y="0"/>
            <a:ext cx="18288000" cy="10287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6049023" y="9686925"/>
            <a:ext cx="2153256" cy="514350"/>
          </a:xfrm>
          <a:prstGeom prst="rect">
            <a:avLst/>
          </a:prstGeom>
        </p:spPr>
      </p:pic>
    </p:spTree>
    <p:extLst>
      <p:ext uri="{BB962C8B-B14F-4D97-AF65-F5344CB8AC3E}">
        <p14:creationId xmlns:p14="http://schemas.microsoft.com/office/powerpoint/2010/main" val="122149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4"/>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4"/>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5F5F5"/>
          </a:solidFill>
          <a:ln/>
        </p:spPr>
      </p:sp>
      <p:sp>
        <p:nvSpPr>
          <p:cNvPr id="3" name="Shape 1"/>
          <p:cNvSpPr/>
          <p:nvPr/>
        </p:nvSpPr>
        <p:spPr>
          <a:xfrm>
            <a:off x="0" y="0"/>
            <a:ext cx="18288000" cy="10287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6049023" y="9686925"/>
            <a:ext cx="2153256" cy="514350"/>
          </a:xfrm>
          <a:prstGeom prst="rect">
            <a:avLst/>
          </a:prstGeom>
        </p:spPr>
      </p:pic>
    </p:spTree>
    <p:extLst>
      <p:ext uri="{BB962C8B-B14F-4D97-AF65-F5344CB8AC3E}">
        <p14:creationId xmlns:p14="http://schemas.microsoft.com/office/powerpoint/2010/main" val="12674970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5F5F5"/>
          </a:solidFill>
          <a:ln/>
        </p:spPr>
      </p:sp>
      <p:sp>
        <p:nvSpPr>
          <p:cNvPr id="3" name="Shape 1"/>
          <p:cNvSpPr/>
          <p:nvPr/>
        </p:nvSpPr>
        <p:spPr>
          <a:xfrm>
            <a:off x="0" y="0"/>
            <a:ext cx="18288000" cy="10287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6049023" y="9686925"/>
            <a:ext cx="2153256" cy="514350"/>
          </a:xfrm>
          <a:prstGeom prst="rect">
            <a:avLst/>
          </a:prstGeom>
        </p:spPr>
      </p:pic>
    </p:spTree>
    <p:extLst>
      <p:ext uri="{BB962C8B-B14F-4D97-AF65-F5344CB8AC3E}">
        <p14:creationId xmlns:p14="http://schemas.microsoft.com/office/powerpoint/2010/main" val="7336245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205078-B4C4-5533-E465-DCAEFB7E14AD}"/>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xmlns="" id="{27C38127-C98E-DEEC-351C-30D5CA36A02E}"/>
              </a:ext>
            </a:extLst>
          </p:cNvPr>
          <p:cNvSpPr>
            <a:spLocks noGrp="1"/>
          </p:cNvSpPr>
          <p:nvPr>
            <p:ph type="subTitle" idx="1"/>
          </p:nvPr>
        </p:nvSpPr>
        <p:spPr>
          <a:xfrm>
            <a:off x="2286000" y="5403057"/>
            <a:ext cx="13716000" cy="2483643"/>
          </a:xfrm>
        </p:spPr>
        <p:txBody>
          <a:bodyPr/>
          <a:lstStyle>
            <a:lvl1pPr marL="0" indent="0" algn="ctr">
              <a:buNone/>
              <a:defRPr sz="3600"/>
            </a:lvl1pPr>
            <a:lvl2pPr marL="685455" indent="0" algn="ctr">
              <a:buNone/>
              <a:defRPr sz="3000"/>
            </a:lvl2pPr>
            <a:lvl3pPr marL="1370918" indent="0" algn="ctr">
              <a:buNone/>
              <a:defRPr sz="2800"/>
            </a:lvl3pPr>
            <a:lvl4pPr marL="2056373" indent="0" algn="ctr">
              <a:buNone/>
              <a:defRPr sz="2400"/>
            </a:lvl4pPr>
            <a:lvl5pPr marL="2741831" indent="0" algn="ctr">
              <a:buNone/>
              <a:defRPr sz="2400"/>
            </a:lvl5pPr>
            <a:lvl6pPr marL="3427289" indent="0" algn="ctr">
              <a:buNone/>
              <a:defRPr sz="2400"/>
            </a:lvl6pPr>
            <a:lvl7pPr marL="4112745" indent="0" algn="ctr">
              <a:buNone/>
              <a:defRPr sz="2400"/>
            </a:lvl7pPr>
            <a:lvl8pPr marL="4798200" indent="0" algn="ctr">
              <a:buNone/>
              <a:defRPr sz="2400"/>
            </a:lvl8pPr>
            <a:lvl9pPr marL="5483655"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xmlns="" id="{D7AFE686-B9FC-0C88-F46F-55061DE61AA1}"/>
              </a:ext>
            </a:extLst>
          </p:cNvPr>
          <p:cNvSpPr>
            <a:spLocks noGrp="1"/>
          </p:cNvSpPr>
          <p:nvPr>
            <p:ph type="dt" sz="half" idx="10"/>
          </p:nvPr>
        </p:nvSpPr>
        <p:spPr/>
        <p:txBody>
          <a:bodyPr/>
          <a:lstStyle/>
          <a:p>
            <a:fld id="{F5628348-AB3B-4C4F-85CD-9168D96D8265}"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1B42801-9ADF-7172-3FEF-095B2114230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5944673-A35A-D3AE-9728-D46326D98973}"/>
              </a:ext>
            </a:extLst>
          </p:cNvPr>
          <p:cNvSpPr>
            <a:spLocks noGrp="1"/>
          </p:cNvSpPr>
          <p:nvPr>
            <p:ph type="sldNum" sz="quarter" idx="12"/>
          </p:nvPr>
        </p:nvSpPr>
        <p:spPr/>
        <p:txBody>
          <a:bodyPr/>
          <a:lstStyle/>
          <a:p>
            <a:fld id="{EE30AAB1-CA60-4ACC-B74A-439A777915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9539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8EC295-C722-FE08-C8BE-0B869BD843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1925B1D-C383-54A0-4D79-40E1FA0770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E46DDDF-7A53-C9CE-562A-2F024962BF2C}"/>
              </a:ext>
            </a:extLst>
          </p:cNvPr>
          <p:cNvSpPr>
            <a:spLocks noGrp="1"/>
          </p:cNvSpPr>
          <p:nvPr>
            <p:ph type="dt" sz="half" idx="10"/>
          </p:nvPr>
        </p:nvSpPr>
        <p:spPr/>
        <p:txBody>
          <a:bodyPr/>
          <a:lstStyle/>
          <a:p>
            <a:fld id="{F5628348-AB3B-4C4F-85CD-9168D96D8265}"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9E4A50C-BBD9-CDA3-5484-B67C6FA6344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5D3EB58-6518-EB27-A31B-BFE11F275C9F}"/>
              </a:ext>
            </a:extLst>
          </p:cNvPr>
          <p:cNvSpPr>
            <a:spLocks noGrp="1"/>
          </p:cNvSpPr>
          <p:nvPr>
            <p:ph type="sldNum" sz="quarter" idx="12"/>
          </p:nvPr>
        </p:nvSpPr>
        <p:spPr/>
        <p:txBody>
          <a:bodyPr/>
          <a:lstStyle/>
          <a:p>
            <a:fld id="{EE30AAB1-CA60-4ACC-B74A-439A777915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92351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023F3B-C71F-2559-FDF4-174F6387A5A1}"/>
              </a:ext>
            </a:extLst>
          </p:cNvPr>
          <p:cNvSpPr>
            <a:spLocks noGrp="1"/>
          </p:cNvSpPr>
          <p:nvPr>
            <p:ph type="title"/>
          </p:nvPr>
        </p:nvSpPr>
        <p:spPr>
          <a:xfrm>
            <a:off x="1247775" y="2564617"/>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xmlns="" id="{3E19A5A6-AA24-25E5-4854-544DBFBD4352}"/>
              </a:ext>
            </a:extLst>
          </p:cNvPr>
          <p:cNvSpPr>
            <a:spLocks noGrp="1"/>
          </p:cNvSpPr>
          <p:nvPr>
            <p:ph type="body" idx="1"/>
          </p:nvPr>
        </p:nvSpPr>
        <p:spPr>
          <a:xfrm>
            <a:off x="1247775" y="6884206"/>
            <a:ext cx="15773400" cy="2250281"/>
          </a:xfrm>
        </p:spPr>
        <p:txBody>
          <a:bodyPr/>
          <a:lstStyle>
            <a:lvl1pPr marL="0" indent="0">
              <a:buNone/>
              <a:defRPr sz="3600">
                <a:solidFill>
                  <a:schemeClr val="tx1">
                    <a:tint val="75000"/>
                  </a:schemeClr>
                </a:solidFill>
              </a:defRPr>
            </a:lvl1pPr>
            <a:lvl2pPr marL="685455" indent="0">
              <a:buNone/>
              <a:defRPr sz="3000">
                <a:solidFill>
                  <a:schemeClr val="tx1">
                    <a:tint val="75000"/>
                  </a:schemeClr>
                </a:solidFill>
              </a:defRPr>
            </a:lvl2pPr>
            <a:lvl3pPr marL="1370918" indent="0">
              <a:buNone/>
              <a:defRPr sz="2800">
                <a:solidFill>
                  <a:schemeClr val="tx1">
                    <a:tint val="75000"/>
                  </a:schemeClr>
                </a:solidFill>
              </a:defRPr>
            </a:lvl3pPr>
            <a:lvl4pPr marL="2056373" indent="0">
              <a:buNone/>
              <a:defRPr sz="2400">
                <a:solidFill>
                  <a:schemeClr val="tx1">
                    <a:tint val="75000"/>
                  </a:schemeClr>
                </a:solidFill>
              </a:defRPr>
            </a:lvl4pPr>
            <a:lvl5pPr marL="2741831" indent="0">
              <a:buNone/>
              <a:defRPr sz="2400">
                <a:solidFill>
                  <a:schemeClr val="tx1">
                    <a:tint val="75000"/>
                  </a:schemeClr>
                </a:solidFill>
              </a:defRPr>
            </a:lvl5pPr>
            <a:lvl6pPr marL="3427289" indent="0">
              <a:buNone/>
              <a:defRPr sz="2400">
                <a:solidFill>
                  <a:schemeClr val="tx1">
                    <a:tint val="75000"/>
                  </a:schemeClr>
                </a:solidFill>
              </a:defRPr>
            </a:lvl6pPr>
            <a:lvl7pPr marL="4112745" indent="0">
              <a:buNone/>
              <a:defRPr sz="2400">
                <a:solidFill>
                  <a:schemeClr val="tx1">
                    <a:tint val="75000"/>
                  </a:schemeClr>
                </a:solidFill>
              </a:defRPr>
            </a:lvl7pPr>
            <a:lvl8pPr marL="4798200" indent="0">
              <a:buNone/>
              <a:defRPr sz="2400">
                <a:solidFill>
                  <a:schemeClr val="tx1">
                    <a:tint val="75000"/>
                  </a:schemeClr>
                </a:solidFill>
              </a:defRPr>
            </a:lvl8pPr>
            <a:lvl9pPr marL="5483655"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8074823-B7CE-5635-EC72-841EA8B28CFA}"/>
              </a:ext>
            </a:extLst>
          </p:cNvPr>
          <p:cNvSpPr>
            <a:spLocks noGrp="1"/>
          </p:cNvSpPr>
          <p:nvPr>
            <p:ph type="dt" sz="half" idx="10"/>
          </p:nvPr>
        </p:nvSpPr>
        <p:spPr/>
        <p:txBody>
          <a:bodyPr/>
          <a:lstStyle/>
          <a:p>
            <a:fld id="{F5628348-AB3B-4C4F-85CD-9168D96D8265}"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4ABE04B4-47F5-27DA-E0FE-E8E854BE945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D17B408A-6523-22BE-DAD9-9CC80452582F}"/>
              </a:ext>
            </a:extLst>
          </p:cNvPr>
          <p:cNvSpPr>
            <a:spLocks noGrp="1"/>
          </p:cNvSpPr>
          <p:nvPr>
            <p:ph type="sldNum" sz="quarter" idx="12"/>
          </p:nvPr>
        </p:nvSpPr>
        <p:spPr/>
        <p:txBody>
          <a:bodyPr/>
          <a:lstStyle/>
          <a:p>
            <a:fld id="{EE30AAB1-CA60-4ACC-B74A-439A777915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22643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12F5EE-F4A3-41EA-45F2-8D58993872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5F345FF-6DE2-F971-4A7B-8DA634991BD7}"/>
              </a:ext>
            </a:extLst>
          </p:cNvPr>
          <p:cNvSpPr>
            <a:spLocks noGrp="1"/>
          </p:cNvSpPr>
          <p:nvPr>
            <p:ph sz="half" idx="1"/>
          </p:nvPr>
        </p:nvSpPr>
        <p:spPr>
          <a:xfrm>
            <a:off x="1257300" y="2738438"/>
            <a:ext cx="7772400" cy="6527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FE103DB4-9D86-D0C1-498F-F6F4E485C23F}"/>
              </a:ext>
            </a:extLst>
          </p:cNvPr>
          <p:cNvSpPr>
            <a:spLocks noGrp="1"/>
          </p:cNvSpPr>
          <p:nvPr>
            <p:ph sz="half" idx="2"/>
          </p:nvPr>
        </p:nvSpPr>
        <p:spPr>
          <a:xfrm>
            <a:off x="9258300" y="2738438"/>
            <a:ext cx="7772400" cy="6527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4FDC615C-8589-AA74-DF4A-CC2ED972D236}"/>
              </a:ext>
            </a:extLst>
          </p:cNvPr>
          <p:cNvSpPr>
            <a:spLocks noGrp="1"/>
          </p:cNvSpPr>
          <p:nvPr>
            <p:ph type="dt" sz="half" idx="10"/>
          </p:nvPr>
        </p:nvSpPr>
        <p:spPr/>
        <p:txBody>
          <a:bodyPr/>
          <a:lstStyle/>
          <a:p>
            <a:fld id="{F5628348-AB3B-4C4F-85CD-9168D96D8265}"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C093F5C-330B-4667-8523-01EB995B6E7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927CA97F-0B97-1EC2-93AB-BE585D17482A}"/>
              </a:ext>
            </a:extLst>
          </p:cNvPr>
          <p:cNvSpPr>
            <a:spLocks noGrp="1"/>
          </p:cNvSpPr>
          <p:nvPr>
            <p:ph type="sldNum" sz="quarter" idx="12"/>
          </p:nvPr>
        </p:nvSpPr>
        <p:spPr/>
        <p:txBody>
          <a:bodyPr/>
          <a:lstStyle/>
          <a:p>
            <a:fld id="{EE30AAB1-CA60-4ACC-B74A-439A777915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6173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28E654-AC78-C435-D7A6-C910F9C08B35}"/>
              </a:ext>
            </a:extLst>
          </p:cNvPr>
          <p:cNvSpPr>
            <a:spLocks noGrp="1"/>
          </p:cNvSpPr>
          <p:nvPr>
            <p:ph type="title"/>
          </p:nvPr>
        </p:nvSpPr>
        <p:spPr>
          <a:xfrm>
            <a:off x="1259683" y="547696"/>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E449801-A909-BAC9-6FF7-EBDE50F77360}"/>
              </a:ext>
            </a:extLst>
          </p:cNvPr>
          <p:cNvSpPr>
            <a:spLocks noGrp="1"/>
          </p:cNvSpPr>
          <p:nvPr>
            <p:ph type="body" idx="1"/>
          </p:nvPr>
        </p:nvSpPr>
        <p:spPr>
          <a:xfrm>
            <a:off x="1259692" y="2521745"/>
            <a:ext cx="7736681" cy="1235868"/>
          </a:xfrm>
        </p:spPr>
        <p:txBody>
          <a:bodyPr anchor="b"/>
          <a:lstStyle>
            <a:lvl1pPr marL="0" indent="0">
              <a:buNone/>
              <a:defRPr sz="3600" b="1"/>
            </a:lvl1pPr>
            <a:lvl2pPr marL="685455" indent="0">
              <a:buNone/>
              <a:defRPr sz="3000" b="1"/>
            </a:lvl2pPr>
            <a:lvl3pPr marL="1370918" indent="0">
              <a:buNone/>
              <a:defRPr sz="2800" b="1"/>
            </a:lvl3pPr>
            <a:lvl4pPr marL="2056373" indent="0">
              <a:buNone/>
              <a:defRPr sz="2400" b="1"/>
            </a:lvl4pPr>
            <a:lvl5pPr marL="2741831" indent="0">
              <a:buNone/>
              <a:defRPr sz="2400" b="1"/>
            </a:lvl5pPr>
            <a:lvl6pPr marL="3427289" indent="0">
              <a:buNone/>
              <a:defRPr sz="2400" b="1"/>
            </a:lvl6pPr>
            <a:lvl7pPr marL="4112745" indent="0">
              <a:buNone/>
              <a:defRPr sz="2400" b="1"/>
            </a:lvl7pPr>
            <a:lvl8pPr marL="4798200" indent="0">
              <a:buNone/>
              <a:defRPr sz="2400" b="1"/>
            </a:lvl8pPr>
            <a:lvl9pPr marL="5483655"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ACC3140-6C79-4581-0B2F-8E5904982D01}"/>
              </a:ext>
            </a:extLst>
          </p:cNvPr>
          <p:cNvSpPr>
            <a:spLocks noGrp="1"/>
          </p:cNvSpPr>
          <p:nvPr>
            <p:ph sz="half" idx="2"/>
          </p:nvPr>
        </p:nvSpPr>
        <p:spPr>
          <a:xfrm>
            <a:off x="1259692" y="3757612"/>
            <a:ext cx="7736681" cy="55268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BF5A331-850C-9BDD-B515-DD3723766D8D}"/>
              </a:ext>
            </a:extLst>
          </p:cNvPr>
          <p:cNvSpPr>
            <a:spLocks noGrp="1"/>
          </p:cNvSpPr>
          <p:nvPr>
            <p:ph type="body" sz="quarter" idx="3"/>
          </p:nvPr>
        </p:nvSpPr>
        <p:spPr>
          <a:xfrm>
            <a:off x="9258301" y="2521745"/>
            <a:ext cx="7774783" cy="1235868"/>
          </a:xfrm>
        </p:spPr>
        <p:txBody>
          <a:bodyPr anchor="b"/>
          <a:lstStyle>
            <a:lvl1pPr marL="0" indent="0">
              <a:buNone/>
              <a:defRPr sz="3600" b="1"/>
            </a:lvl1pPr>
            <a:lvl2pPr marL="685455" indent="0">
              <a:buNone/>
              <a:defRPr sz="3000" b="1"/>
            </a:lvl2pPr>
            <a:lvl3pPr marL="1370918" indent="0">
              <a:buNone/>
              <a:defRPr sz="2800" b="1"/>
            </a:lvl3pPr>
            <a:lvl4pPr marL="2056373" indent="0">
              <a:buNone/>
              <a:defRPr sz="2400" b="1"/>
            </a:lvl4pPr>
            <a:lvl5pPr marL="2741831" indent="0">
              <a:buNone/>
              <a:defRPr sz="2400" b="1"/>
            </a:lvl5pPr>
            <a:lvl6pPr marL="3427289" indent="0">
              <a:buNone/>
              <a:defRPr sz="2400" b="1"/>
            </a:lvl6pPr>
            <a:lvl7pPr marL="4112745" indent="0">
              <a:buNone/>
              <a:defRPr sz="2400" b="1"/>
            </a:lvl7pPr>
            <a:lvl8pPr marL="4798200" indent="0">
              <a:buNone/>
              <a:defRPr sz="2400" b="1"/>
            </a:lvl8pPr>
            <a:lvl9pPr marL="5483655"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FD92F7C-DB68-3ACB-8DAB-27607AC42383}"/>
              </a:ext>
            </a:extLst>
          </p:cNvPr>
          <p:cNvSpPr>
            <a:spLocks noGrp="1"/>
          </p:cNvSpPr>
          <p:nvPr>
            <p:ph sz="quarter" idx="4"/>
          </p:nvPr>
        </p:nvSpPr>
        <p:spPr>
          <a:xfrm>
            <a:off x="9258301" y="3757612"/>
            <a:ext cx="7774783" cy="55268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BB866BDA-6F9E-CD2F-FF41-2DD0041F5C60}"/>
              </a:ext>
            </a:extLst>
          </p:cNvPr>
          <p:cNvSpPr>
            <a:spLocks noGrp="1"/>
          </p:cNvSpPr>
          <p:nvPr>
            <p:ph type="dt" sz="half" idx="10"/>
          </p:nvPr>
        </p:nvSpPr>
        <p:spPr/>
        <p:txBody>
          <a:bodyPr/>
          <a:lstStyle/>
          <a:p>
            <a:fld id="{F5628348-AB3B-4C4F-85CD-9168D96D8265}" type="datetimeFigureOut">
              <a:rPr lang="en-US" smtClean="0">
                <a:solidFill>
                  <a:prstClr val="black">
                    <a:tint val="75000"/>
                  </a:prstClr>
                </a:solidFill>
              </a:rPr>
              <a:pPr/>
              <a:t>10/19/2025</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0CC5620D-B349-1BC4-F7FB-DFD7D2645AB3}"/>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68DA1DB9-792B-FACA-E9DE-1D0CE24EF15B}"/>
              </a:ext>
            </a:extLst>
          </p:cNvPr>
          <p:cNvSpPr>
            <a:spLocks noGrp="1"/>
          </p:cNvSpPr>
          <p:nvPr>
            <p:ph type="sldNum" sz="quarter" idx="12"/>
          </p:nvPr>
        </p:nvSpPr>
        <p:spPr/>
        <p:txBody>
          <a:bodyPr/>
          <a:lstStyle/>
          <a:p>
            <a:fld id="{EE30AAB1-CA60-4ACC-B74A-439A777915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345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16569F-68C7-E5F9-D0B7-C60D8CE41A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6E3C00B-947A-462F-EE30-8DA5D67B10C5}"/>
              </a:ext>
            </a:extLst>
          </p:cNvPr>
          <p:cNvSpPr>
            <a:spLocks noGrp="1"/>
          </p:cNvSpPr>
          <p:nvPr>
            <p:ph type="dt" sz="half" idx="10"/>
          </p:nvPr>
        </p:nvSpPr>
        <p:spPr/>
        <p:txBody>
          <a:bodyPr/>
          <a:lstStyle/>
          <a:p>
            <a:fld id="{F5628348-AB3B-4C4F-85CD-9168D96D8265}" type="datetimeFigureOut">
              <a:rPr lang="en-US" smtClean="0">
                <a:solidFill>
                  <a:prstClr val="black">
                    <a:tint val="75000"/>
                  </a:prstClr>
                </a:solidFill>
              </a:rPr>
              <a:pPr/>
              <a:t>10/19/2025</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B3430C13-4668-CDFC-A570-6A9CA975B4B0}"/>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C1FD3BA2-1A6B-E98A-9328-C05CC64A9473}"/>
              </a:ext>
            </a:extLst>
          </p:cNvPr>
          <p:cNvSpPr>
            <a:spLocks noGrp="1"/>
          </p:cNvSpPr>
          <p:nvPr>
            <p:ph type="sldNum" sz="quarter" idx="12"/>
          </p:nvPr>
        </p:nvSpPr>
        <p:spPr/>
        <p:txBody>
          <a:bodyPr/>
          <a:lstStyle/>
          <a:p>
            <a:fld id="{EE30AAB1-CA60-4ACC-B74A-439A777915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4342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DC33EFE-ECAF-B660-E3A0-A758B5387523}"/>
              </a:ext>
            </a:extLst>
          </p:cNvPr>
          <p:cNvSpPr>
            <a:spLocks noGrp="1"/>
          </p:cNvSpPr>
          <p:nvPr>
            <p:ph type="dt" sz="half" idx="10"/>
          </p:nvPr>
        </p:nvSpPr>
        <p:spPr/>
        <p:txBody>
          <a:bodyPr/>
          <a:lstStyle/>
          <a:p>
            <a:fld id="{F5628348-AB3B-4C4F-85CD-9168D96D8265}" type="datetimeFigureOut">
              <a:rPr lang="en-US" smtClean="0">
                <a:solidFill>
                  <a:prstClr val="black">
                    <a:tint val="75000"/>
                  </a:prstClr>
                </a:solidFill>
              </a:rPr>
              <a:pPr/>
              <a:t>10/19/2025</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BEB38CD6-B25E-456E-37FE-0B22117555A2}"/>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A7663DB-CDC4-0025-0180-B791232FED15}"/>
              </a:ext>
            </a:extLst>
          </p:cNvPr>
          <p:cNvSpPr>
            <a:spLocks noGrp="1"/>
          </p:cNvSpPr>
          <p:nvPr>
            <p:ph type="sldNum" sz="quarter" idx="12"/>
          </p:nvPr>
        </p:nvSpPr>
        <p:spPr/>
        <p:txBody>
          <a:bodyPr/>
          <a:lstStyle/>
          <a:p>
            <a:fld id="{EE30AAB1-CA60-4ACC-B74A-439A777915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88006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BEC0F4-E6F1-03D0-C66C-C0A166A39A9D}"/>
              </a:ext>
            </a:extLst>
          </p:cNvPr>
          <p:cNvSpPr>
            <a:spLocks noGrp="1"/>
          </p:cNvSpPr>
          <p:nvPr>
            <p:ph type="title"/>
          </p:nvPr>
        </p:nvSpPr>
        <p:spPr>
          <a:xfrm>
            <a:off x="1259692"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xmlns="" id="{2936EB7B-ACD4-7824-E03C-E72BA6389DCD}"/>
              </a:ext>
            </a:extLst>
          </p:cNvPr>
          <p:cNvSpPr>
            <a:spLocks noGrp="1"/>
          </p:cNvSpPr>
          <p:nvPr>
            <p:ph idx="1"/>
          </p:nvPr>
        </p:nvSpPr>
        <p:spPr>
          <a:xfrm>
            <a:off x="7774783" y="1481146"/>
            <a:ext cx="9258300" cy="7310438"/>
          </a:xfrm>
        </p:spPr>
        <p:txBody>
          <a:bodyPr/>
          <a:lstStyle>
            <a:lvl1pPr>
              <a:defRPr sz="4800"/>
            </a:lvl1pPr>
            <a:lvl2pPr>
              <a:defRPr sz="43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3465486-5021-233E-B1D4-C91CC9012AED}"/>
              </a:ext>
            </a:extLst>
          </p:cNvPr>
          <p:cNvSpPr>
            <a:spLocks noGrp="1"/>
          </p:cNvSpPr>
          <p:nvPr>
            <p:ph type="body" sz="half" idx="2"/>
          </p:nvPr>
        </p:nvSpPr>
        <p:spPr>
          <a:xfrm>
            <a:off x="1259692" y="3086101"/>
            <a:ext cx="5898356" cy="5717383"/>
          </a:xfrm>
        </p:spPr>
        <p:txBody>
          <a:bodyPr/>
          <a:lstStyle>
            <a:lvl1pPr marL="0" indent="0">
              <a:buNone/>
              <a:defRPr sz="2400"/>
            </a:lvl1pPr>
            <a:lvl2pPr marL="685455" indent="0">
              <a:buNone/>
              <a:defRPr sz="2100"/>
            </a:lvl2pPr>
            <a:lvl3pPr marL="1370918" indent="0">
              <a:buNone/>
              <a:defRPr sz="1800"/>
            </a:lvl3pPr>
            <a:lvl4pPr marL="2056373" indent="0">
              <a:buNone/>
              <a:defRPr sz="1500"/>
            </a:lvl4pPr>
            <a:lvl5pPr marL="2741831" indent="0">
              <a:buNone/>
              <a:defRPr sz="1500"/>
            </a:lvl5pPr>
            <a:lvl6pPr marL="3427289" indent="0">
              <a:buNone/>
              <a:defRPr sz="1500"/>
            </a:lvl6pPr>
            <a:lvl7pPr marL="4112745" indent="0">
              <a:buNone/>
              <a:defRPr sz="1500"/>
            </a:lvl7pPr>
            <a:lvl8pPr marL="4798200" indent="0">
              <a:buNone/>
              <a:defRPr sz="1500"/>
            </a:lvl8pPr>
            <a:lvl9pPr marL="5483655"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xmlns="" id="{DAEDCEE8-B80A-CF5A-7887-6BDBA1381BD7}"/>
              </a:ext>
            </a:extLst>
          </p:cNvPr>
          <p:cNvSpPr>
            <a:spLocks noGrp="1"/>
          </p:cNvSpPr>
          <p:nvPr>
            <p:ph type="dt" sz="half" idx="10"/>
          </p:nvPr>
        </p:nvSpPr>
        <p:spPr/>
        <p:txBody>
          <a:bodyPr/>
          <a:lstStyle/>
          <a:p>
            <a:fld id="{F5628348-AB3B-4C4F-85CD-9168D96D8265}"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82D7F4C6-5700-4C2E-B448-474EF205B98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C9511437-34B9-5F2F-FC90-C7D91CD94D01}"/>
              </a:ext>
            </a:extLst>
          </p:cNvPr>
          <p:cNvSpPr>
            <a:spLocks noGrp="1"/>
          </p:cNvSpPr>
          <p:nvPr>
            <p:ph type="sldNum" sz="quarter" idx="12"/>
          </p:nvPr>
        </p:nvSpPr>
        <p:spPr/>
        <p:txBody>
          <a:bodyPr/>
          <a:lstStyle/>
          <a:p>
            <a:fld id="{EE30AAB1-CA60-4ACC-B74A-439A777915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977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7" y="1535127"/>
            <a:ext cx="4040189" cy="639764"/>
          </a:xfrm>
        </p:spPr>
        <p:txBody>
          <a:bodyPr anchor="b"/>
          <a:lstStyle>
            <a:lvl1pPr marL="0" indent="0">
              <a:buNone/>
              <a:defRPr sz="2400" b="1"/>
            </a:lvl1pPr>
            <a:lvl2pPr marL="456795" indent="0">
              <a:buNone/>
              <a:defRPr sz="2000" b="1"/>
            </a:lvl2pPr>
            <a:lvl3pPr marL="913578" indent="0">
              <a:buNone/>
              <a:defRPr sz="1800" b="1"/>
            </a:lvl3pPr>
            <a:lvl4pPr marL="1370373" indent="0">
              <a:buNone/>
              <a:defRPr sz="1800" b="1"/>
            </a:lvl4pPr>
            <a:lvl5pPr marL="1827156" indent="0">
              <a:buNone/>
              <a:defRPr sz="1800" b="1"/>
            </a:lvl5pPr>
            <a:lvl6pPr marL="2283948" indent="0">
              <a:buNone/>
              <a:defRPr sz="1800" b="1"/>
            </a:lvl6pPr>
            <a:lvl7pPr marL="2740739" indent="0">
              <a:buNone/>
              <a:defRPr sz="1800" b="1"/>
            </a:lvl7pPr>
            <a:lvl8pPr marL="3197525" indent="0">
              <a:buNone/>
              <a:defRPr sz="1800" b="1"/>
            </a:lvl8pPr>
            <a:lvl9pPr marL="3654306"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457217" y="2174876"/>
            <a:ext cx="4040189" cy="39512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27"/>
            <a:ext cx="4041776" cy="639764"/>
          </a:xfrm>
        </p:spPr>
        <p:txBody>
          <a:bodyPr anchor="b"/>
          <a:lstStyle>
            <a:lvl1pPr marL="0" indent="0">
              <a:buNone/>
              <a:defRPr sz="2400" b="1"/>
            </a:lvl1pPr>
            <a:lvl2pPr marL="456795" indent="0">
              <a:buNone/>
              <a:defRPr sz="2000" b="1"/>
            </a:lvl2pPr>
            <a:lvl3pPr marL="913578" indent="0">
              <a:buNone/>
              <a:defRPr sz="1800" b="1"/>
            </a:lvl3pPr>
            <a:lvl4pPr marL="1370373" indent="0">
              <a:buNone/>
              <a:defRPr sz="1800" b="1"/>
            </a:lvl4pPr>
            <a:lvl5pPr marL="1827156" indent="0">
              <a:buNone/>
              <a:defRPr sz="1800" b="1"/>
            </a:lvl5pPr>
            <a:lvl6pPr marL="2283948" indent="0">
              <a:buNone/>
              <a:defRPr sz="1800" b="1"/>
            </a:lvl6pPr>
            <a:lvl7pPr marL="2740739" indent="0">
              <a:buNone/>
              <a:defRPr sz="1800" b="1"/>
            </a:lvl7pPr>
            <a:lvl8pPr marL="3197525" indent="0">
              <a:buNone/>
              <a:defRPr sz="1800" b="1"/>
            </a:lvl8pPr>
            <a:lvl9pPr marL="3654306"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645029" y="2174876"/>
            <a:ext cx="4041776" cy="39512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DB65FC-B731-B9BF-BE3B-699A69472F38}"/>
              </a:ext>
            </a:extLst>
          </p:cNvPr>
          <p:cNvSpPr>
            <a:spLocks noGrp="1"/>
          </p:cNvSpPr>
          <p:nvPr>
            <p:ph type="title"/>
          </p:nvPr>
        </p:nvSpPr>
        <p:spPr>
          <a:xfrm>
            <a:off x="1259692"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xmlns="" id="{250760B0-AAA4-EC86-5DB7-CB5881836569}"/>
              </a:ext>
            </a:extLst>
          </p:cNvPr>
          <p:cNvSpPr>
            <a:spLocks noGrp="1"/>
          </p:cNvSpPr>
          <p:nvPr>
            <p:ph type="pic" idx="1"/>
          </p:nvPr>
        </p:nvSpPr>
        <p:spPr>
          <a:xfrm>
            <a:off x="7774783" y="1481146"/>
            <a:ext cx="9258300" cy="7310438"/>
          </a:xfrm>
        </p:spPr>
        <p:txBody>
          <a:bodyPr/>
          <a:lstStyle>
            <a:lvl1pPr marL="0" indent="0">
              <a:buNone/>
              <a:defRPr sz="4800"/>
            </a:lvl1pPr>
            <a:lvl2pPr marL="685455" indent="0">
              <a:buNone/>
              <a:defRPr sz="4300"/>
            </a:lvl2pPr>
            <a:lvl3pPr marL="1370918" indent="0">
              <a:buNone/>
              <a:defRPr sz="3600"/>
            </a:lvl3pPr>
            <a:lvl4pPr marL="2056373" indent="0">
              <a:buNone/>
              <a:defRPr sz="3000"/>
            </a:lvl4pPr>
            <a:lvl5pPr marL="2741831" indent="0">
              <a:buNone/>
              <a:defRPr sz="3000"/>
            </a:lvl5pPr>
            <a:lvl6pPr marL="3427289" indent="0">
              <a:buNone/>
              <a:defRPr sz="3000"/>
            </a:lvl6pPr>
            <a:lvl7pPr marL="4112745" indent="0">
              <a:buNone/>
              <a:defRPr sz="3000"/>
            </a:lvl7pPr>
            <a:lvl8pPr marL="4798200" indent="0">
              <a:buNone/>
              <a:defRPr sz="3000"/>
            </a:lvl8pPr>
            <a:lvl9pPr marL="5483655" indent="0">
              <a:buNone/>
              <a:defRPr sz="3000"/>
            </a:lvl9pPr>
          </a:lstStyle>
          <a:p>
            <a:endParaRPr lang="en-US"/>
          </a:p>
        </p:txBody>
      </p:sp>
      <p:sp>
        <p:nvSpPr>
          <p:cNvPr id="4" name="Text Placeholder 3">
            <a:extLst>
              <a:ext uri="{FF2B5EF4-FFF2-40B4-BE49-F238E27FC236}">
                <a16:creationId xmlns:a16="http://schemas.microsoft.com/office/drawing/2014/main" xmlns="" id="{4A4667D7-0ACE-7796-3111-736E2E6ABFC9}"/>
              </a:ext>
            </a:extLst>
          </p:cNvPr>
          <p:cNvSpPr>
            <a:spLocks noGrp="1"/>
          </p:cNvSpPr>
          <p:nvPr>
            <p:ph type="body" sz="half" idx="2"/>
          </p:nvPr>
        </p:nvSpPr>
        <p:spPr>
          <a:xfrm>
            <a:off x="1259692" y="3086101"/>
            <a:ext cx="5898356" cy="5717383"/>
          </a:xfrm>
        </p:spPr>
        <p:txBody>
          <a:bodyPr/>
          <a:lstStyle>
            <a:lvl1pPr marL="0" indent="0">
              <a:buNone/>
              <a:defRPr sz="2400"/>
            </a:lvl1pPr>
            <a:lvl2pPr marL="685455" indent="0">
              <a:buNone/>
              <a:defRPr sz="2100"/>
            </a:lvl2pPr>
            <a:lvl3pPr marL="1370918" indent="0">
              <a:buNone/>
              <a:defRPr sz="1800"/>
            </a:lvl3pPr>
            <a:lvl4pPr marL="2056373" indent="0">
              <a:buNone/>
              <a:defRPr sz="1500"/>
            </a:lvl4pPr>
            <a:lvl5pPr marL="2741831" indent="0">
              <a:buNone/>
              <a:defRPr sz="1500"/>
            </a:lvl5pPr>
            <a:lvl6pPr marL="3427289" indent="0">
              <a:buNone/>
              <a:defRPr sz="1500"/>
            </a:lvl6pPr>
            <a:lvl7pPr marL="4112745" indent="0">
              <a:buNone/>
              <a:defRPr sz="1500"/>
            </a:lvl7pPr>
            <a:lvl8pPr marL="4798200" indent="0">
              <a:buNone/>
              <a:defRPr sz="1500"/>
            </a:lvl8pPr>
            <a:lvl9pPr marL="5483655"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xmlns="" id="{707C9F3E-41D6-34C4-7D2A-3C2425E8577C}"/>
              </a:ext>
            </a:extLst>
          </p:cNvPr>
          <p:cNvSpPr>
            <a:spLocks noGrp="1"/>
          </p:cNvSpPr>
          <p:nvPr>
            <p:ph type="dt" sz="half" idx="10"/>
          </p:nvPr>
        </p:nvSpPr>
        <p:spPr/>
        <p:txBody>
          <a:bodyPr/>
          <a:lstStyle/>
          <a:p>
            <a:fld id="{F5628348-AB3B-4C4F-85CD-9168D96D8265}"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5BB0DAE4-3E9C-3ED0-11A8-5012B33B71F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6E4A68E9-CE7D-D01C-4E53-43ED76B3302C}"/>
              </a:ext>
            </a:extLst>
          </p:cNvPr>
          <p:cNvSpPr>
            <a:spLocks noGrp="1"/>
          </p:cNvSpPr>
          <p:nvPr>
            <p:ph type="sldNum" sz="quarter" idx="12"/>
          </p:nvPr>
        </p:nvSpPr>
        <p:spPr/>
        <p:txBody>
          <a:bodyPr/>
          <a:lstStyle/>
          <a:p>
            <a:fld id="{EE30AAB1-CA60-4ACC-B74A-439A777915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48819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97436A-DBAD-7A51-9295-DF262672FF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E66340B-F85C-93CD-54FD-802148F08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3C9135D-971C-9106-6DE6-D8BCBF003F37}"/>
              </a:ext>
            </a:extLst>
          </p:cNvPr>
          <p:cNvSpPr>
            <a:spLocks noGrp="1"/>
          </p:cNvSpPr>
          <p:nvPr>
            <p:ph type="dt" sz="half" idx="10"/>
          </p:nvPr>
        </p:nvSpPr>
        <p:spPr/>
        <p:txBody>
          <a:bodyPr/>
          <a:lstStyle/>
          <a:p>
            <a:fld id="{F5628348-AB3B-4C4F-85CD-9168D96D8265}"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ADA4C6BE-7EB0-AE75-F8D8-ECFA111A6A3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9F1A3124-C154-9CB4-3202-B4A4BC854E42}"/>
              </a:ext>
            </a:extLst>
          </p:cNvPr>
          <p:cNvSpPr>
            <a:spLocks noGrp="1"/>
          </p:cNvSpPr>
          <p:nvPr>
            <p:ph type="sldNum" sz="quarter" idx="12"/>
          </p:nvPr>
        </p:nvSpPr>
        <p:spPr/>
        <p:txBody>
          <a:bodyPr/>
          <a:lstStyle/>
          <a:p>
            <a:fld id="{EE30AAB1-CA60-4ACC-B74A-439A777915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48560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F643BDE-6938-BCAB-2778-051EEDFC74F1}"/>
              </a:ext>
            </a:extLst>
          </p:cNvPr>
          <p:cNvSpPr>
            <a:spLocks noGrp="1"/>
          </p:cNvSpPr>
          <p:nvPr>
            <p:ph type="title" orient="vert"/>
          </p:nvPr>
        </p:nvSpPr>
        <p:spPr>
          <a:xfrm>
            <a:off x="13087350" y="547689"/>
            <a:ext cx="3943350" cy="871775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5B3B112-A73C-0641-E1A8-626D57B0DF00}"/>
              </a:ext>
            </a:extLst>
          </p:cNvPr>
          <p:cNvSpPr>
            <a:spLocks noGrp="1"/>
          </p:cNvSpPr>
          <p:nvPr>
            <p:ph type="body" orient="vert" idx="1"/>
          </p:nvPr>
        </p:nvSpPr>
        <p:spPr>
          <a:xfrm>
            <a:off x="1257300" y="547689"/>
            <a:ext cx="11601450" cy="87177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4E168DC-C7BD-3B5E-7C26-7E0005C31557}"/>
              </a:ext>
            </a:extLst>
          </p:cNvPr>
          <p:cNvSpPr>
            <a:spLocks noGrp="1"/>
          </p:cNvSpPr>
          <p:nvPr>
            <p:ph type="dt" sz="half" idx="10"/>
          </p:nvPr>
        </p:nvSpPr>
        <p:spPr/>
        <p:txBody>
          <a:bodyPr/>
          <a:lstStyle/>
          <a:p>
            <a:fld id="{F5628348-AB3B-4C4F-85CD-9168D96D8265}"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42FFDE8-BD29-F125-7713-356C9DEBFE4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96F9215B-734E-CDA2-4E45-03B369C9FE3F}"/>
              </a:ext>
            </a:extLst>
          </p:cNvPr>
          <p:cNvSpPr>
            <a:spLocks noGrp="1"/>
          </p:cNvSpPr>
          <p:nvPr>
            <p:ph type="sldNum" sz="quarter" idx="12"/>
          </p:nvPr>
        </p:nvSpPr>
        <p:spPr/>
        <p:txBody>
          <a:bodyPr/>
          <a:lstStyle/>
          <a:p>
            <a:fld id="{EE30AAB1-CA60-4ACC-B74A-439A777915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39318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975" indent="0" algn="ctr">
              <a:buNone/>
              <a:defRPr>
                <a:solidFill>
                  <a:schemeClr val="tx1">
                    <a:tint val="75000"/>
                  </a:schemeClr>
                </a:solidFill>
              </a:defRPr>
            </a:lvl2pPr>
            <a:lvl3pPr marL="913943" indent="0" algn="ctr">
              <a:buNone/>
              <a:defRPr>
                <a:solidFill>
                  <a:schemeClr val="tx1">
                    <a:tint val="75000"/>
                  </a:schemeClr>
                </a:solidFill>
              </a:defRPr>
            </a:lvl3pPr>
            <a:lvl4pPr marL="1370918" indent="0" algn="ctr">
              <a:buNone/>
              <a:defRPr>
                <a:solidFill>
                  <a:schemeClr val="tx1">
                    <a:tint val="75000"/>
                  </a:schemeClr>
                </a:solidFill>
              </a:defRPr>
            </a:lvl4pPr>
            <a:lvl5pPr marL="1827885" indent="0" algn="ctr">
              <a:buNone/>
              <a:defRPr>
                <a:solidFill>
                  <a:schemeClr val="tx1">
                    <a:tint val="75000"/>
                  </a:schemeClr>
                </a:solidFill>
              </a:defRPr>
            </a:lvl5pPr>
            <a:lvl6pPr marL="2284860" indent="0" algn="ctr">
              <a:buNone/>
              <a:defRPr>
                <a:solidFill>
                  <a:schemeClr val="tx1">
                    <a:tint val="75000"/>
                  </a:schemeClr>
                </a:solidFill>
              </a:defRPr>
            </a:lvl6pPr>
            <a:lvl7pPr marL="2741831" indent="0" algn="ctr">
              <a:buNone/>
              <a:defRPr>
                <a:solidFill>
                  <a:schemeClr val="tx1">
                    <a:tint val="75000"/>
                  </a:schemeClr>
                </a:solidFill>
              </a:defRPr>
            </a:lvl7pPr>
            <a:lvl8pPr marL="3198803" indent="0" algn="ctr">
              <a:buNone/>
              <a:defRPr>
                <a:solidFill>
                  <a:schemeClr val="tx1">
                    <a:tint val="75000"/>
                  </a:schemeClr>
                </a:solidFill>
              </a:defRPr>
            </a:lvl8pPr>
            <a:lvl9pPr marL="365577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2528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50547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1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0"/>
            <a:ext cx="7772400" cy="1500188"/>
          </a:xfrm>
        </p:spPr>
        <p:txBody>
          <a:bodyPr anchor="b"/>
          <a:lstStyle>
            <a:lvl1pPr marL="0" indent="0">
              <a:buNone/>
              <a:defRPr sz="2000">
                <a:solidFill>
                  <a:schemeClr val="tx1">
                    <a:tint val="75000"/>
                  </a:schemeClr>
                </a:solidFill>
              </a:defRPr>
            </a:lvl1pPr>
            <a:lvl2pPr marL="456975" indent="0">
              <a:buNone/>
              <a:defRPr sz="1800">
                <a:solidFill>
                  <a:schemeClr val="tx1">
                    <a:tint val="75000"/>
                  </a:schemeClr>
                </a:solidFill>
              </a:defRPr>
            </a:lvl2pPr>
            <a:lvl3pPr marL="913943" indent="0">
              <a:buNone/>
              <a:defRPr sz="1800">
                <a:solidFill>
                  <a:schemeClr val="tx1">
                    <a:tint val="75000"/>
                  </a:schemeClr>
                </a:solidFill>
              </a:defRPr>
            </a:lvl3pPr>
            <a:lvl4pPr marL="1370918" indent="0">
              <a:buNone/>
              <a:defRPr sz="1400">
                <a:solidFill>
                  <a:schemeClr val="tx1">
                    <a:tint val="75000"/>
                  </a:schemeClr>
                </a:solidFill>
              </a:defRPr>
            </a:lvl4pPr>
            <a:lvl5pPr marL="1827885" indent="0">
              <a:buNone/>
              <a:defRPr sz="1400">
                <a:solidFill>
                  <a:schemeClr val="tx1">
                    <a:tint val="75000"/>
                  </a:schemeClr>
                </a:solidFill>
              </a:defRPr>
            </a:lvl5pPr>
            <a:lvl6pPr marL="2284860" indent="0">
              <a:buNone/>
              <a:defRPr sz="1400">
                <a:solidFill>
                  <a:schemeClr val="tx1">
                    <a:tint val="75000"/>
                  </a:schemeClr>
                </a:solidFill>
              </a:defRPr>
            </a:lvl6pPr>
            <a:lvl7pPr marL="2741831" indent="0">
              <a:buNone/>
              <a:defRPr sz="1400">
                <a:solidFill>
                  <a:schemeClr val="tx1">
                    <a:tint val="75000"/>
                  </a:schemeClr>
                </a:solidFill>
              </a:defRPr>
            </a:lvl7pPr>
            <a:lvl8pPr marL="3198803" indent="0">
              <a:buNone/>
              <a:defRPr sz="1400">
                <a:solidFill>
                  <a:schemeClr val="tx1">
                    <a:tint val="75000"/>
                  </a:schemeClr>
                </a:solidFill>
              </a:defRPr>
            </a:lvl8pPr>
            <a:lvl9pPr marL="365577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22610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4"/>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4"/>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80513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9" y="1535113"/>
            <a:ext cx="4040189" cy="639763"/>
          </a:xfrm>
        </p:spPr>
        <p:txBody>
          <a:bodyPr anchor="b"/>
          <a:lstStyle>
            <a:lvl1pPr marL="0" indent="0">
              <a:buNone/>
              <a:defRPr sz="2400" b="1"/>
            </a:lvl1pPr>
            <a:lvl2pPr marL="456975" indent="0">
              <a:buNone/>
              <a:defRPr sz="2000" b="1"/>
            </a:lvl2pPr>
            <a:lvl3pPr marL="913943" indent="0">
              <a:buNone/>
              <a:defRPr sz="1800" b="1"/>
            </a:lvl3pPr>
            <a:lvl4pPr marL="1370918" indent="0">
              <a:buNone/>
              <a:defRPr sz="1800" b="1"/>
            </a:lvl4pPr>
            <a:lvl5pPr marL="1827885" indent="0">
              <a:buNone/>
              <a:defRPr sz="1800" b="1"/>
            </a:lvl5pPr>
            <a:lvl6pPr marL="2284860" indent="0">
              <a:buNone/>
              <a:defRPr sz="1800" b="1"/>
            </a:lvl6pPr>
            <a:lvl7pPr marL="2741831" indent="0">
              <a:buNone/>
              <a:defRPr sz="1800" b="1"/>
            </a:lvl7pPr>
            <a:lvl8pPr marL="3198803" indent="0">
              <a:buNone/>
              <a:defRPr sz="1800" b="1"/>
            </a:lvl8pPr>
            <a:lvl9pPr marL="3655770"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457209" y="2174876"/>
            <a:ext cx="4040189" cy="39512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6" cy="639763"/>
          </a:xfrm>
        </p:spPr>
        <p:txBody>
          <a:bodyPr anchor="b"/>
          <a:lstStyle>
            <a:lvl1pPr marL="0" indent="0">
              <a:buNone/>
              <a:defRPr sz="2400" b="1"/>
            </a:lvl1pPr>
            <a:lvl2pPr marL="456975" indent="0">
              <a:buNone/>
              <a:defRPr sz="2000" b="1"/>
            </a:lvl2pPr>
            <a:lvl3pPr marL="913943" indent="0">
              <a:buNone/>
              <a:defRPr sz="1800" b="1"/>
            </a:lvl3pPr>
            <a:lvl4pPr marL="1370918" indent="0">
              <a:buNone/>
              <a:defRPr sz="1800" b="1"/>
            </a:lvl4pPr>
            <a:lvl5pPr marL="1827885" indent="0">
              <a:buNone/>
              <a:defRPr sz="1800" b="1"/>
            </a:lvl5pPr>
            <a:lvl6pPr marL="2284860" indent="0">
              <a:buNone/>
              <a:defRPr sz="1800" b="1"/>
            </a:lvl6pPr>
            <a:lvl7pPr marL="2741831" indent="0">
              <a:buNone/>
              <a:defRPr sz="1800" b="1"/>
            </a:lvl7pPr>
            <a:lvl8pPr marL="3198803" indent="0">
              <a:buNone/>
              <a:defRPr sz="1800" b="1"/>
            </a:lvl8pPr>
            <a:lvl9pPr marL="3655770"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645029" y="2174876"/>
            <a:ext cx="4041776" cy="39512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28721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0885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7400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8" y="273060"/>
            <a:ext cx="5111750" cy="5853113"/>
          </a:xfrm>
        </p:spPr>
        <p:txBody>
          <a:bodyPr/>
          <a:lstStyle>
            <a:lvl1pPr>
              <a:defRPr sz="33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10"/>
            <a:ext cx="3008313" cy="4691063"/>
          </a:xfrm>
        </p:spPr>
        <p:txBody>
          <a:bodyPr/>
          <a:lstStyle>
            <a:lvl1pPr marL="0" indent="0">
              <a:buNone/>
              <a:defRPr sz="1400"/>
            </a:lvl1pPr>
            <a:lvl2pPr marL="456975" indent="0">
              <a:buNone/>
              <a:defRPr sz="1300"/>
            </a:lvl2pPr>
            <a:lvl3pPr marL="913943" indent="0">
              <a:buNone/>
              <a:defRPr sz="1100"/>
            </a:lvl3pPr>
            <a:lvl4pPr marL="1370918" indent="0">
              <a:buNone/>
              <a:defRPr sz="900"/>
            </a:lvl4pPr>
            <a:lvl5pPr marL="1827885" indent="0">
              <a:buNone/>
              <a:defRPr sz="900"/>
            </a:lvl5pPr>
            <a:lvl6pPr marL="2284860" indent="0">
              <a:buNone/>
              <a:defRPr sz="900"/>
            </a:lvl6pPr>
            <a:lvl7pPr marL="2741831" indent="0">
              <a:buNone/>
              <a:defRPr sz="900"/>
            </a:lvl7pPr>
            <a:lvl8pPr marL="3198803" indent="0">
              <a:buNone/>
              <a:defRPr sz="900"/>
            </a:lvl8pPr>
            <a:lvl9pPr marL="365577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354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7"/>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9" y="612776"/>
            <a:ext cx="5486400" cy="4114800"/>
          </a:xfrm>
        </p:spPr>
        <p:txBody>
          <a:bodyPr/>
          <a:lstStyle>
            <a:lvl1pPr marL="0" indent="0">
              <a:buNone/>
              <a:defRPr sz="3300"/>
            </a:lvl1pPr>
            <a:lvl2pPr marL="456975" indent="0">
              <a:buNone/>
              <a:defRPr sz="2900"/>
            </a:lvl2pPr>
            <a:lvl3pPr marL="913943" indent="0">
              <a:buNone/>
              <a:defRPr sz="2400"/>
            </a:lvl3pPr>
            <a:lvl4pPr marL="1370918" indent="0">
              <a:buNone/>
              <a:defRPr sz="2000"/>
            </a:lvl4pPr>
            <a:lvl5pPr marL="1827885" indent="0">
              <a:buNone/>
              <a:defRPr sz="2000"/>
            </a:lvl5pPr>
            <a:lvl6pPr marL="2284860" indent="0">
              <a:buNone/>
              <a:defRPr sz="2000"/>
            </a:lvl6pPr>
            <a:lvl7pPr marL="2741831" indent="0">
              <a:buNone/>
              <a:defRPr sz="2000"/>
            </a:lvl7pPr>
            <a:lvl8pPr marL="3198803" indent="0">
              <a:buNone/>
              <a:defRPr sz="2000"/>
            </a:lvl8pPr>
            <a:lvl9pPr marL="3655770" indent="0">
              <a:buNone/>
              <a:defRPr sz="2000"/>
            </a:lvl9pPr>
          </a:lstStyle>
          <a:p>
            <a:endParaRPr lang="en-US"/>
          </a:p>
        </p:txBody>
      </p:sp>
      <p:sp>
        <p:nvSpPr>
          <p:cNvPr id="4" name="Text Placeholder 3"/>
          <p:cNvSpPr>
            <a:spLocks noGrp="1"/>
          </p:cNvSpPr>
          <p:nvPr>
            <p:ph type="body" sz="half" idx="2"/>
          </p:nvPr>
        </p:nvSpPr>
        <p:spPr>
          <a:xfrm>
            <a:off x="1792289" y="5367346"/>
            <a:ext cx="5486400" cy="804863"/>
          </a:xfrm>
        </p:spPr>
        <p:txBody>
          <a:bodyPr/>
          <a:lstStyle>
            <a:lvl1pPr marL="0" indent="0">
              <a:buNone/>
              <a:defRPr sz="1400"/>
            </a:lvl1pPr>
            <a:lvl2pPr marL="456975" indent="0">
              <a:buNone/>
              <a:defRPr sz="1300"/>
            </a:lvl2pPr>
            <a:lvl3pPr marL="913943" indent="0">
              <a:buNone/>
              <a:defRPr sz="1100"/>
            </a:lvl3pPr>
            <a:lvl4pPr marL="1370918" indent="0">
              <a:buNone/>
              <a:defRPr sz="900"/>
            </a:lvl4pPr>
            <a:lvl5pPr marL="1827885" indent="0">
              <a:buNone/>
              <a:defRPr sz="900"/>
            </a:lvl5pPr>
            <a:lvl6pPr marL="2284860" indent="0">
              <a:buNone/>
              <a:defRPr sz="900"/>
            </a:lvl6pPr>
            <a:lvl7pPr marL="2741831" indent="0">
              <a:buNone/>
              <a:defRPr sz="900"/>
            </a:lvl7pPr>
            <a:lvl8pPr marL="3198803" indent="0">
              <a:buNone/>
              <a:defRPr sz="900"/>
            </a:lvl8pPr>
            <a:lvl9pPr marL="365577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1714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79622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7"/>
            <a:ext cx="2057400" cy="585152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7"/>
            <a:ext cx="6019800" cy="585152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24117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E2AD18-80AF-1EDD-F01F-A95EDF3E656F}"/>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xmlns="" id="{CF85EE07-1CA9-8C43-9C3A-C9730F9DEF8F}"/>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8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xmlns="" id="{E61EBB24-5968-19B1-D4D9-5AAFEC02D21A}"/>
              </a:ext>
            </a:extLst>
          </p:cNvPr>
          <p:cNvSpPr>
            <a:spLocks noGrp="1"/>
          </p:cNvSpPr>
          <p:nvPr>
            <p:ph type="dt" sz="half" idx="10"/>
          </p:nvPr>
        </p:nvSpPr>
        <p:spPr/>
        <p:txBody>
          <a:bodyPr/>
          <a:lstStyle/>
          <a:p>
            <a:fld id="{7498B4B2-9CE3-4DC6-A28D-1BD97E84F365}"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14AA4ECE-3C43-154B-6247-A520D388FA4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282EB3A-8814-F7D0-7C87-0FE674AAA142}"/>
              </a:ext>
            </a:extLst>
          </p:cNvPr>
          <p:cNvSpPr>
            <a:spLocks noGrp="1"/>
          </p:cNvSpPr>
          <p:nvPr>
            <p:ph type="sldNum" sz="quarter" idx="12"/>
          </p:nvPr>
        </p:nvSpPr>
        <p:spPr/>
        <p:txBody>
          <a:bodyPr/>
          <a:lstStyle/>
          <a:p>
            <a:fld id="{21251FB4-C805-4F86-9610-A73045F95A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43591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2EFE33-A6F4-0168-BA0D-530833BA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B5A582D-D7B2-0E76-42AC-6097FBA810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D356131-656A-407D-49B0-79D6069319D4}"/>
              </a:ext>
            </a:extLst>
          </p:cNvPr>
          <p:cNvSpPr>
            <a:spLocks noGrp="1"/>
          </p:cNvSpPr>
          <p:nvPr>
            <p:ph type="dt" sz="half" idx="10"/>
          </p:nvPr>
        </p:nvSpPr>
        <p:spPr/>
        <p:txBody>
          <a:bodyPr/>
          <a:lstStyle/>
          <a:p>
            <a:fld id="{7498B4B2-9CE3-4DC6-A28D-1BD97E84F365}"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6A49AE70-97F5-B7FA-F55F-5707B1AFF0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ED80ED-5E65-CE21-F9AF-DA7D4DEEED60}"/>
              </a:ext>
            </a:extLst>
          </p:cNvPr>
          <p:cNvSpPr>
            <a:spLocks noGrp="1"/>
          </p:cNvSpPr>
          <p:nvPr>
            <p:ph type="sldNum" sz="quarter" idx="12"/>
          </p:nvPr>
        </p:nvSpPr>
        <p:spPr/>
        <p:txBody>
          <a:bodyPr/>
          <a:lstStyle/>
          <a:p>
            <a:fld id="{21251FB4-C805-4F86-9610-A73045F95A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38577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C3D1F7-397F-7F77-BE3B-C68EA2B76064}"/>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xmlns="" id="{428CAAFB-1004-B777-56AE-C78D5C001668}"/>
              </a:ext>
            </a:extLst>
          </p:cNvPr>
          <p:cNvSpPr>
            <a:spLocks noGrp="1"/>
          </p:cNvSpPr>
          <p:nvPr>
            <p:ph type="body" idx="1"/>
          </p:nvPr>
        </p:nvSpPr>
        <p:spPr>
          <a:xfrm>
            <a:off x="1247775" y="6884197"/>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8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3A8ECE2-5F35-2E03-EE28-30C730E191B9}"/>
              </a:ext>
            </a:extLst>
          </p:cNvPr>
          <p:cNvSpPr>
            <a:spLocks noGrp="1"/>
          </p:cNvSpPr>
          <p:nvPr>
            <p:ph type="dt" sz="half" idx="10"/>
          </p:nvPr>
        </p:nvSpPr>
        <p:spPr/>
        <p:txBody>
          <a:bodyPr/>
          <a:lstStyle/>
          <a:p>
            <a:fld id="{7498B4B2-9CE3-4DC6-A28D-1BD97E84F365}"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80EA869-8065-163A-B6E4-53C08355E99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AD757CFB-FE46-ADDC-BCE8-10240F3B06F0}"/>
              </a:ext>
            </a:extLst>
          </p:cNvPr>
          <p:cNvSpPr>
            <a:spLocks noGrp="1"/>
          </p:cNvSpPr>
          <p:nvPr>
            <p:ph type="sldNum" sz="quarter" idx="12"/>
          </p:nvPr>
        </p:nvSpPr>
        <p:spPr/>
        <p:txBody>
          <a:bodyPr/>
          <a:lstStyle/>
          <a:p>
            <a:fld id="{21251FB4-C805-4F86-9610-A73045F95A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422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0344C2-B147-4B71-90D7-1856D74B58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3E8C655-AEC5-49C9-6090-D4F046C6D0FC}"/>
              </a:ext>
            </a:extLst>
          </p:cNvPr>
          <p:cNvSpPr>
            <a:spLocks noGrp="1"/>
          </p:cNvSpPr>
          <p:nvPr>
            <p:ph sz="half" idx="1"/>
          </p:nvPr>
        </p:nvSpPr>
        <p:spPr>
          <a:xfrm>
            <a:off x="1257300" y="2738438"/>
            <a:ext cx="7772400" cy="6527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C3718B5-D728-9C37-3BC5-B0546F0C4BAD}"/>
              </a:ext>
            </a:extLst>
          </p:cNvPr>
          <p:cNvSpPr>
            <a:spLocks noGrp="1"/>
          </p:cNvSpPr>
          <p:nvPr>
            <p:ph sz="half" idx="2"/>
          </p:nvPr>
        </p:nvSpPr>
        <p:spPr>
          <a:xfrm>
            <a:off x="9258300" y="2738438"/>
            <a:ext cx="7772400" cy="6527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59C9CAE6-F5C0-212A-358F-4842FC7594BA}"/>
              </a:ext>
            </a:extLst>
          </p:cNvPr>
          <p:cNvSpPr>
            <a:spLocks noGrp="1"/>
          </p:cNvSpPr>
          <p:nvPr>
            <p:ph type="dt" sz="half" idx="10"/>
          </p:nvPr>
        </p:nvSpPr>
        <p:spPr/>
        <p:txBody>
          <a:bodyPr/>
          <a:lstStyle/>
          <a:p>
            <a:fld id="{7498B4B2-9CE3-4DC6-A28D-1BD97E84F365}"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10EBFF5D-7F73-4299-4F3C-0F39F40A3B4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8F03E2FF-E25F-DB0B-6D92-0968595FA404}"/>
              </a:ext>
            </a:extLst>
          </p:cNvPr>
          <p:cNvSpPr>
            <a:spLocks noGrp="1"/>
          </p:cNvSpPr>
          <p:nvPr>
            <p:ph type="sldNum" sz="quarter" idx="12"/>
          </p:nvPr>
        </p:nvSpPr>
        <p:spPr/>
        <p:txBody>
          <a:bodyPr/>
          <a:lstStyle/>
          <a:p>
            <a:fld id="{21251FB4-C805-4F86-9610-A73045F95A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08821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E01D38-5716-4E7F-85FA-ABDBCC0A760A}"/>
              </a:ext>
            </a:extLst>
          </p:cNvPr>
          <p:cNvSpPr>
            <a:spLocks noGrp="1"/>
          </p:cNvSpPr>
          <p:nvPr>
            <p:ph type="title"/>
          </p:nvPr>
        </p:nvSpPr>
        <p:spPr>
          <a:xfrm>
            <a:off x="1259683" y="547690"/>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EC9E252-4C09-B5BC-82E4-F23A61D0D5EA}"/>
              </a:ext>
            </a:extLst>
          </p:cNvPr>
          <p:cNvSpPr>
            <a:spLocks noGrp="1"/>
          </p:cNvSpPr>
          <p:nvPr>
            <p:ph type="body" idx="1"/>
          </p:nvPr>
        </p:nvSpPr>
        <p:spPr>
          <a:xfrm>
            <a:off x="1259686" y="2521745"/>
            <a:ext cx="7736681" cy="1235868"/>
          </a:xfrm>
        </p:spPr>
        <p:txBody>
          <a:bodyPr anchor="b"/>
          <a:lstStyle>
            <a:lvl1pPr marL="0" indent="0">
              <a:buNone/>
              <a:defRPr sz="3600" b="1"/>
            </a:lvl1pPr>
            <a:lvl2pPr marL="685800" indent="0">
              <a:buNone/>
              <a:defRPr sz="3000" b="1"/>
            </a:lvl2pPr>
            <a:lvl3pPr marL="1371600" indent="0">
              <a:buNone/>
              <a:defRPr sz="28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FB175E0-85AF-82A2-D9A8-C9B481CDAFAC}"/>
              </a:ext>
            </a:extLst>
          </p:cNvPr>
          <p:cNvSpPr>
            <a:spLocks noGrp="1"/>
          </p:cNvSpPr>
          <p:nvPr>
            <p:ph sz="half" idx="2"/>
          </p:nvPr>
        </p:nvSpPr>
        <p:spPr>
          <a:xfrm>
            <a:off x="1259686" y="3757612"/>
            <a:ext cx="7736681" cy="55268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D607581-4482-C1D4-07C8-1B0D1652D0CB}"/>
              </a:ext>
            </a:extLst>
          </p:cNvPr>
          <p:cNvSpPr>
            <a:spLocks noGrp="1"/>
          </p:cNvSpPr>
          <p:nvPr>
            <p:ph type="body" sz="quarter" idx="3"/>
          </p:nvPr>
        </p:nvSpPr>
        <p:spPr>
          <a:xfrm>
            <a:off x="9258301" y="2521745"/>
            <a:ext cx="7774783" cy="1235868"/>
          </a:xfrm>
        </p:spPr>
        <p:txBody>
          <a:bodyPr anchor="b"/>
          <a:lstStyle>
            <a:lvl1pPr marL="0" indent="0">
              <a:buNone/>
              <a:defRPr sz="3600" b="1"/>
            </a:lvl1pPr>
            <a:lvl2pPr marL="685800" indent="0">
              <a:buNone/>
              <a:defRPr sz="3000" b="1"/>
            </a:lvl2pPr>
            <a:lvl3pPr marL="1371600" indent="0">
              <a:buNone/>
              <a:defRPr sz="28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946F4F3-934B-D32F-2986-FD0D4A95B04B}"/>
              </a:ext>
            </a:extLst>
          </p:cNvPr>
          <p:cNvSpPr>
            <a:spLocks noGrp="1"/>
          </p:cNvSpPr>
          <p:nvPr>
            <p:ph sz="quarter" idx="4"/>
          </p:nvPr>
        </p:nvSpPr>
        <p:spPr>
          <a:xfrm>
            <a:off x="9258301" y="3757612"/>
            <a:ext cx="7774783" cy="55268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3A267DD3-AFFE-408E-3B79-69C4A0AEBF6A}"/>
              </a:ext>
            </a:extLst>
          </p:cNvPr>
          <p:cNvSpPr>
            <a:spLocks noGrp="1"/>
          </p:cNvSpPr>
          <p:nvPr>
            <p:ph type="dt" sz="half" idx="10"/>
          </p:nvPr>
        </p:nvSpPr>
        <p:spPr/>
        <p:txBody>
          <a:bodyPr/>
          <a:lstStyle/>
          <a:p>
            <a:fld id="{7498B4B2-9CE3-4DC6-A28D-1BD97E84F365}" type="datetimeFigureOut">
              <a:rPr lang="en-US" smtClean="0">
                <a:solidFill>
                  <a:prstClr val="black">
                    <a:tint val="75000"/>
                  </a:prstClr>
                </a:solidFill>
              </a:rPr>
              <a:pPr/>
              <a:t>10/19/2025</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F75B57EA-470D-C962-F8B1-7C0DFE2124FF}"/>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8AEC8B14-9969-BF4D-E376-745FB9BA7B1B}"/>
              </a:ext>
            </a:extLst>
          </p:cNvPr>
          <p:cNvSpPr>
            <a:spLocks noGrp="1"/>
          </p:cNvSpPr>
          <p:nvPr>
            <p:ph type="sldNum" sz="quarter" idx="12"/>
          </p:nvPr>
        </p:nvSpPr>
        <p:spPr/>
        <p:txBody>
          <a:bodyPr/>
          <a:lstStyle/>
          <a:p>
            <a:fld id="{21251FB4-C805-4F86-9610-A73045F95A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26366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97B19-AC49-94B7-3BA2-7C840BC6C4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27A7E4D-8135-BDD3-5420-DD907FB2A7C4}"/>
              </a:ext>
            </a:extLst>
          </p:cNvPr>
          <p:cNvSpPr>
            <a:spLocks noGrp="1"/>
          </p:cNvSpPr>
          <p:nvPr>
            <p:ph type="dt" sz="half" idx="10"/>
          </p:nvPr>
        </p:nvSpPr>
        <p:spPr/>
        <p:txBody>
          <a:bodyPr/>
          <a:lstStyle/>
          <a:p>
            <a:fld id="{7498B4B2-9CE3-4DC6-A28D-1BD97E84F365}" type="datetimeFigureOut">
              <a:rPr lang="en-US" smtClean="0">
                <a:solidFill>
                  <a:prstClr val="black">
                    <a:tint val="75000"/>
                  </a:prstClr>
                </a:solidFill>
              </a:rPr>
              <a:pPr/>
              <a:t>10/19/2025</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BD2E2250-217E-DAC9-2D44-D46A62B00807}"/>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E69F5825-1FC3-DBB0-03EC-EA40B482E3B3}"/>
              </a:ext>
            </a:extLst>
          </p:cNvPr>
          <p:cNvSpPr>
            <a:spLocks noGrp="1"/>
          </p:cNvSpPr>
          <p:nvPr>
            <p:ph type="sldNum" sz="quarter" idx="12"/>
          </p:nvPr>
        </p:nvSpPr>
        <p:spPr/>
        <p:txBody>
          <a:bodyPr/>
          <a:lstStyle/>
          <a:p>
            <a:fld id="{21251FB4-C805-4F86-9610-A73045F95A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2985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821BECE-021E-F1CF-4B8B-83484D74C9F7}"/>
              </a:ext>
            </a:extLst>
          </p:cNvPr>
          <p:cNvSpPr>
            <a:spLocks noGrp="1"/>
          </p:cNvSpPr>
          <p:nvPr>
            <p:ph type="dt" sz="half" idx="10"/>
          </p:nvPr>
        </p:nvSpPr>
        <p:spPr/>
        <p:txBody>
          <a:bodyPr/>
          <a:lstStyle/>
          <a:p>
            <a:fld id="{7498B4B2-9CE3-4DC6-A28D-1BD97E84F365}" type="datetimeFigureOut">
              <a:rPr lang="en-US" smtClean="0">
                <a:solidFill>
                  <a:prstClr val="black">
                    <a:tint val="75000"/>
                  </a:prstClr>
                </a:solidFill>
              </a:rPr>
              <a:pPr/>
              <a:t>10/19/2025</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49B44987-7765-20C1-2912-3FDF970C4E72}"/>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2153DB8D-38C5-623C-3587-968307DD277C}"/>
              </a:ext>
            </a:extLst>
          </p:cNvPr>
          <p:cNvSpPr>
            <a:spLocks noGrp="1"/>
          </p:cNvSpPr>
          <p:nvPr>
            <p:ph type="sldNum" sz="quarter" idx="12"/>
          </p:nvPr>
        </p:nvSpPr>
        <p:spPr/>
        <p:txBody>
          <a:bodyPr/>
          <a:lstStyle/>
          <a:p>
            <a:fld id="{21251FB4-C805-4F86-9610-A73045F95A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2744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911D03-A11D-9AA4-79DA-14BEC94868D9}"/>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xmlns="" id="{1FEBAF92-07FF-5FA5-1C6B-6A71B401FEB4}"/>
              </a:ext>
            </a:extLst>
          </p:cNvPr>
          <p:cNvSpPr>
            <a:spLocks noGrp="1"/>
          </p:cNvSpPr>
          <p:nvPr>
            <p:ph idx="1"/>
          </p:nvPr>
        </p:nvSpPr>
        <p:spPr>
          <a:xfrm>
            <a:off x="7774783" y="1481139"/>
            <a:ext cx="9258300" cy="7310438"/>
          </a:xfrm>
        </p:spPr>
        <p:txBody>
          <a:bodyPr/>
          <a:lstStyle>
            <a:lvl1pPr>
              <a:defRPr sz="4800"/>
            </a:lvl1pPr>
            <a:lvl2pPr>
              <a:defRPr sz="43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CB268BE2-6E85-AD61-AB59-DF6E84EF8BBB}"/>
              </a:ext>
            </a:extLst>
          </p:cNvPr>
          <p:cNvSpPr>
            <a:spLocks noGrp="1"/>
          </p:cNvSpPr>
          <p:nvPr>
            <p:ph type="body" sz="half" idx="2"/>
          </p:nvPr>
        </p:nvSpPr>
        <p:spPr>
          <a:xfrm>
            <a:off x="1259683" y="3086101"/>
            <a:ext cx="5898356" cy="5717383"/>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xmlns="" id="{28745581-DFB5-83A7-6DEB-2AC2F1A59F9E}"/>
              </a:ext>
            </a:extLst>
          </p:cNvPr>
          <p:cNvSpPr>
            <a:spLocks noGrp="1"/>
          </p:cNvSpPr>
          <p:nvPr>
            <p:ph type="dt" sz="half" idx="10"/>
          </p:nvPr>
        </p:nvSpPr>
        <p:spPr/>
        <p:txBody>
          <a:bodyPr/>
          <a:lstStyle/>
          <a:p>
            <a:fld id="{7498B4B2-9CE3-4DC6-A28D-1BD97E84F365}"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F5B9B9D9-F3C3-552D-6001-3474A747234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3F41B179-3FA8-8EDE-6160-1F217D817AB5}"/>
              </a:ext>
            </a:extLst>
          </p:cNvPr>
          <p:cNvSpPr>
            <a:spLocks noGrp="1"/>
          </p:cNvSpPr>
          <p:nvPr>
            <p:ph type="sldNum" sz="quarter" idx="12"/>
          </p:nvPr>
        </p:nvSpPr>
        <p:spPr/>
        <p:txBody>
          <a:bodyPr/>
          <a:lstStyle/>
          <a:p>
            <a:fld id="{21251FB4-C805-4F86-9610-A73045F95A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10378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8AE6F6-B3B0-40BB-5B37-3A89D0C55020}"/>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xmlns="" id="{19E110C6-DE55-D1DE-F6D0-FC6C445D79EE}"/>
              </a:ext>
            </a:extLst>
          </p:cNvPr>
          <p:cNvSpPr>
            <a:spLocks noGrp="1"/>
          </p:cNvSpPr>
          <p:nvPr>
            <p:ph type="pic" idx="1"/>
          </p:nvPr>
        </p:nvSpPr>
        <p:spPr>
          <a:xfrm>
            <a:off x="7774783" y="1481139"/>
            <a:ext cx="9258300" cy="7310438"/>
          </a:xfrm>
        </p:spPr>
        <p:txBody>
          <a:bodyPr/>
          <a:lstStyle>
            <a:lvl1pPr marL="0" indent="0">
              <a:buNone/>
              <a:defRPr sz="4800"/>
            </a:lvl1pPr>
            <a:lvl2pPr marL="685800" indent="0">
              <a:buNone/>
              <a:defRPr sz="43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xmlns="" id="{C5BFBAEF-FB4B-22C7-037A-154A3C000C39}"/>
              </a:ext>
            </a:extLst>
          </p:cNvPr>
          <p:cNvSpPr>
            <a:spLocks noGrp="1"/>
          </p:cNvSpPr>
          <p:nvPr>
            <p:ph type="body" sz="half" idx="2"/>
          </p:nvPr>
        </p:nvSpPr>
        <p:spPr>
          <a:xfrm>
            <a:off x="1259683" y="3086101"/>
            <a:ext cx="5898356" cy="5717383"/>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xmlns="" id="{D9FC0190-E553-7E39-69DB-70E392185D2F}"/>
              </a:ext>
            </a:extLst>
          </p:cNvPr>
          <p:cNvSpPr>
            <a:spLocks noGrp="1"/>
          </p:cNvSpPr>
          <p:nvPr>
            <p:ph type="dt" sz="half" idx="10"/>
          </p:nvPr>
        </p:nvSpPr>
        <p:spPr/>
        <p:txBody>
          <a:bodyPr/>
          <a:lstStyle/>
          <a:p>
            <a:fld id="{7498B4B2-9CE3-4DC6-A28D-1BD97E84F365}"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63670671-034F-C069-8433-CF0A55A51DE6}"/>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72CC9B5-5EFE-AEEA-2AFF-4FC479096B6F}"/>
              </a:ext>
            </a:extLst>
          </p:cNvPr>
          <p:cNvSpPr>
            <a:spLocks noGrp="1"/>
          </p:cNvSpPr>
          <p:nvPr>
            <p:ph type="sldNum" sz="quarter" idx="12"/>
          </p:nvPr>
        </p:nvSpPr>
        <p:spPr/>
        <p:txBody>
          <a:bodyPr/>
          <a:lstStyle/>
          <a:p>
            <a:fld id="{21251FB4-C805-4F86-9610-A73045F95A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99912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179CEE-35A8-C96C-A359-B51F7BC72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881FB3A-CB53-5FF5-A932-8B79EAB83B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3DB23EB-8B57-A3B6-FE61-A208376A2AFB}"/>
              </a:ext>
            </a:extLst>
          </p:cNvPr>
          <p:cNvSpPr>
            <a:spLocks noGrp="1"/>
          </p:cNvSpPr>
          <p:nvPr>
            <p:ph type="dt" sz="half" idx="10"/>
          </p:nvPr>
        </p:nvSpPr>
        <p:spPr/>
        <p:txBody>
          <a:bodyPr/>
          <a:lstStyle/>
          <a:p>
            <a:fld id="{7498B4B2-9CE3-4DC6-A28D-1BD97E84F365}"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7C1240CA-833D-FB48-0382-8CB9726B878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F267278-3BB4-91E3-C1A8-38BD3E94254E}"/>
              </a:ext>
            </a:extLst>
          </p:cNvPr>
          <p:cNvSpPr>
            <a:spLocks noGrp="1"/>
          </p:cNvSpPr>
          <p:nvPr>
            <p:ph type="sldNum" sz="quarter" idx="12"/>
          </p:nvPr>
        </p:nvSpPr>
        <p:spPr/>
        <p:txBody>
          <a:bodyPr/>
          <a:lstStyle/>
          <a:p>
            <a:fld id="{21251FB4-C805-4F86-9610-A73045F95A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7006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EE5E4B7-947C-9FC3-092D-4FF2828E1E71}"/>
              </a:ext>
            </a:extLst>
          </p:cNvPr>
          <p:cNvSpPr>
            <a:spLocks noGrp="1"/>
          </p:cNvSpPr>
          <p:nvPr>
            <p:ph type="title" orient="vert"/>
          </p:nvPr>
        </p:nvSpPr>
        <p:spPr>
          <a:xfrm>
            <a:off x="13087350" y="547689"/>
            <a:ext cx="3943350" cy="871775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694D020-623A-A94D-EB9A-EE0C9564A5CB}"/>
              </a:ext>
            </a:extLst>
          </p:cNvPr>
          <p:cNvSpPr>
            <a:spLocks noGrp="1"/>
          </p:cNvSpPr>
          <p:nvPr>
            <p:ph type="body" orient="vert" idx="1"/>
          </p:nvPr>
        </p:nvSpPr>
        <p:spPr>
          <a:xfrm>
            <a:off x="1257300" y="547689"/>
            <a:ext cx="11601450" cy="87177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30FB51D-01DE-D7C3-0129-BAD41FEAB72A}"/>
              </a:ext>
            </a:extLst>
          </p:cNvPr>
          <p:cNvSpPr>
            <a:spLocks noGrp="1"/>
          </p:cNvSpPr>
          <p:nvPr>
            <p:ph type="dt" sz="half" idx="10"/>
          </p:nvPr>
        </p:nvSpPr>
        <p:spPr/>
        <p:txBody>
          <a:bodyPr/>
          <a:lstStyle/>
          <a:p>
            <a:fld id="{7498B4B2-9CE3-4DC6-A28D-1BD97E84F365}"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54819AF6-683D-AE67-7F5A-B791F03BBC0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ED32C48B-BA6E-F12E-6905-20160B279502}"/>
              </a:ext>
            </a:extLst>
          </p:cNvPr>
          <p:cNvSpPr>
            <a:spLocks noGrp="1"/>
          </p:cNvSpPr>
          <p:nvPr>
            <p:ph type="sldNum" sz="quarter" idx="12"/>
          </p:nvPr>
        </p:nvSpPr>
        <p:spPr/>
        <p:txBody>
          <a:bodyPr/>
          <a:lstStyle/>
          <a:p>
            <a:fld id="{21251FB4-C805-4F86-9610-A73045F95A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06913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2810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22459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82021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39320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2"/>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9261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63" y="273066"/>
            <a:ext cx="5111750" cy="5853113"/>
          </a:xfrm>
        </p:spPr>
        <p:txBody>
          <a:bodyPr/>
          <a:lstStyle>
            <a:lvl1pPr>
              <a:defRPr sz="33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13"/>
            <a:ext cx="3008313" cy="4691063"/>
          </a:xfrm>
        </p:spPr>
        <p:txBody>
          <a:bodyPr/>
          <a:lstStyle>
            <a:lvl1pPr marL="0" indent="0">
              <a:buNone/>
              <a:defRPr sz="1400"/>
            </a:lvl1pPr>
            <a:lvl2pPr marL="456795" indent="0">
              <a:buNone/>
              <a:defRPr sz="1400"/>
            </a:lvl2pPr>
            <a:lvl3pPr marL="913578" indent="0">
              <a:buNone/>
              <a:defRPr sz="1100"/>
            </a:lvl3pPr>
            <a:lvl4pPr marL="1370373" indent="0">
              <a:buNone/>
              <a:defRPr sz="900"/>
            </a:lvl4pPr>
            <a:lvl5pPr marL="1827156" indent="0">
              <a:buNone/>
              <a:defRPr sz="900"/>
            </a:lvl5pPr>
            <a:lvl6pPr marL="2283948" indent="0">
              <a:buNone/>
              <a:defRPr sz="900"/>
            </a:lvl6pPr>
            <a:lvl7pPr marL="2740739" indent="0">
              <a:buNone/>
              <a:defRPr sz="900"/>
            </a:lvl7pPr>
            <a:lvl8pPr marL="3197525" indent="0">
              <a:buNone/>
              <a:defRPr sz="900"/>
            </a:lvl8pPr>
            <a:lvl9pPr marL="365430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38866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76398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3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3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88105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3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7"/>
            <a:ext cx="5486400" cy="804863"/>
          </a:xfrm>
        </p:spPr>
        <p:txBody>
          <a:bodyPr/>
          <a:lstStyle>
            <a:lvl1pPr marL="0" indent="0">
              <a:buNone/>
              <a:defRPr sz="1400"/>
            </a:lvl1pPr>
            <a:lvl2pPr marL="457200" indent="0">
              <a:buNone/>
              <a:defRPr sz="13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56072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97832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10/19/2025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01218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 y="1143000"/>
            <a:ext cx="13712429" cy="80010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905395" y="1143000"/>
            <a:ext cx="4387978" cy="800100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04773" y="1947673"/>
            <a:ext cx="10972800" cy="4882896"/>
          </a:xfrm>
        </p:spPr>
        <p:txBody>
          <a:bodyPr anchor="b">
            <a:normAutofit/>
          </a:bodyPr>
          <a:lstStyle>
            <a:lvl1pPr algn="l">
              <a:defRPr sz="89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650023" y="7005369"/>
            <a:ext cx="10972800" cy="1371600"/>
          </a:xfrm>
        </p:spPr>
        <p:txBody>
          <a:bodyPr anchor="t">
            <a:normAutofit/>
          </a:bodyPr>
          <a:lstStyle>
            <a:lvl1pPr marL="0" indent="0" algn="l">
              <a:buNone/>
              <a:defRPr sz="3300" cap="none" spc="0" baseline="0">
                <a:solidFill>
                  <a:schemeClr val="accent1">
                    <a:lumMod val="20000"/>
                    <a:lumOff val="80000"/>
                  </a:schemeClr>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solidFill>
                  <a:srgbClr val="000000">
                    <a:lumMod val="50000"/>
                    <a:lumOff val="50000"/>
                  </a:srgbClr>
                </a:solidFill>
              </a:rPr>
              <a:pPr/>
              <a:t>10/19/2025</a:t>
            </a:fld>
            <a:endParaRPr lang="en-US" dirty="0">
              <a:solidFill>
                <a:srgbClr val="000000">
                  <a:lumMod val="50000"/>
                  <a:lumOff val="50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50000"/>
                  <a:lumOff val="50000"/>
                </a:srgb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40BAD2"/>
                </a:solidFill>
              </a:rPr>
              <a:pPr/>
              <a:t>‹#›</a:t>
            </a:fld>
            <a:endParaRPr lang="en-US" dirty="0">
              <a:solidFill>
                <a:srgbClr val="40BAD2"/>
              </a:solidFill>
            </a:endParaRPr>
          </a:p>
        </p:txBody>
      </p:sp>
    </p:spTree>
    <p:extLst>
      <p:ext uri="{BB962C8B-B14F-4D97-AF65-F5344CB8AC3E}">
        <p14:creationId xmlns:p14="http://schemas.microsoft.com/office/powerpoint/2010/main" val="15497152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solidFill>
                  <a:srgbClr val="000000">
                    <a:lumMod val="50000"/>
                    <a:lumOff val="50000"/>
                  </a:srgbClr>
                </a:solidFill>
              </a:rPr>
              <a:pPr/>
              <a:t>10/19/2025</a:t>
            </a:fld>
            <a:endParaRPr lang="en-US" dirty="0">
              <a:solidFill>
                <a:srgbClr val="000000">
                  <a:lumMod val="50000"/>
                  <a:lumOff val="50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50000"/>
                  <a:lumOff val="50000"/>
                </a:srgb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40BAD2"/>
                </a:solidFill>
              </a:rPr>
              <a:pPr/>
              <a:t>‹#›</a:t>
            </a:fld>
            <a:endParaRPr lang="en-US" dirty="0">
              <a:solidFill>
                <a:srgbClr val="40BAD2"/>
              </a:solidFill>
            </a:endParaRPr>
          </a:p>
        </p:txBody>
      </p:sp>
    </p:spTree>
    <p:extLst>
      <p:ext uri="{BB962C8B-B14F-4D97-AF65-F5344CB8AC3E}">
        <p14:creationId xmlns:p14="http://schemas.microsoft.com/office/powerpoint/2010/main" val="230047393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801868" y="1947673"/>
            <a:ext cx="10972800" cy="4882896"/>
          </a:xfrm>
        </p:spPr>
        <p:txBody>
          <a:bodyPr anchor="b">
            <a:normAutofit/>
          </a:bodyPr>
          <a:lstStyle>
            <a:lvl1pPr>
              <a:defRPr sz="8900" b="0" spc="-15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29300" y="7008876"/>
            <a:ext cx="10972800" cy="1371600"/>
          </a:xfrm>
        </p:spPr>
        <p:txBody>
          <a:bodyPr anchor="t">
            <a:normAutofit/>
          </a:bodyPr>
          <a:lstStyle>
            <a:lvl1pPr marL="0" indent="0">
              <a:buNone/>
              <a:defRPr sz="3300" cap="none" spc="0" baseline="0">
                <a:solidFill>
                  <a:schemeClr val="tx1">
                    <a:lumMod val="65000"/>
                    <a:lumOff val="35000"/>
                  </a:schemeClr>
                </a:solidFill>
              </a:defRPr>
            </a:lvl1pPr>
            <a:lvl2pPr marL="685800" indent="0">
              <a:buNone/>
              <a:defRPr sz="28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solidFill>
                  <a:srgbClr val="000000">
                    <a:lumMod val="50000"/>
                    <a:lumOff val="50000"/>
                  </a:srgbClr>
                </a:solidFill>
              </a:rPr>
              <a:pPr/>
              <a:t>10/19/2025</a:t>
            </a:fld>
            <a:endParaRPr lang="en-US" dirty="0">
              <a:solidFill>
                <a:srgbClr val="000000">
                  <a:lumMod val="50000"/>
                  <a:lumOff val="50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50000"/>
                  <a:lumOff val="50000"/>
                </a:srgb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40BAD2"/>
                </a:solidFill>
              </a:rPr>
              <a:pPr/>
              <a:t>‹#›</a:t>
            </a:fld>
            <a:endParaRPr lang="en-US" dirty="0">
              <a:solidFill>
                <a:srgbClr val="40BAD2"/>
              </a:solidFill>
            </a:endParaRPr>
          </a:p>
        </p:txBody>
      </p:sp>
    </p:spTree>
    <p:extLst>
      <p:ext uri="{BB962C8B-B14F-4D97-AF65-F5344CB8AC3E}">
        <p14:creationId xmlns:p14="http://schemas.microsoft.com/office/powerpoint/2010/main" val="26712832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01868" y="1303020"/>
            <a:ext cx="5212080" cy="7680960"/>
          </a:xfrm>
        </p:spPr>
        <p:txBody>
          <a:bodyPr/>
          <a:lstStyle>
            <a:lvl1pPr>
              <a:defRPr sz="30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727180" y="1303020"/>
            <a:ext cx="5212080" cy="7680960"/>
          </a:xfrm>
        </p:spPr>
        <p:txBody>
          <a:bodyPr/>
          <a:lstStyle>
            <a:lvl1pPr>
              <a:defRPr sz="30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solidFill>
                  <a:srgbClr val="000000">
                    <a:lumMod val="50000"/>
                    <a:lumOff val="50000"/>
                  </a:srgbClr>
                </a:solidFill>
              </a:rPr>
              <a:pPr/>
              <a:t>10/19/2025</a:t>
            </a:fld>
            <a:endParaRPr lang="en-US" dirty="0">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dirty="0">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AB73BC-B049-4115-A692-8D63A059BFB8}" type="slidenum">
              <a:rPr lang="en-US" dirty="0">
                <a:solidFill>
                  <a:srgbClr val="40BAD2"/>
                </a:solidFill>
              </a:rPr>
              <a:pPr/>
              <a:t>‹#›</a:t>
            </a:fld>
            <a:endParaRPr lang="en-US" dirty="0">
              <a:solidFill>
                <a:srgbClr val="40BAD2"/>
              </a:solidFill>
            </a:endParaRPr>
          </a:p>
        </p:txBody>
      </p:sp>
    </p:spTree>
    <p:extLst>
      <p:ext uri="{BB962C8B-B14F-4D97-AF65-F5344CB8AC3E}">
        <p14:creationId xmlns:p14="http://schemas.microsoft.com/office/powerpoint/2010/main" val="4266690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14"/>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9" y="612776"/>
            <a:ext cx="5486400" cy="4114800"/>
          </a:xfrm>
        </p:spPr>
        <p:txBody>
          <a:bodyPr/>
          <a:lstStyle>
            <a:lvl1pPr marL="0" indent="0">
              <a:buNone/>
              <a:defRPr sz="3300"/>
            </a:lvl1pPr>
            <a:lvl2pPr marL="456795" indent="0">
              <a:buNone/>
              <a:defRPr sz="2900"/>
            </a:lvl2pPr>
            <a:lvl3pPr marL="913578" indent="0">
              <a:buNone/>
              <a:defRPr sz="2400"/>
            </a:lvl3pPr>
            <a:lvl4pPr marL="1370373" indent="0">
              <a:buNone/>
              <a:defRPr sz="2000"/>
            </a:lvl4pPr>
            <a:lvl5pPr marL="1827156" indent="0">
              <a:buNone/>
              <a:defRPr sz="2000"/>
            </a:lvl5pPr>
            <a:lvl6pPr marL="2283948" indent="0">
              <a:buNone/>
              <a:defRPr sz="2000"/>
            </a:lvl6pPr>
            <a:lvl7pPr marL="2740739" indent="0">
              <a:buNone/>
              <a:defRPr sz="2000"/>
            </a:lvl7pPr>
            <a:lvl8pPr marL="3197525" indent="0">
              <a:buNone/>
              <a:defRPr sz="2000"/>
            </a:lvl8pPr>
            <a:lvl9pPr marL="3654306" indent="0">
              <a:buNone/>
              <a:defRPr sz="2000"/>
            </a:lvl9pPr>
          </a:lstStyle>
          <a:p>
            <a:endParaRPr lang="en-US"/>
          </a:p>
        </p:txBody>
      </p:sp>
      <p:sp>
        <p:nvSpPr>
          <p:cNvPr id="4" name="Text Placeholder 3"/>
          <p:cNvSpPr>
            <a:spLocks noGrp="1"/>
          </p:cNvSpPr>
          <p:nvPr>
            <p:ph type="body" sz="half" idx="2"/>
          </p:nvPr>
        </p:nvSpPr>
        <p:spPr>
          <a:xfrm>
            <a:off x="1792289" y="5367352"/>
            <a:ext cx="5486400" cy="804863"/>
          </a:xfrm>
        </p:spPr>
        <p:txBody>
          <a:bodyPr/>
          <a:lstStyle>
            <a:lvl1pPr marL="0" indent="0">
              <a:buNone/>
              <a:defRPr sz="1400"/>
            </a:lvl1pPr>
            <a:lvl2pPr marL="456795" indent="0">
              <a:buNone/>
              <a:defRPr sz="1400"/>
            </a:lvl2pPr>
            <a:lvl3pPr marL="913578" indent="0">
              <a:buNone/>
              <a:defRPr sz="1100"/>
            </a:lvl3pPr>
            <a:lvl4pPr marL="1370373" indent="0">
              <a:buNone/>
              <a:defRPr sz="900"/>
            </a:lvl4pPr>
            <a:lvl5pPr marL="1827156" indent="0">
              <a:buNone/>
              <a:defRPr sz="900"/>
            </a:lvl5pPr>
            <a:lvl6pPr marL="2283948" indent="0">
              <a:buNone/>
              <a:defRPr sz="900"/>
            </a:lvl6pPr>
            <a:lvl7pPr marL="2740739" indent="0">
              <a:buNone/>
              <a:defRPr sz="900"/>
            </a:lvl7pPr>
            <a:lvl8pPr marL="3197525" indent="0">
              <a:buNone/>
              <a:defRPr sz="900"/>
            </a:lvl8pPr>
            <a:lvl9pPr marL="365430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801868" y="1535379"/>
            <a:ext cx="5212080" cy="1211580"/>
          </a:xfrm>
        </p:spPr>
        <p:txBody>
          <a:bodyPr anchor="b">
            <a:normAutofit/>
          </a:bodyPr>
          <a:lstStyle>
            <a:lvl1pPr marL="0" indent="0">
              <a:spcBef>
                <a:spcPts val="0"/>
              </a:spcBef>
              <a:buNone/>
              <a:defRPr sz="3000" b="1">
                <a:solidFill>
                  <a:schemeClr val="tx1">
                    <a:lumMod val="65000"/>
                    <a:lumOff val="35000"/>
                  </a:schemeClr>
                </a:solidFill>
              </a:defRPr>
            </a:lvl1pPr>
            <a:lvl2pPr marL="685800" indent="0">
              <a:buNone/>
              <a:defRPr sz="3000" b="1"/>
            </a:lvl2pPr>
            <a:lvl3pPr marL="1371600" indent="0">
              <a:buNone/>
              <a:defRPr sz="28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5801868" y="2896404"/>
            <a:ext cx="5212080" cy="6035040"/>
          </a:xfrm>
        </p:spPr>
        <p:txBody>
          <a:bodyPr/>
          <a:lstStyle>
            <a:lvl1pPr>
              <a:defRPr sz="30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727695" y="1535380"/>
            <a:ext cx="5212080" cy="1219758"/>
          </a:xfrm>
        </p:spPr>
        <p:txBody>
          <a:bodyPr anchor="b">
            <a:normAutofit/>
          </a:bodyPr>
          <a:lstStyle>
            <a:lvl1pPr marL="0" indent="0">
              <a:spcBef>
                <a:spcPts val="0"/>
              </a:spcBef>
              <a:buNone/>
              <a:defRPr sz="3000" b="1">
                <a:solidFill>
                  <a:schemeClr val="tx1">
                    <a:lumMod val="65000"/>
                    <a:lumOff val="35000"/>
                  </a:schemeClr>
                </a:solidFill>
              </a:defRPr>
            </a:lvl1pPr>
            <a:lvl2pPr marL="685800" indent="0">
              <a:buNone/>
              <a:defRPr sz="3000" b="1"/>
            </a:lvl2pPr>
            <a:lvl3pPr marL="1371600" indent="0">
              <a:buNone/>
              <a:defRPr sz="28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1727695" y="2896404"/>
            <a:ext cx="5212080" cy="6035040"/>
          </a:xfrm>
        </p:spPr>
        <p:txBody>
          <a:bodyPr/>
          <a:lstStyle>
            <a:lvl1pPr>
              <a:defRPr sz="30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solidFill>
                  <a:srgbClr val="000000">
                    <a:lumMod val="50000"/>
                    <a:lumOff val="50000"/>
                  </a:srgbClr>
                </a:solidFill>
              </a:rPr>
              <a:pPr/>
              <a:t>10/19/2025</a:t>
            </a:fld>
            <a:endParaRPr lang="en-US" dirty="0">
              <a:solidFill>
                <a:srgbClr val="000000">
                  <a:lumMod val="50000"/>
                  <a:lumOff val="50000"/>
                </a:srgbClr>
              </a:solidFill>
            </a:endParaRPr>
          </a:p>
        </p:txBody>
      </p:sp>
      <p:sp>
        <p:nvSpPr>
          <p:cNvPr id="11" name="Footer Placeholder 10"/>
          <p:cNvSpPr>
            <a:spLocks noGrp="1"/>
          </p:cNvSpPr>
          <p:nvPr>
            <p:ph type="ftr" sz="quarter" idx="11"/>
          </p:nvPr>
        </p:nvSpPr>
        <p:spPr/>
        <p:txBody>
          <a:bodyPr/>
          <a:lstStyle/>
          <a:p>
            <a:endParaRPr lang="en-US" dirty="0">
              <a:solidFill>
                <a:srgbClr val="000000">
                  <a:lumMod val="50000"/>
                  <a:lumOff val="50000"/>
                </a:srgbClr>
              </a:solidFill>
            </a:endParaRPr>
          </a:p>
        </p:txBody>
      </p:sp>
      <p:sp>
        <p:nvSpPr>
          <p:cNvPr id="12" name="Slide Number Placeholder 11"/>
          <p:cNvSpPr>
            <a:spLocks noGrp="1"/>
          </p:cNvSpPr>
          <p:nvPr>
            <p:ph type="sldNum" sz="quarter" idx="12"/>
          </p:nvPr>
        </p:nvSpPr>
        <p:spPr/>
        <p:txBody>
          <a:bodyPr/>
          <a:lstStyle/>
          <a:p>
            <a:fld id="{4FAB73BC-B049-4115-A692-8D63A059BFB8}" type="slidenum">
              <a:rPr lang="en-US" dirty="0">
                <a:solidFill>
                  <a:srgbClr val="40BAD2"/>
                </a:solidFill>
              </a:rPr>
              <a:pPr/>
              <a:t>‹#›</a:t>
            </a:fld>
            <a:endParaRPr lang="en-US" dirty="0">
              <a:solidFill>
                <a:srgbClr val="40BAD2"/>
              </a:solidFill>
            </a:endParaRPr>
          </a:p>
        </p:txBody>
      </p:sp>
    </p:spTree>
    <p:extLst>
      <p:ext uri="{BB962C8B-B14F-4D97-AF65-F5344CB8AC3E}">
        <p14:creationId xmlns:p14="http://schemas.microsoft.com/office/powerpoint/2010/main" val="30978949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solidFill>
                  <a:srgbClr val="000000">
                    <a:lumMod val="50000"/>
                    <a:lumOff val="50000"/>
                  </a:srgbClr>
                </a:solidFill>
              </a:rPr>
              <a:pPr/>
              <a:t>10/19/2025</a:t>
            </a:fld>
            <a:endParaRPr lang="en-US" dirty="0">
              <a:solidFill>
                <a:srgbClr val="000000">
                  <a:lumMod val="50000"/>
                  <a:lumOff val="50000"/>
                </a:srgbClr>
              </a:solidFill>
            </a:endParaRPr>
          </a:p>
        </p:txBody>
      </p:sp>
      <p:sp>
        <p:nvSpPr>
          <p:cNvPr id="7" name="Footer Placeholder 6"/>
          <p:cNvSpPr>
            <a:spLocks noGrp="1"/>
          </p:cNvSpPr>
          <p:nvPr>
            <p:ph type="ftr" sz="quarter" idx="11"/>
          </p:nvPr>
        </p:nvSpPr>
        <p:spPr/>
        <p:txBody>
          <a:bodyPr/>
          <a:lstStyle/>
          <a:p>
            <a:endParaRPr lang="en-US" dirty="0">
              <a:solidFill>
                <a:srgbClr val="000000">
                  <a:lumMod val="50000"/>
                  <a:lumOff val="50000"/>
                </a:srgbClr>
              </a:solidFill>
            </a:endParaRPr>
          </a:p>
        </p:txBody>
      </p:sp>
      <p:sp>
        <p:nvSpPr>
          <p:cNvPr id="8" name="Slide Number Placeholder 7"/>
          <p:cNvSpPr>
            <a:spLocks noGrp="1"/>
          </p:cNvSpPr>
          <p:nvPr>
            <p:ph type="sldNum" sz="quarter" idx="12"/>
          </p:nvPr>
        </p:nvSpPr>
        <p:spPr/>
        <p:txBody>
          <a:bodyPr/>
          <a:lstStyle/>
          <a:p>
            <a:fld id="{4FAB73BC-B049-4115-A692-8D63A059BFB8}" type="slidenum">
              <a:rPr lang="en-US" dirty="0">
                <a:solidFill>
                  <a:srgbClr val="40BAD2"/>
                </a:solidFill>
              </a:rPr>
              <a:pPr/>
              <a:t>‹#›</a:t>
            </a:fld>
            <a:endParaRPr lang="en-US" dirty="0">
              <a:solidFill>
                <a:srgbClr val="40BAD2"/>
              </a:solidFill>
            </a:endParaRPr>
          </a:p>
        </p:txBody>
      </p:sp>
    </p:spTree>
    <p:extLst>
      <p:ext uri="{BB962C8B-B14F-4D97-AF65-F5344CB8AC3E}">
        <p14:creationId xmlns:p14="http://schemas.microsoft.com/office/powerpoint/2010/main" val="641296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solidFill>
                  <a:srgbClr val="000000">
                    <a:lumMod val="50000"/>
                    <a:lumOff val="50000"/>
                  </a:srgbClr>
                </a:solidFill>
              </a:rPr>
              <a:pPr/>
              <a:t>10/19/2025</a:t>
            </a:fld>
            <a:endParaRPr lang="en-US" dirty="0">
              <a:solidFill>
                <a:srgbClr val="000000">
                  <a:lumMod val="50000"/>
                  <a:lumOff val="50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50000"/>
                  <a:lumOff val="50000"/>
                </a:srgbClr>
              </a:solidFill>
            </a:endParaRPr>
          </a:p>
        </p:txBody>
      </p:sp>
      <p:sp>
        <p:nvSpPr>
          <p:cNvPr id="7" name="Slide Number Placeholder 6"/>
          <p:cNvSpPr>
            <a:spLocks noGrp="1"/>
          </p:cNvSpPr>
          <p:nvPr>
            <p:ph type="sldNum" sz="quarter" idx="12"/>
          </p:nvPr>
        </p:nvSpPr>
        <p:spPr/>
        <p:txBody>
          <a:bodyPr/>
          <a:lstStyle/>
          <a:p>
            <a:fld id="{4FAB73BC-B049-4115-A692-8D63A059BFB8}" type="slidenum">
              <a:rPr lang="en-US" dirty="0">
                <a:solidFill>
                  <a:srgbClr val="40BAD2"/>
                </a:solidFill>
              </a:rPr>
              <a:pPr/>
              <a:t>‹#›</a:t>
            </a:fld>
            <a:endParaRPr lang="en-US" dirty="0">
              <a:solidFill>
                <a:srgbClr val="40BAD2"/>
              </a:solidFill>
            </a:endParaRPr>
          </a:p>
        </p:txBody>
      </p:sp>
    </p:spTree>
    <p:extLst>
      <p:ext uri="{BB962C8B-B14F-4D97-AF65-F5344CB8AC3E}">
        <p14:creationId xmlns:p14="http://schemas.microsoft.com/office/powerpoint/2010/main" val="1683747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4048" y="1714500"/>
            <a:ext cx="4251960" cy="3566160"/>
          </a:xfrm>
        </p:spPr>
        <p:txBody>
          <a:bodyPr anchor="b">
            <a:normAutofit/>
          </a:bodyPr>
          <a:lstStyle>
            <a:lvl1pPr>
              <a:defRPr sz="4800" b="0" baseline="0"/>
            </a:lvl1pPr>
          </a:lstStyle>
          <a:p>
            <a:r>
              <a:rPr lang="en-US"/>
              <a:t>Click to edit Master title style</a:t>
            </a:r>
            <a:endParaRPr lang="en-US" dirty="0"/>
          </a:p>
        </p:txBody>
      </p:sp>
      <p:sp>
        <p:nvSpPr>
          <p:cNvPr id="3" name="Content Placeholder 2"/>
          <p:cNvSpPr>
            <a:spLocks noGrp="1"/>
          </p:cNvSpPr>
          <p:nvPr>
            <p:ph idx="1"/>
          </p:nvPr>
        </p:nvSpPr>
        <p:spPr>
          <a:xfrm>
            <a:off x="5801868" y="1303020"/>
            <a:ext cx="10972800" cy="7680960"/>
          </a:xfrm>
        </p:spPr>
        <p:txBody>
          <a:bodyPr/>
          <a:lstStyle>
            <a:lvl1pPr>
              <a:defRPr sz="30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84048" y="5241265"/>
            <a:ext cx="4251960" cy="3482985"/>
          </a:xfrm>
        </p:spPr>
        <p:txBody>
          <a:bodyPr anchor="t">
            <a:normAutofit/>
          </a:bodyPr>
          <a:lstStyle>
            <a:lvl1pPr marL="0" indent="0">
              <a:lnSpc>
                <a:spcPct val="100000"/>
              </a:lnSpc>
              <a:buNone/>
              <a:defRPr sz="2100">
                <a:solidFill>
                  <a:srgbClr val="FFFFFF"/>
                </a:solidFill>
              </a:defRPr>
            </a:lvl1pPr>
            <a:lvl2pPr marL="685800" indent="0">
              <a:buNone/>
              <a:defRPr sz="1800"/>
            </a:lvl2pPr>
            <a:lvl3pPr marL="1371600" indent="0">
              <a:buNone/>
              <a:defRPr sz="1500"/>
            </a:lvl3pPr>
            <a:lvl4pPr marL="2057400" indent="0">
              <a:buNone/>
              <a:defRPr sz="1400"/>
            </a:lvl4pPr>
            <a:lvl5pPr marL="2743200" indent="0">
              <a:buNone/>
              <a:defRPr sz="1400"/>
            </a:lvl5pPr>
            <a:lvl6pPr marL="3429000" indent="0">
              <a:buNone/>
              <a:defRPr sz="1400"/>
            </a:lvl6pPr>
            <a:lvl7pPr marL="4114800" indent="0">
              <a:buNone/>
              <a:defRPr sz="1400"/>
            </a:lvl7pPr>
            <a:lvl8pPr marL="4800600" indent="0">
              <a:buNone/>
              <a:defRPr sz="1400"/>
            </a:lvl8pPr>
            <a:lvl9pPr marL="5486400" indent="0">
              <a:buNone/>
              <a:defRPr sz="14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solidFill>
                  <a:srgbClr val="000000">
                    <a:lumMod val="50000"/>
                    <a:lumOff val="50000"/>
                  </a:srgbClr>
                </a:solidFill>
              </a:rPr>
              <a:pPr/>
              <a:t>10/19/2025</a:t>
            </a:fld>
            <a:endParaRPr lang="en-US" dirty="0">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dirty="0">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AB73BC-B049-4115-A692-8D63A059BFB8}" type="slidenum">
              <a:rPr lang="en-US" dirty="0">
                <a:solidFill>
                  <a:srgbClr val="40BAD2"/>
                </a:solidFill>
              </a:rPr>
              <a:pPr/>
              <a:t>‹#›</a:t>
            </a:fld>
            <a:endParaRPr lang="en-US" dirty="0">
              <a:solidFill>
                <a:srgbClr val="40BAD2"/>
              </a:solidFill>
            </a:endParaRPr>
          </a:p>
        </p:txBody>
      </p:sp>
    </p:spTree>
    <p:extLst>
      <p:ext uri="{BB962C8B-B14F-4D97-AF65-F5344CB8AC3E}">
        <p14:creationId xmlns:p14="http://schemas.microsoft.com/office/powerpoint/2010/main" val="25307620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4048" y="1714500"/>
            <a:ext cx="4251960" cy="3566160"/>
          </a:xfrm>
        </p:spPr>
        <p:txBody>
          <a:bodyPr anchor="b">
            <a:normAutofit/>
          </a:bodyPr>
          <a:lstStyle>
            <a:lvl1pPr>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355966" y="1151129"/>
            <a:ext cx="12172845" cy="7996428"/>
          </a:xfrm>
          <a:solidFill>
            <a:schemeClr val="bg1">
              <a:lumMod val="75000"/>
            </a:schemeClr>
          </a:solidFill>
        </p:spPr>
        <p:txBody>
          <a:bodyPr anchor="t"/>
          <a:lstStyle>
            <a:lvl1pPr marL="0" indent="0">
              <a:buNone/>
              <a:defRPr sz="4800"/>
            </a:lvl1pPr>
            <a:lvl2pPr marL="685800" indent="0">
              <a:buNone/>
              <a:defRPr sz="43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384048" y="5239514"/>
            <a:ext cx="4251960" cy="3483864"/>
          </a:xfrm>
        </p:spPr>
        <p:txBody>
          <a:bodyPr anchor="t">
            <a:normAutofit/>
          </a:bodyPr>
          <a:lstStyle>
            <a:lvl1pPr marL="0" indent="0">
              <a:lnSpc>
                <a:spcPct val="100000"/>
              </a:lnSpc>
              <a:buNone/>
              <a:defRPr sz="2100">
                <a:solidFill>
                  <a:srgbClr val="FFFFFF"/>
                </a:solidFill>
              </a:defRPr>
            </a:lvl1pPr>
            <a:lvl2pPr marL="685800" indent="0">
              <a:buNone/>
              <a:defRPr sz="1800"/>
            </a:lvl2pPr>
            <a:lvl3pPr marL="1371600" indent="0">
              <a:buNone/>
              <a:defRPr sz="1500"/>
            </a:lvl3pPr>
            <a:lvl4pPr marL="2057400" indent="0">
              <a:buNone/>
              <a:defRPr sz="1400"/>
            </a:lvl4pPr>
            <a:lvl5pPr marL="2743200" indent="0">
              <a:buNone/>
              <a:defRPr sz="1400"/>
            </a:lvl5pPr>
            <a:lvl6pPr marL="3429000" indent="0">
              <a:buNone/>
              <a:defRPr sz="1400"/>
            </a:lvl6pPr>
            <a:lvl7pPr marL="4114800" indent="0">
              <a:buNone/>
              <a:defRPr sz="1400"/>
            </a:lvl7pPr>
            <a:lvl8pPr marL="4800600" indent="0">
              <a:buNone/>
              <a:defRPr sz="1400"/>
            </a:lvl8pPr>
            <a:lvl9pPr marL="5486400" indent="0">
              <a:buNone/>
              <a:defRPr sz="14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solidFill>
                  <a:srgbClr val="000000">
                    <a:lumMod val="50000"/>
                    <a:lumOff val="50000"/>
                  </a:srgbClr>
                </a:solidFill>
              </a:rPr>
              <a:pPr/>
              <a:t>10/19/2025</a:t>
            </a:fld>
            <a:endParaRPr lang="en-US" dirty="0">
              <a:solidFill>
                <a:srgbClr val="000000">
                  <a:lumMod val="50000"/>
                  <a:lumOff val="50000"/>
                </a:srgbClr>
              </a:solidFill>
            </a:endParaRPr>
          </a:p>
        </p:txBody>
      </p:sp>
      <p:sp>
        <p:nvSpPr>
          <p:cNvPr id="9" name="Footer Placeholder 8"/>
          <p:cNvSpPr>
            <a:spLocks noGrp="1"/>
          </p:cNvSpPr>
          <p:nvPr>
            <p:ph type="ftr" sz="quarter" idx="11"/>
          </p:nvPr>
        </p:nvSpPr>
        <p:spPr>
          <a:xfrm>
            <a:off x="5248653" y="9534526"/>
            <a:ext cx="8867276" cy="547688"/>
          </a:xfrm>
        </p:spPr>
        <p:txBody>
          <a:bodyPr/>
          <a:lstStyle/>
          <a:p>
            <a:endParaRPr lang="en-US" dirty="0">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AB73BC-B049-4115-A692-8D63A059BFB8}" type="slidenum">
              <a:rPr lang="en-US" dirty="0">
                <a:solidFill>
                  <a:srgbClr val="40BAD2"/>
                </a:solidFill>
              </a:rPr>
              <a:pPr/>
              <a:t>‹#›</a:t>
            </a:fld>
            <a:endParaRPr lang="en-US" dirty="0">
              <a:solidFill>
                <a:srgbClr val="40BAD2"/>
              </a:solidFill>
            </a:endParaRPr>
          </a:p>
        </p:txBody>
      </p:sp>
    </p:spTree>
    <p:extLst>
      <p:ext uri="{BB962C8B-B14F-4D97-AF65-F5344CB8AC3E}">
        <p14:creationId xmlns:p14="http://schemas.microsoft.com/office/powerpoint/2010/main" val="111838175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solidFill>
                  <a:srgbClr val="000000">
                    <a:lumMod val="50000"/>
                    <a:lumOff val="50000"/>
                  </a:srgbClr>
                </a:solidFill>
              </a:rPr>
              <a:pPr/>
              <a:t>10/19/2025</a:t>
            </a:fld>
            <a:endParaRPr lang="en-US" dirty="0">
              <a:solidFill>
                <a:srgbClr val="000000">
                  <a:lumMod val="50000"/>
                  <a:lumOff val="50000"/>
                </a:srgbClr>
              </a:solidFill>
            </a:endParaRPr>
          </a:p>
        </p:txBody>
      </p:sp>
      <p:sp>
        <p:nvSpPr>
          <p:cNvPr id="8" name="Footer Placeholder 7"/>
          <p:cNvSpPr>
            <a:spLocks noGrp="1"/>
          </p:cNvSpPr>
          <p:nvPr>
            <p:ph type="ftr" sz="quarter" idx="11"/>
          </p:nvPr>
        </p:nvSpPr>
        <p:spPr/>
        <p:txBody>
          <a:bodyPr/>
          <a:lstStyle/>
          <a:p>
            <a:endParaRPr lang="en-US" dirty="0">
              <a:solidFill>
                <a:srgbClr val="000000">
                  <a:lumMod val="50000"/>
                  <a:lumOff val="50000"/>
                </a:srgbClr>
              </a:solidFill>
            </a:endParaRPr>
          </a:p>
        </p:txBody>
      </p:sp>
      <p:sp>
        <p:nvSpPr>
          <p:cNvPr id="9" name="Slide Number Placeholder 8"/>
          <p:cNvSpPr>
            <a:spLocks noGrp="1"/>
          </p:cNvSpPr>
          <p:nvPr>
            <p:ph type="sldNum" sz="quarter" idx="12"/>
          </p:nvPr>
        </p:nvSpPr>
        <p:spPr/>
        <p:txBody>
          <a:bodyPr/>
          <a:lstStyle/>
          <a:p>
            <a:fld id="{4FAB73BC-B049-4115-A692-8D63A059BFB8}" type="slidenum">
              <a:rPr lang="en-US" dirty="0">
                <a:solidFill>
                  <a:srgbClr val="40BAD2"/>
                </a:solidFill>
              </a:rPr>
              <a:pPr/>
              <a:t>‹#›</a:t>
            </a:fld>
            <a:endParaRPr lang="en-US" dirty="0">
              <a:solidFill>
                <a:srgbClr val="40BAD2"/>
              </a:solidFill>
            </a:endParaRPr>
          </a:p>
        </p:txBody>
      </p:sp>
    </p:spTree>
    <p:extLst>
      <p:ext uri="{BB962C8B-B14F-4D97-AF65-F5344CB8AC3E}">
        <p14:creationId xmlns:p14="http://schemas.microsoft.com/office/powerpoint/2010/main" val="30407286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 y="1485900"/>
            <a:ext cx="4229100" cy="74295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01868" y="1303020"/>
            <a:ext cx="10972800" cy="768096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solidFill>
                  <a:srgbClr val="000000">
                    <a:lumMod val="50000"/>
                    <a:lumOff val="50000"/>
                  </a:srgbClr>
                </a:solidFill>
              </a:rPr>
              <a:pPr/>
              <a:t>10/19/2025</a:t>
            </a:fld>
            <a:endParaRPr lang="en-US" dirty="0">
              <a:solidFill>
                <a:srgbClr val="000000">
                  <a:lumMod val="50000"/>
                  <a:lumOff val="50000"/>
                </a:srgbClr>
              </a:solidFill>
            </a:endParaRPr>
          </a:p>
        </p:txBody>
      </p:sp>
      <p:sp>
        <p:nvSpPr>
          <p:cNvPr id="8" name="Footer Placeholder 7"/>
          <p:cNvSpPr>
            <a:spLocks noGrp="1"/>
          </p:cNvSpPr>
          <p:nvPr>
            <p:ph type="ftr" sz="quarter" idx="11"/>
          </p:nvPr>
        </p:nvSpPr>
        <p:spPr/>
        <p:txBody>
          <a:bodyPr/>
          <a:lstStyle/>
          <a:p>
            <a:endParaRPr lang="en-US" dirty="0">
              <a:solidFill>
                <a:srgbClr val="000000">
                  <a:lumMod val="50000"/>
                  <a:lumOff val="50000"/>
                </a:srgbClr>
              </a:solidFill>
            </a:endParaRPr>
          </a:p>
        </p:txBody>
      </p:sp>
      <p:sp>
        <p:nvSpPr>
          <p:cNvPr id="9" name="Slide Number Placeholder 8"/>
          <p:cNvSpPr>
            <a:spLocks noGrp="1"/>
          </p:cNvSpPr>
          <p:nvPr>
            <p:ph type="sldNum" sz="quarter" idx="12"/>
          </p:nvPr>
        </p:nvSpPr>
        <p:spPr/>
        <p:txBody>
          <a:bodyPr/>
          <a:lstStyle/>
          <a:p>
            <a:fld id="{4FAB73BC-B049-4115-A692-8D63A059BFB8}" type="slidenum">
              <a:rPr lang="en-US" dirty="0">
                <a:solidFill>
                  <a:srgbClr val="40BAD2"/>
                </a:solidFill>
              </a:rPr>
              <a:pPr/>
              <a:t>‹#›</a:t>
            </a:fld>
            <a:endParaRPr lang="en-US" dirty="0">
              <a:solidFill>
                <a:srgbClr val="40BAD2"/>
              </a:solidFill>
            </a:endParaRPr>
          </a:p>
        </p:txBody>
      </p:sp>
    </p:spTree>
    <p:extLst>
      <p:ext uri="{BB962C8B-B14F-4D97-AF65-F5344CB8AC3E}">
        <p14:creationId xmlns:p14="http://schemas.microsoft.com/office/powerpoint/2010/main" val="21665211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8841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4F0FF"/>
          </a:solidFill>
          <a:ln/>
        </p:spPr>
      </p:sp>
      <p:sp>
        <p:nvSpPr>
          <p:cNvPr id="3" name="Shape 1"/>
          <p:cNvSpPr/>
          <p:nvPr/>
        </p:nvSpPr>
        <p:spPr>
          <a:xfrm>
            <a:off x="0" y="0"/>
            <a:ext cx="18288000" cy="10287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3897981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4F0FF"/>
          </a:solidFill>
          <a:ln/>
        </p:spPr>
      </p:sp>
      <p:sp>
        <p:nvSpPr>
          <p:cNvPr id="3" name="Shape 1"/>
          <p:cNvSpPr/>
          <p:nvPr/>
        </p:nvSpPr>
        <p:spPr>
          <a:xfrm>
            <a:off x="0" y="0"/>
            <a:ext cx="18288000" cy="102870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97064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10.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4.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6.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7.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8.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9.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59" tIns="45680" rIns="91359" bIns="4568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4"/>
            <a:ext cx="8229600" cy="4525964"/>
          </a:xfrm>
          <a:prstGeom prst="rect">
            <a:avLst/>
          </a:prstGeom>
        </p:spPr>
        <p:txBody>
          <a:bodyPr vert="horz" lIns="91359" tIns="45680" rIns="91359" bIns="4568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63"/>
            <a:ext cx="2133600" cy="365126"/>
          </a:xfrm>
          <a:prstGeom prst="rect">
            <a:avLst/>
          </a:prstGeom>
        </p:spPr>
        <p:txBody>
          <a:bodyPr vert="horz" lIns="91359" tIns="45680" rIns="91359" bIns="45680" rtlCol="0" anchor="ctr"/>
          <a:lstStyle>
            <a:lvl1pPr algn="l">
              <a:defRPr sz="1400">
                <a:solidFill>
                  <a:schemeClr val="tx1">
                    <a:tint val="75000"/>
                  </a:schemeClr>
                </a:solidFill>
              </a:defRPr>
            </a:lvl1pPr>
          </a:lstStyle>
          <a:p>
            <a:fld id="{1D8BD707-D9CF-40AE-B4C6-C98DA3205C09}" type="datetimeFigureOut">
              <a:rPr lang="en-US" smtClean="0"/>
              <a:pPr/>
              <a:t>10/19/2025</a:t>
            </a:fld>
            <a:endParaRPr lang="en-US"/>
          </a:p>
        </p:txBody>
      </p:sp>
      <p:sp>
        <p:nvSpPr>
          <p:cNvPr id="5" name="Footer Placeholder 4"/>
          <p:cNvSpPr>
            <a:spLocks noGrp="1"/>
          </p:cNvSpPr>
          <p:nvPr>
            <p:ph type="ftr" sz="quarter" idx="3"/>
          </p:nvPr>
        </p:nvSpPr>
        <p:spPr>
          <a:xfrm>
            <a:off x="3124200" y="6356363"/>
            <a:ext cx="2895600" cy="365126"/>
          </a:xfrm>
          <a:prstGeom prst="rect">
            <a:avLst/>
          </a:prstGeom>
        </p:spPr>
        <p:txBody>
          <a:bodyPr vert="horz" lIns="91359" tIns="45680" rIns="91359" bIns="45680" rtlCol="0" anchor="ctr"/>
          <a:lstStyle>
            <a:lvl1pPr algn="ctr">
              <a:defRPr sz="1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63"/>
            <a:ext cx="2133600" cy="365126"/>
          </a:xfrm>
          <a:prstGeom prst="rect">
            <a:avLst/>
          </a:prstGeom>
        </p:spPr>
        <p:txBody>
          <a:bodyPr vert="horz" lIns="91359" tIns="45680" rIns="91359" bIns="45680" rtlCol="0" anchor="ctr"/>
          <a:lstStyle>
            <a:lvl1pPr algn="r">
              <a:defRPr sz="14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3578" rtl="0" eaLnBrk="1" latinLnBrk="0" hangingPunct="1">
        <a:spcBef>
          <a:spcPct val="0"/>
        </a:spcBef>
        <a:buNone/>
        <a:defRPr sz="4400" kern="1200">
          <a:solidFill>
            <a:schemeClr val="tx1"/>
          </a:solidFill>
          <a:latin typeface="+mj-lt"/>
          <a:ea typeface="+mj-ea"/>
          <a:cs typeface="+mj-cs"/>
        </a:defRPr>
      </a:lvl1pPr>
    </p:titleStyle>
    <p:bodyStyle>
      <a:lvl1pPr marL="342590" indent="-342590" algn="l" defTabSz="913578" rtl="0" eaLnBrk="1" latinLnBrk="0" hangingPunct="1">
        <a:spcBef>
          <a:spcPct val="20000"/>
        </a:spcBef>
        <a:buFont typeface="Arial" pitchFamily="34" charset="0"/>
        <a:buChar char="•"/>
        <a:defRPr sz="3300" kern="1200">
          <a:solidFill>
            <a:schemeClr val="tx1"/>
          </a:solidFill>
          <a:latin typeface="+mn-lt"/>
          <a:ea typeface="+mn-ea"/>
          <a:cs typeface="+mn-cs"/>
        </a:defRPr>
      </a:lvl1pPr>
      <a:lvl2pPr marL="742280" indent="-285495" algn="l" defTabSz="913578" rtl="0" eaLnBrk="1" latinLnBrk="0" hangingPunct="1">
        <a:spcBef>
          <a:spcPct val="20000"/>
        </a:spcBef>
        <a:buFont typeface="Arial" pitchFamily="34" charset="0"/>
        <a:buChar char="–"/>
        <a:defRPr sz="2900" kern="1200">
          <a:solidFill>
            <a:schemeClr val="tx1"/>
          </a:solidFill>
          <a:latin typeface="+mn-lt"/>
          <a:ea typeface="+mn-ea"/>
          <a:cs typeface="+mn-cs"/>
        </a:defRPr>
      </a:lvl2pPr>
      <a:lvl3pPr marL="1141974" indent="-228398" algn="l" defTabSz="9135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768" indent="-228398" algn="l" defTabSz="91357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551" indent="-228398" algn="l" defTabSz="91357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333" indent="-228398" algn="l" defTabSz="9135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128" indent="-228398" algn="l" defTabSz="9135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921" indent="-228398" algn="l" defTabSz="9135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705" indent="-228398" algn="l" defTabSz="9135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78" rtl="0" eaLnBrk="1" latinLnBrk="0" hangingPunct="1">
        <a:defRPr sz="1800" kern="1200">
          <a:solidFill>
            <a:schemeClr val="tx1"/>
          </a:solidFill>
          <a:latin typeface="+mn-lt"/>
          <a:ea typeface="+mn-ea"/>
          <a:cs typeface="+mn-cs"/>
        </a:defRPr>
      </a:lvl1pPr>
      <a:lvl2pPr marL="456795" algn="l" defTabSz="913578" rtl="0" eaLnBrk="1" latinLnBrk="0" hangingPunct="1">
        <a:defRPr sz="1800" kern="1200">
          <a:solidFill>
            <a:schemeClr val="tx1"/>
          </a:solidFill>
          <a:latin typeface="+mn-lt"/>
          <a:ea typeface="+mn-ea"/>
          <a:cs typeface="+mn-cs"/>
        </a:defRPr>
      </a:lvl2pPr>
      <a:lvl3pPr marL="913578" algn="l" defTabSz="913578" rtl="0" eaLnBrk="1" latinLnBrk="0" hangingPunct="1">
        <a:defRPr sz="1800" kern="1200">
          <a:solidFill>
            <a:schemeClr val="tx1"/>
          </a:solidFill>
          <a:latin typeface="+mn-lt"/>
          <a:ea typeface="+mn-ea"/>
          <a:cs typeface="+mn-cs"/>
        </a:defRPr>
      </a:lvl3pPr>
      <a:lvl4pPr marL="1370373" algn="l" defTabSz="913578" rtl="0" eaLnBrk="1" latinLnBrk="0" hangingPunct="1">
        <a:defRPr sz="1800" kern="1200">
          <a:solidFill>
            <a:schemeClr val="tx1"/>
          </a:solidFill>
          <a:latin typeface="+mn-lt"/>
          <a:ea typeface="+mn-ea"/>
          <a:cs typeface="+mn-cs"/>
        </a:defRPr>
      </a:lvl4pPr>
      <a:lvl5pPr marL="1827156" algn="l" defTabSz="913578" rtl="0" eaLnBrk="1" latinLnBrk="0" hangingPunct="1">
        <a:defRPr sz="1800" kern="1200">
          <a:solidFill>
            <a:schemeClr val="tx1"/>
          </a:solidFill>
          <a:latin typeface="+mn-lt"/>
          <a:ea typeface="+mn-ea"/>
          <a:cs typeface="+mn-cs"/>
        </a:defRPr>
      </a:lvl5pPr>
      <a:lvl6pPr marL="2283948" algn="l" defTabSz="913578" rtl="0" eaLnBrk="1" latinLnBrk="0" hangingPunct="1">
        <a:defRPr sz="1800" kern="1200">
          <a:solidFill>
            <a:schemeClr val="tx1"/>
          </a:solidFill>
          <a:latin typeface="+mn-lt"/>
          <a:ea typeface="+mn-ea"/>
          <a:cs typeface="+mn-cs"/>
        </a:defRPr>
      </a:lvl6pPr>
      <a:lvl7pPr marL="2740739" algn="l" defTabSz="913578" rtl="0" eaLnBrk="1" latinLnBrk="0" hangingPunct="1">
        <a:defRPr sz="1800" kern="1200">
          <a:solidFill>
            <a:schemeClr val="tx1"/>
          </a:solidFill>
          <a:latin typeface="+mn-lt"/>
          <a:ea typeface="+mn-ea"/>
          <a:cs typeface="+mn-cs"/>
        </a:defRPr>
      </a:lvl7pPr>
      <a:lvl8pPr marL="3197525" algn="l" defTabSz="913578" rtl="0" eaLnBrk="1" latinLnBrk="0" hangingPunct="1">
        <a:defRPr sz="1800" kern="1200">
          <a:solidFill>
            <a:schemeClr val="tx1"/>
          </a:solidFill>
          <a:latin typeface="+mn-lt"/>
          <a:ea typeface="+mn-ea"/>
          <a:cs typeface="+mn-cs"/>
        </a:defRPr>
      </a:lvl8pPr>
      <a:lvl9pPr marL="3654306" algn="l" defTabSz="91357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65247"/>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hf sldNum="0" hdr="0" ftr="0" dt="0"/>
  <p:txStyles>
    <p:titleStyle>
      <a:lvl1pPr algn="ctr" defTabSz="1143000" rtl="0" eaLnBrk="1" latinLnBrk="0" hangingPunct="1">
        <a:spcBef>
          <a:spcPct val="0"/>
        </a:spcBef>
        <a:buNone/>
        <a:defRPr sz="5500" kern="1200">
          <a:solidFill>
            <a:schemeClr val="tx1"/>
          </a:solidFill>
          <a:latin typeface="+mj-lt"/>
          <a:ea typeface="+mj-ea"/>
          <a:cs typeface="+mj-cs"/>
        </a:defRPr>
      </a:lvl1pPr>
    </p:titleStyle>
    <p:bodyStyle>
      <a:lvl1pPr marL="428625" indent="-428625" algn="l" defTabSz="1143000"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28688" indent="-357188" algn="l" defTabSz="1143000"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28750" indent="-285750" algn="l" defTabSz="1143000"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20002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717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432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7147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862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57750" indent="-285750" algn="l" defTabSz="1143000"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43000" rtl="0" eaLnBrk="1" latinLnBrk="0" hangingPunct="1">
        <a:defRPr sz="2300" kern="1200">
          <a:solidFill>
            <a:schemeClr val="tx1"/>
          </a:solidFill>
          <a:latin typeface="+mn-lt"/>
          <a:ea typeface="+mn-ea"/>
          <a:cs typeface="+mn-cs"/>
        </a:defRPr>
      </a:lvl1pPr>
      <a:lvl2pPr marL="571500" algn="l" defTabSz="1143000" rtl="0" eaLnBrk="1" latinLnBrk="0" hangingPunct="1">
        <a:defRPr sz="2300" kern="1200">
          <a:solidFill>
            <a:schemeClr val="tx1"/>
          </a:solidFill>
          <a:latin typeface="+mn-lt"/>
          <a:ea typeface="+mn-ea"/>
          <a:cs typeface="+mn-cs"/>
        </a:defRPr>
      </a:lvl2pPr>
      <a:lvl3pPr marL="1143000" algn="l" defTabSz="1143000" rtl="0" eaLnBrk="1" latinLnBrk="0" hangingPunct="1">
        <a:defRPr sz="2300" kern="1200">
          <a:solidFill>
            <a:schemeClr val="tx1"/>
          </a:solidFill>
          <a:latin typeface="+mn-lt"/>
          <a:ea typeface="+mn-ea"/>
          <a:cs typeface="+mn-cs"/>
        </a:defRPr>
      </a:lvl3pPr>
      <a:lvl4pPr marL="1714500" algn="l" defTabSz="1143000" rtl="0" eaLnBrk="1" latinLnBrk="0" hangingPunct="1">
        <a:defRPr sz="2300" kern="1200">
          <a:solidFill>
            <a:schemeClr val="tx1"/>
          </a:solidFill>
          <a:latin typeface="+mn-lt"/>
          <a:ea typeface="+mn-ea"/>
          <a:cs typeface="+mn-cs"/>
        </a:defRPr>
      </a:lvl4pPr>
      <a:lvl5pPr marL="2286000" algn="l" defTabSz="1143000" rtl="0" eaLnBrk="1" latinLnBrk="0" hangingPunct="1">
        <a:defRPr sz="2300" kern="1200">
          <a:solidFill>
            <a:schemeClr val="tx1"/>
          </a:solidFill>
          <a:latin typeface="+mn-lt"/>
          <a:ea typeface="+mn-ea"/>
          <a:cs typeface="+mn-cs"/>
        </a:defRPr>
      </a:lvl5pPr>
      <a:lvl6pPr marL="2857500" algn="l" defTabSz="1143000" rtl="0" eaLnBrk="1" latinLnBrk="0" hangingPunct="1">
        <a:defRPr sz="2300" kern="1200">
          <a:solidFill>
            <a:schemeClr val="tx1"/>
          </a:solidFill>
          <a:latin typeface="+mn-lt"/>
          <a:ea typeface="+mn-ea"/>
          <a:cs typeface="+mn-cs"/>
        </a:defRPr>
      </a:lvl6pPr>
      <a:lvl7pPr marL="3429000" algn="l" defTabSz="1143000" rtl="0" eaLnBrk="1" latinLnBrk="0" hangingPunct="1">
        <a:defRPr sz="2300" kern="1200">
          <a:solidFill>
            <a:schemeClr val="tx1"/>
          </a:solidFill>
          <a:latin typeface="+mn-lt"/>
          <a:ea typeface="+mn-ea"/>
          <a:cs typeface="+mn-cs"/>
        </a:defRPr>
      </a:lvl7pPr>
      <a:lvl8pPr marL="4000500" algn="l" defTabSz="1143000" rtl="0" eaLnBrk="1" latinLnBrk="0" hangingPunct="1">
        <a:defRPr sz="2300" kern="1200">
          <a:solidFill>
            <a:schemeClr val="tx1"/>
          </a:solidFill>
          <a:latin typeface="+mn-lt"/>
          <a:ea typeface="+mn-ea"/>
          <a:cs typeface="+mn-cs"/>
        </a:defRPr>
      </a:lvl8pPr>
      <a:lvl9pPr marL="4572000" algn="l" defTabSz="1143000" rtl="0" eaLnBrk="1" latinLnBrk="0" hangingPunct="1">
        <a:defRPr sz="2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701"/>
            <a:ext cx="15773400" cy="1988345"/>
          </a:xfrm>
          <a:prstGeom prst="rect">
            <a:avLst/>
          </a:prstGeom>
        </p:spPr>
        <p:txBody>
          <a:bodyPr vert="horz" lIns="137053" tIns="68531" rIns="137053" bIns="6853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257300" y="2738452"/>
            <a:ext cx="15773400" cy="6527009"/>
          </a:xfrm>
          <a:prstGeom prst="rect">
            <a:avLst/>
          </a:prstGeom>
        </p:spPr>
        <p:txBody>
          <a:bodyPr vert="horz" lIns="137053" tIns="68531" rIns="137053" bIns="685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257300" y="9534539"/>
            <a:ext cx="4114800" cy="547688"/>
          </a:xfrm>
          <a:prstGeom prst="rect">
            <a:avLst/>
          </a:prstGeom>
        </p:spPr>
        <p:txBody>
          <a:bodyPr vert="horz" lIns="137053" tIns="68531" rIns="137053" bIns="68531" rtlCol="0" anchor="ctr"/>
          <a:lstStyle>
            <a:lvl1pPr algn="l">
              <a:defRPr sz="1800">
                <a:solidFill>
                  <a:schemeClr val="tx1">
                    <a:tint val="75000"/>
                  </a:schemeClr>
                </a:solidFill>
              </a:defRPr>
            </a:lvl1pPr>
          </a:lstStyle>
          <a:p>
            <a:pPr defTabSz="1370508"/>
            <a:fld id="{D0AF59A0-55D9-427D-8954-9F0D625ECBE7}" type="datetimeFigureOut">
              <a:rPr lang="en-US" smtClean="0">
                <a:solidFill>
                  <a:prstClr val="black">
                    <a:tint val="75000"/>
                  </a:prstClr>
                </a:solidFill>
              </a:rPr>
              <a:pPr defTabSz="1370508"/>
              <a:t>10/19/2025</a:t>
            </a:fld>
            <a:endParaRPr lang="en-US">
              <a:solidFill>
                <a:prstClr val="black">
                  <a:tint val="75000"/>
                </a:prstClr>
              </a:solidFill>
            </a:endParaRPr>
          </a:p>
        </p:txBody>
      </p:sp>
      <p:sp>
        <p:nvSpPr>
          <p:cNvPr id="5" name="Footer Placeholder 4"/>
          <p:cNvSpPr>
            <a:spLocks noGrp="1"/>
          </p:cNvSpPr>
          <p:nvPr>
            <p:ph type="ftr" sz="quarter" idx="3"/>
          </p:nvPr>
        </p:nvSpPr>
        <p:spPr>
          <a:xfrm>
            <a:off x="6057900" y="9534539"/>
            <a:ext cx="6172200" cy="547688"/>
          </a:xfrm>
          <a:prstGeom prst="rect">
            <a:avLst/>
          </a:prstGeom>
        </p:spPr>
        <p:txBody>
          <a:bodyPr vert="horz" lIns="137053" tIns="68531" rIns="137053" bIns="68531" rtlCol="0" anchor="ctr"/>
          <a:lstStyle>
            <a:lvl1pPr algn="ctr">
              <a:defRPr sz="1800">
                <a:solidFill>
                  <a:schemeClr val="tx1">
                    <a:tint val="75000"/>
                  </a:schemeClr>
                </a:solidFill>
              </a:defRPr>
            </a:lvl1pPr>
          </a:lstStyle>
          <a:p>
            <a:pPr defTabSz="1370508"/>
            <a:endParaRPr lang="en-US">
              <a:solidFill>
                <a:prstClr val="black">
                  <a:tint val="75000"/>
                </a:prstClr>
              </a:solidFill>
            </a:endParaRPr>
          </a:p>
        </p:txBody>
      </p:sp>
      <p:sp>
        <p:nvSpPr>
          <p:cNvPr id="6" name="Slide Number Placeholder 5"/>
          <p:cNvSpPr>
            <a:spLocks noGrp="1"/>
          </p:cNvSpPr>
          <p:nvPr>
            <p:ph type="sldNum" sz="quarter" idx="4"/>
          </p:nvPr>
        </p:nvSpPr>
        <p:spPr>
          <a:xfrm>
            <a:off x="12915900" y="9534539"/>
            <a:ext cx="4114800" cy="547688"/>
          </a:xfrm>
          <a:prstGeom prst="rect">
            <a:avLst/>
          </a:prstGeom>
        </p:spPr>
        <p:txBody>
          <a:bodyPr vert="horz" lIns="137053" tIns="68531" rIns="137053" bIns="68531" rtlCol="0" anchor="ctr"/>
          <a:lstStyle>
            <a:lvl1pPr algn="r">
              <a:defRPr sz="1800">
                <a:solidFill>
                  <a:schemeClr val="tx1">
                    <a:tint val="75000"/>
                  </a:schemeClr>
                </a:solidFill>
              </a:defRPr>
            </a:lvl1pPr>
          </a:lstStyle>
          <a:p>
            <a:pPr defTabSz="1370508"/>
            <a:fld id="{F51EF1F2-A5A2-42D5-A786-C0FEC811A29B}" type="slidenum">
              <a:rPr lang="en-US" smtClean="0">
                <a:solidFill>
                  <a:prstClr val="black">
                    <a:tint val="75000"/>
                  </a:prstClr>
                </a:solidFill>
              </a:rPr>
              <a:pPr defTabSz="1370508"/>
              <a:t>‹#›</a:t>
            </a:fld>
            <a:endParaRPr lang="en-US">
              <a:solidFill>
                <a:prstClr val="black">
                  <a:tint val="75000"/>
                </a:prstClr>
              </a:solidFill>
            </a:endParaRPr>
          </a:p>
        </p:txBody>
      </p:sp>
    </p:spTree>
    <p:extLst>
      <p:ext uri="{BB962C8B-B14F-4D97-AF65-F5344CB8AC3E}">
        <p14:creationId xmlns:p14="http://schemas.microsoft.com/office/powerpoint/2010/main" val="25952491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1370508"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624" indent="-342624" algn="l" defTabSz="1370508" rtl="0" eaLnBrk="1" latinLnBrk="0" hangingPunct="1">
        <a:lnSpc>
          <a:spcPct val="90000"/>
        </a:lnSpc>
        <a:spcBef>
          <a:spcPts val="1500"/>
        </a:spcBef>
        <a:buFont typeface="Arial" panose="020B0604020202020204" pitchFamily="34" charset="0"/>
        <a:buChar char="•"/>
        <a:defRPr sz="4400" kern="1200">
          <a:solidFill>
            <a:schemeClr val="tx1"/>
          </a:solidFill>
          <a:latin typeface="+mn-lt"/>
          <a:ea typeface="+mn-ea"/>
          <a:cs typeface="+mn-cs"/>
        </a:defRPr>
      </a:lvl1pPr>
      <a:lvl2pPr marL="1027883" indent="-342624" algn="l" defTabSz="1370508"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3133" indent="-342624" algn="l" defTabSz="1370508"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398380" indent="-342624" algn="l" defTabSz="1370508" rtl="0" eaLnBrk="1" latinLnBrk="0" hangingPunct="1">
        <a:lnSpc>
          <a:spcPct val="90000"/>
        </a:lnSpc>
        <a:spcBef>
          <a:spcPts val="750"/>
        </a:spcBef>
        <a:buFont typeface="Arial" panose="020B0604020202020204" pitchFamily="34" charset="0"/>
        <a:buChar char="•"/>
        <a:defRPr sz="2900" kern="1200">
          <a:solidFill>
            <a:schemeClr val="tx1"/>
          </a:solidFill>
          <a:latin typeface="+mn-lt"/>
          <a:ea typeface="+mn-ea"/>
          <a:cs typeface="+mn-cs"/>
        </a:defRPr>
      </a:lvl4pPr>
      <a:lvl5pPr marL="3083628" indent="-342624" algn="l" defTabSz="1370508" rtl="0" eaLnBrk="1" latinLnBrk="0" hangingPunct="1">
        <a:lnSpc>
          <a:spcPct val="90000"/>
        </a:lnSpc>
        <a:spcBef>
          <a:spcPts val="750"/>
        </a:spcBef>
        <a:buFont typeface="Arial" panose="020B0604020202020204" pitchFamily="34" charset="0"/>
        <a:buChar char="•"/>
        <a:defRPr sz="2900" kern="1200">
          <a:solidFill>
            <a:schemeClr val="tx1"/>
          </a:solidFill>
          <a:latin typeface="+mn-lt"/>
          <a:ea typeface="+mn-ea"/>
          <a:cs typeface="+mn-cs"/>
        </a:defRPr>
      </a:lvl5pPr>
      <a:lvl6pPr marL="3768888" indent="-342624" algn="l" defTabSz="1370508" rtl="0" eaLnBrk="1" latinLnBrk="0" hangingPunct="1">
        <a:lnSpc>
          <a:spcPct val="90000"/>
        </a:lnSpc>
        <a:spcBef>
          <a:spcPts val="750"/>
        </a:spcBef>
        <a:buFont typeface="Arial" panose="020B0604020202020204" pitchFamily="34" charset="0"/>
        <a:buChar char="•"/>
        <a:defRPr sz="2900" kern="1200">
          <a:solidFill>
            <a:schemeClr val="tx1"/>
          </a:solidFill>
          <a:latin typeface="+mn-lt"/>
          <a:ea typeface="+mn-ea"/>
          <a:cs typeface="+mn-cs"/>
        </a:defRPr>
      </a:lvl6pPr>
      <a:lvl7pPr marL="4454136" indent="-342624" algn="l" defTabSz="1370508" rtl="0" eaLnBrk="1" latinLnBrk="0" hangingPunct="1">
        <a:lnSpc>
          <a:spcPct val="90000"/>
        </a:lnSpc>
        <a:spcBef>
          <a:spcPts val="750"/>
        </a:spcBef>
        <a:buFont typeface="Arial" panose="020B0604020202020204" pitchFamily="34" charset="0"/>
        <a:buChar char="•"/>
        <a:defRPr sz="2900" kern="1200">
          <a:solidFill>
            <a:schemeClr val="tx1"/>
          </a:solidFill>
          <a:latin typeface="+mn-lt"/>
          <a:ea typeface="+mn-ea"/>
          <a:cs typeface="+mn-cs"/>
        </a:defRPr>
      </a:lvl7pPr>
      <a:lvl8pPr marL="5139393" indent="-342624" algn="l" defTabSz="1370508" rtl="0" eaLnBrk="1" latinLnBrk="0" hangingPunct="1">
        <a:lnSpc>
          <a:spcPct val="90000"/>
        </a:lnSpc>
        <a:spcBef>
          <a:spcPts val="750"/>
        </a:spcBef>
        <a:buFont typeface="Arial" panose="020B0604020202020204" pitchFamily="34" charset="0"/>
        <a:buChar char="•"/>
        <a:defRPr sz="2900" kern="1200">
          <a:solidFill>
            <a:schemeClr val="tx1"/>
          </a:solidFill>
          <a:latin typeface="+mn-lt"/>
          <a:ea typeface="+mn-ea"/>
          <a:cs typeface="+mn-cs"/>
        </a:defRPr>
      </a:lvl8pPr>
      <a:lvl9pPr marL="5824643" indent="-342624" algn="l" defTabSz="1370508" rtl="0" eaLnBrk="1" latinLnBrk="0" hangingPunct="1">
        <a:lnSpc>
          <a:spcPct val="90000"/>
        </a:lnSpc>
        <a:spcBef>
          <a:spcPts val="75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70508" rtl="0" eaLnBrk="1" latinLnBrk="0" hangingPunct="1">
        <a:defRPr sz="2900" kern="1200">
          <a:solidFill>
            <a:schemeClr val="tx1"/>
          </a:solidFill>
          <a:latin typeface="+mn-lt"/>
          <a:ea typeface="+mn-ea"/>
          <a:cs typeface="+mn-cs"/>
        </a:defRPr>
      </a:lvl1pPr>
      <a:lvl2pPr marL="685248" algn="l" defTabSz="1370508" rtl="0" eaLnBrk="1" latinLnBrk="0" hangingPunct="1">
        <a:defRPr sz="2900" kern="1200">
          <a:solidFill>
            <a:schemeClr val="tx1"/>
          </a:solidFill>
          <a:latin typeface="+mn-lt"/>
          <a:ea typeface="+mn-ea"/>
          <a:cs typeface="+mn-cs"/>
        </a:defRPr>
      </a:lvl2pPr>
      <a:lvl3pPr marL="1370508" algn="l" defTabSz="1370508" rtl="0" eaLnBrk="1" latinLnBrk="0" hangingPunct="1">
        <a:defRPr sz="2900" kern="1200">
          <a:solidFill>
            <a:schemeClr val="tx1"/>
          </a:solidFill>
          <a:latin typeface="+mn-lt"/>
          <a:ea typeface="+mn-ea"/>
          <a:cs typeface="+mn-cs"/>
        </a:defRPr>
      </a:lvl3pPr>
      <a:lvl4pPr marL="2055756" algn="l" defTabSz="1370508" rtl="0" eaLnBrk="1" latinLnBrk="0" hangingPunct="1">
        <a:defRPr sz="2900" kern="1200">
          <a:solidFill>
            <a:schemeClr val="tx1"/>
          </a:solidFill>
          <a:latin typeface="+mn-lt"/>
          <a:ea typeface="+mn-ea"/>
          <a:cs typeface="+mn-cs"/>
        </a:defRPr>
      </a:lvl4pPr>
      <a:lvl5pPr marL="2741013" algn="l" defTabSz="1370508" rtl="0" eaLnBrk="1" latinLnBrk="0" hangingPunct="1">
        <a:defRPr sz="2900" kern="1200">
          <a:solidFill>
            <a:schemeClr val="tx1"/>
          </a:solidFill>
          <a:latin typeface="+mn-lt"/>
          <a:ea typeface="+mn-ea"/>
          <a:cs typeface="+mn-cs"/>
        </a:defRPr>
      </a:lvl5pPr>
      <a:lvl6pPr marL="3426263" algn="l" defTabSz="1370508" rtl="0" eaLnBrk="1" latinLnBrk="0" hangingPunct="1">
        <a:defRPr sz="2900" kern="1200">
          <a:solidFill>
            <a:schemeClr val="tx1"/>
          </a:solidFill>
          <a:latin typeface="+mn-lt"/>
          <a:ea typeface="+mn-ea"/>
          <a:cs typeface="+mn-cs"/>
        </a:defRPr>
      </a:lvl6pPr>
      <a:lvl7pPr marL="4111513" algn="l" defTabSz="1370508" rtl="0" eaLnBrk="1" latinLnBrk="0" hangingPunct="1">
        <a:defRPr sz="2900" kern="1200">
          <a:solidFill>
            <a:schemeClr val="tx1"/>
          </a:solidFill>
          <a:latin typeface="+mn-lt"/>
          <a:ea typeface="+mn-ea"/>
          <a:cs typeface="+mn-cs"/>
        </a:defRPr>
      </a:lvl7pPr>
      <a:lvl8pPr marL="4796760" algn="l" defTabSz="1370508" rtl="0" eaLnBrk="1" latinLnBrk="0" hangingPunct="1">
        <a:defRPr sz="2900" kern="1200">
          <a:solidFill>
            <a:schemeClr val="tx1"/>
          </a:solidFill>
          <a:latin typeface="+mn-lt"/>
          <a:ea typeface="+mn-ea"/>
          <a:cs typeface="+mn-cs"/>
        </a:defRPr>
      </a:lvl8pPr>
      <a:lvl9pPr marL="5482008" algn="l" defTabSz="1370508" rtl="0" eaLnBrk="1" latinLnBrk="0" hangingPunct="1">
        <a:defRPr sz="2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68" tIns="45684" rIns="91368" bIns="4568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4"/>
            <a:ext cx="8229600" cy="4525964"/>
          </a:xfrm>
          <a:prstGeom prst="rect">
            <a:avLst/>
          </a:prstGeom>
        </p:spPr>
        <p:txBody>
          <a:bodyPr vert="horz" lIns="91368" tIns="45684" rIns="91368" bIns="4568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63"/>
            <a:ext cx="2133600" cy="365126"/>
          </a:xfrm>
          <a:prstGeom prst="rect">
            <a:avLst/>
          </a:prstGeom>
        </p:spPr>
        <p:txBody>
          <a:bodyPr vert="horz" lIns="91368" tIns="45684" rIns="91368" bIns="45684" rtlCol="0" anchor="ctr"/>
          <a:lstStyle>
            <a:lvl1pPr algn="l">
              <a:defRPr sz="1400">
                <a:solidFill>
                  <a:schemeClr val="tx1">
                    <a:tint val="75000"/>
                  </a:schemeClr>
                </a:solidFill>
              </a:defRPr>
            </a:lvl1pPr>
          </a:lstStyle>
          <a:p>
            <a:pPr defTabSz="913668"/>
            <a:fld id="{1D8BD707-D9CF-40AE-B4C6-C98DA3205C09}" type="datetimeFigureOut">
              <a:rPr lang="en-US" smtClean="0">
                <a:solidFill>
                  <a:prstClr val="black">
                    <a:tint val="75000"/>
                  </a:prstClr>
                </a:solidFill>
              </a:rPr>
              <a:pPr defTabSz="913668"/>
              <a:t>10/19/2025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63"/>
            <a:ext cx="2895600" cy="365126"/>
          </a:xfrm>
          <a:prstGeom prst="rect">
            <a:avLst/>
          </a:prstGeom>
        </p:spPr>
        <p:txBody>
          <a:bodyPr vert="horz" lIns="91368" tIns="45684" rIns="91368" bIns="45684" rtlCol="0" anchor="ctr"/>
          <a:lstStyle>
            <a:lvl1pPr algn="ctr">
              <a:defRPr sz="1400">
                <a:solidFill>
                  <a:schemeClr val="tx1">
                    <a:tint val="75000"/>
                  </a:schemeClr>
                </a:solidFill>
              </a:defRPr>
            </a:lvl1pPr>
          </a:lstStyle>
          <a:p>
            <a:pPr defTabSz="913668"/>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63"/>
            <a:ext cx="2133600" cy="365126"/>
          </a:xfrm>
          <a:prstGeom prst="rect">
            <a:avLst/>
          </a:prstGeom>
        </p:spPr>
        <p:txBody>
          <a:bodyPr vert="horz" lIns="91368" tIns="45684" rIns="91368" bIns="45684" rtlCol="0" anchor="ctr"/>
          <a:lstStyle>
            <a:lvl1pPr algn="r">
              <a:defRPr sz="1400">
                <a:solidFill>
                  <a:schemeClr val="tx1">
                    <a:tint val="75000"/>
                  </a:schemeClr>
                </a:solidFill>
              </a:defRPr>
            </a:lvl1pPr>
          </a:lstStyle>
          <a:p>
            <a:pPr defTabSz="913668"/>
            <a:fld id="{B6F15528-21DE-4FAA-801E-634DDDAF4B2B}" type="slidenum">
              <a:rPr lang="en-US" smtClean="0">
                <a:solidFill>
                  <a:prstClr val="black">
                    <a:tint val="75000"/>
                  </a:prstClr>
                </a:solidFill>
              </a:rPr>
              <a:pPr defTabSz="913668"/>
              <a:t>‹#›</a:t>
            </a:fld>
            <a:endParaRPr lang="en-US">
              <a:solidFill>
                <a:prstClr val="black">
                  <a:tint val="75000"/>
                </a:prstClr>
              </a:solidFill>
            </a:endParaRPr>
          </a:p>
        </p:txBody>
      </p:sp>
    </p:spTree>
    <p:extLst>
      <p:ext uri="{BB962C8B-B14F-4D97-AF65-F5344CB8AC3E}">
        <p14:creationId xmlns:p14="http://schemas.microsoft.com/office/powerpoint/2010/main" val="343146108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913668" rtl="0" eaLnBrk="1" latinLnBrk="0" hangingPunct="1">
        <a:spcBef>
          <a:spcPct val="0"/>
        </a:spcBef>
        <a:buNone/>
        <a:defRPr sz="4400" kern="1200">
          <a:solidFill>
            <a:schemeClr val="tx1"/>
          </a:solidFill>
          <a:latin typeface="+mj-lt"/>
          <a:ea typeface="+mj-ea"/>
          <a:cs typeface="+mj-cs"/>
        </a:defRPr>
      </a:lvl1pPr>
    </p:titleStyle>
    <p:bodyStyle>
      <a:lvl1pPr marL="342624" indent="-342624" algn="l" defTabSz="913668" rtl="0" eaLnBrk="1" latinLnBrk="0" hangingPunct="1">
        <a:spcBef>
          <a:spcPct val="20000"/>
        </a:spcBef>
        <a:buFont typeface="Arial" pitchFamily="34" charset="0"/>
        <a:buChar char="•"/>
        <a:defRPr sz="3300" kern="1200">
          <a:solidFill>
            <a:schemeClr val="tx1"/>
          </a:solidFill>
          <a:latin typeface="+mn-lt"/>
          <a:ea typeface="+mn-ea"/>
          <a:cs typeface="+mn-cs"/>
        </a:defRPr>
      </a:lvl1pPr>
      <a:lvl2pPr marL="742353" indent="-285523" algn="l" defTabSz="913668" rtl="0" eaLnBrk="1" latinLnBrk="0" hangingPunct="1">
        <a:spcBef>
          <a:spcPct val="20000"/>
        </a:spcBef>
        <a:buFont typeface="Arial" pitchFamily="34" charset="0"/>
        <a:buChar char="–"/>
        <a:defRPr sz="2900" kern="1200">
          <a:solidFill>
            <a:schemeClr val="tx1"/>
          </a:solidFill>
          <a:latin typeface="+mn-lt"/>
          <a:ea typeface="+mn-ea"/>
          <a:cs typeface="+mn-cs"/>
        </a:defRPr>
      </a:lvl2pPr>
      <a:lvl3pPr marL="1142088" indent="-228420" algn="l" defTabSz="91366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928" indent="-228420" algn="l" defTabSz="91366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756" indent="-228420" algn="l" defTabSz="91366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584" indent="-228420" algn="l" defTabSz="9136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424" indent="-228420" algn="l" defTabSz="9136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263" indent="-228420" algn="l" defTabSz="9136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093" indent="-228420" algn="l" defTabSz="9136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68" rtl="0" eaLnBrk="1" latinLnBrk="0" hangingPunct="1">
        <a:defRPr sz="1800" kern="1200">
          <a:solidFill>
            <a:schemeClr val="tx1"/>
          </a:solidFill>
          <a:latin typeface="+mn-lt"/>
          <a:ea typeface="+mn-ea"/>
          <a:cs typeface="+mn-cs"/>
        </a:defRPr>
      </a:lvl1pPr>
      <a:lvl2pPr marL="456840" algn="l" defTabSz="913668" rtl="0" eaLnBrk="1" latinLnBrk="0" hangingPunct="1">
        <a:defRPr sz="1800" kern="1200">
          <a:solidFill>
            <a:schemeClr val="tx1"/>
          </a:solidFill>
          <a:latin typeface="+mn-lt"/>
          <a:ea typeface="+mn-ea"/>
          <a:cs typeface="+mn-cs"/>
        </a:defRPr>
      </a:lvl2pPr>
      <a:lvl3pPr marL="913668" algn="l" defTabSz="913668" rtl="0" eaLnBrk="1" latinLnBrk="0" hangingPunct="1">
        <a:defRPr sz="1800" kern="1200">
          <a:solidFill>
            <a:schemeClr val="tx1"/>
          </a:solidFill>
          <a:latin typeface="+mn-lt"/>
          <a:ea typeface="+mn-ea"/>
          <a:cs typeface="+mn-cs"/>
        </a:defRPr>
      </a:lvl3pPr>
      <a:lvl4pPr marL="1370508" algn="l" defTabSz="913668" rtl="0" eaLnBrk="1" latinLnBrk="0" hangingPunct="1">
        <a:defRPr sz="1800" kern="1200">
          <a:solidFill>
            <a:schemeClr val="tx1"/>
          </a:solidFill>
          <a:latin typeface="+mn-lt"/>
          <a:ea typeface="+mn-ea"/>
          <a:cs typeface="+mn-cs"/>
        </a:defRPr>
      </a:lvl4pPr>
      <a:lvl5pPr marL="1827336" algn="l" defTabSz="913668" rtl="0" eaLnBrk="1" latinLnBrk="0" hangingPunct="1">
        <a:defRPr sz="1800" kern="1200">
          <a:solidFill>
            <a:schemeClr val="tx1"/>
          </a:solidFill>
          <a:latin typeface="+mn-lt"/>
          <a:ea typeface="+mn-ea"/>
          <a:cs typeface="+mn-cs"/>
        </a:defRPr>
      </a:lvl5pPr>
      <a:lvl6pPr marL="2284176" algn="l" defTabSz="913668" rtl="0" eaLnBrk="1" latinLnBrk="0" hangingPunct="1">
        <a:defRPr sz="1800" kern="1200">
          <a:solidFill>
            <a:schemeClr val="tx1"/>
          </a:solidFill>
          <a:latin typeface="+mn-lt"/>
          <a:ea typeface="+mn-ea"/>
          <a:cs typeface="+mn-cs"/>
        </a:defRPr>
      </a:lvl6pPr>
      <a:lvl7pPr marL="2741013" algn="l" defTabSz="913668" rtl="0" eaLnBrk="1" latinLnBrk="0" hangingPunct="1">
        <a:defRPr sz="1800" kern="1200">
          <a:solidFill>
            <a:schemeClr val="tx1"/>
          </a:solidFill>
          <a:latin typeface="+mn-lt"/>
          <a:ea typeface="+mn-ea"/>
          <a:cs typeface="+mn-cs"/>
        </a:defRPr>
      </a:lvl7pPr>
      <a:lvl8pPr marL="3197844" algn="l" defTabSz="913668" rtl="0" eaLnBrk="1" latinLnBrk="0" hangingPunct="1">
        <a:defRPr sz="1800" kern="1200">
          <a:solidFill>
            <a:schemeClr val="tx1"/>
          </a:solidFill>
          <a:latin typeface="+mn-lt"/>
          <a:ea typeface="+mn-ea"/>
          <a:cs typeface="+mn-cs"/>
        </a:defRPr>
      </a:lvl8pPr>
      <a:lvl9pPr marL="3654673" algn="l" defTabSz="91366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473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hf sldNum="0" hdr="0" ftr="0" dt="0"/>
  <p:txStyles>
    <p:titleStyle>
      <a:lvl1pPr algn="ctr" defTabSz="1142088" rtl="0" eaLnBrk="1" latinLnBrk="0" hangingPunct="1">
        <a:spcBef>
          <a:spcPct val="0"/>
        </a:spcBef>
        <a:buNone/>
        <a:defRPr sz="5600" kern="1200">
          <a:solidFill>
            <a:schemeClr val="tx1"/>
          </a:solidFill>
          <a:latin typeface="+mj-lt"/>
          <a:ea typeface="+mj-ea"/>
          <a:cs typeface="+mj-cs"/>
        </a:defRPr>
      </a:lvl1pPr>
    </p:titleStyle>
    <p:bodyStyle>
      <a:lvl1pPr marL="428288" indent="-428288" algn="l" defTabSz="1142088" rtl="0" eaLnBrk="1" latinLnBrk="0" hangingPunct="1">
        <a:spcBef>
          <a:spcPct val="20000"/>
        </a:spcBef>
        <a:buFont typeface="Arial" pitchFamily="34" charset="0"/>
        <a:buChar char="•"/>
        <a:defRPr sz="4100" kern="1200">
          <a:solidFill>
            <a:schemeClr val="tx1"/>
          </a:solidFill>
          <a:latin typeface="+mn-lt"/>
          <a:ea typeface="+mn-ea"/>
          <a:cs typeface="+mn-cs"/>
        </a:defRPr>
      </a:lvl1pPr>
      <a:lvl2pPr marL="927944" indent="-356901" algn="l" defTabSz="1142088"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27610" indent="-285523" algn="l" defTabSz="1142088"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1998654" indent="-285523" algn="l" defTabSz="1142088"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569698" indent="-285523" algn="l" defTabSz="1142088"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140738" indent="-285523" algn="l" defTabSz="114208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711776" indent="-285523" algn="l" defTabSz="114208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282818" indent="-285523" algn="l" defTabSz="114208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853863" indent="-285523" algn="l" defTabSz="1142088"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en-US"/>
      </a:defPPr>
      <a:lvl1pPr marL="0" algn="l" defTabSz="1142088" rtl="0" eaLnBrk="1" latinLnBrk="0" hangingPunct="1">
        <a:defRPr sz="2300" kern="1200">
          <a:solidFill>
            <a:schemeClr val="tx1"/>
          </a:solidFill>
          <a:latin typeface="+mn-lt"/>
          <a:ea typeface="+mn-ea"/>
          <a:cs typeface="+mn-cs"/>
        </a:defRPr>
      </a:lvl1pPr>
      <a:lvl2pPr marL="571044" algn="l" defTabSz="1142088" rtl="0" eaLnBrk="1" latinLnBrk="0" hangingPunct="1">
        <a:defRPr sz="2300" kern="1200">
          <a:solidFill>
            <a:schemeClr val="tx1"/>
          </a:solidFill>
          <a:latin typeface="+mn-lt"/>
          <a:ea typeface="+mn-ea"/>
          <a:cs typeface="+mn-cs"/>
        </a:defRPr>
      </a:lvl2pPr>
      <a:lvl3pPr marL="1142088" algn="l" defTabSz="1142088" rtl="0" eaLnBrk="1" latinLnBrk="0" hangingPunct="1">
        <a:defRPr sz="2300" kern="1200">
          <a:solidFill>
            <a:schemeClr val="tx1"/>
          </a:solidFill>
          <a:latin typeface="+mn-lt"/>
          <a:ea typeface="+mn-ea"/>
          <a:cs typeface="+mn-cs"/>
        </a:defRPr>
      </a:lvl3pPr>
      <a:lvl4pPr marL="1713133" algn="l" defTabSz="1142088" rtl="0" eaLnBrk="1" latinLnBrk="0" hangingPunct="1">
        <a:defRPr sz="2300" kern="1200">
          <a:solidFill>
            <a:schemeClr val="tx1"/>
          </a:solidFill>
          <a:latin typeface="+mn-lt"/>
          <a:ea typeface="+mn-ea"/>
          <a:cs typeface="+mn-cs"/>
        </a:defRPr>
      </a:lvl4pPr>
      <a:lvl5pPr marL="2284176" algn="l" defTabSz="1142088" rtl="0" eaLnBrk="1" latinLnBrk="0" hangingPunct="1">
        <a:defRPr sz="2300" kern="1200">
          <a:solidFill>
            <a:schemeClr val="tx1"/>
          </a:solidFill>
          <a:latin typeface="+mn-lt"/>
          <a:ea typeface="+mn-ea"/>
          <a:cs typeface="+mn-cs"/>
        </a:defRPr>
      </a:lvl5pPr>
      <a:lvl6pPr marL="2855220" algn="l" defTabSz="1142088" rtl="0" eaLnBrk="1" latinLnBrk="0" hangingPunct="1">
        <a:defRPr sz="2300" kern="1200">
          <a:solidFill>
            <a:schemeClr val="tx1"/>
          </a:solidFill>
          <a:latin typeface="+mn-lt"/>
          <a:ea typeface="+mn-ea"/>
          <a:cs typeface="+mn-cs"/>
        </a:defRPr>
      </a:lvl6pPr>
      <a:lvl7pPr marL="3426263" algn="l" defTabSz="1142088" rtl="0" eaLnBrk="1" latinLnBrk="0" hangingPunct="1">
        <a:defRPr sz="2300" kern="1200">
          <a:solidFill>
            <a:schemeClr val="tx1"/>
          </a:solidFill>
          <a:latin typeface="+mn-lt"/>
          <a:ea typeface="+mn-ea"/>
          <a:cs typeface="+mn-cs"/>
        </a:defRPr>
      </a:lvl7pPr>
      <a:lvl8pPr marL="3997308" algn="l" defTabSz="1142088" rtl="0" eaLnBrk="1" latinLnBrk="0" hangingPunct="1">
        <a:defRPr sz="2300" kern="1200">
          <a:solidFill>
            <a:schemeClr val="tx1"/>
          </a:solidFill>
          <a:latin typeface="+mn-lt"/>
          <a:ea typeface="+mn-ea"/>
          <a:cs typeface="+mn-cs"/>
        </a:defRPr>
      </a:lvl8pPr>
      <a:lvl9pPr marL="4568351" algn="l" defTabSz="1142088" rtl="0" eaLnBrk="1" latinLnBrk="0" hangingPunct="1">
        <a:defRPr sz="2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2F76008-7A31-F1A0-CDD8-45DD512D1E86}"/>
              </a:ext>
            </a:extLst>
          </p:cNvPr>
          <p:cNvSpPr>
            <a:spLocks noGrp="1"/>
          </p:cNvSpPr>
          <p:nvPr>
            <p:ph type="title"/>
          </p:nvPr>
        </p:nvSpPr>
        <p:spPr>
          <a:xfrm>
            <a:off x="1257300" y="547696"/>
            <a:ext cx="15773400" cy="1988345"/>
          </a:xfrm>
          <a:prstGeom prst="rect">
            <a:avLst/>
          </a:prstGeom>
        </p:spPr>
        <p:txBody>
          <a:bodyPr vert="horz" lIns="137093" tIns="68549" rIns="137093" bIns="68549"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D09E101-8732-4CF6-1EE2-73773AA48BFE}"/>
              </a:ext>
            </a:extLst>
          </p:cNvPr>
          <p:cNvSpPr>
            <a:spLocks noGrp="1"/>
          </p:cNvSpPr>
          <p:nvPr>
            <p:ph type="body" idx="1"/>
          </p:nvPr>
        </p:nvSpPr>
        <p:spPr>
          <a:xfrm>
            <a:off x="1257300" y="2738438"/>
            <a:ext cx="15773400" cy="6527008"/>
          </a:xfrm>
          <a:prstGeom prst="rect">
            <a:avLst/>
          </a:prstGeom>
        </p:spPr>
        <p:txBody>
          <a:bodyPr vert="horz" lIns="137093" tIns="68549" rIns="137093" bIns="685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E29BFF0-9DDA-8772-1FE0-874FC39257E0}"/>
              </a:ext>
            </a:extLst>
          </p:cNvPr>
          <p:cNvSpPr>
            <a:spLocks noGrp="1"/>
          </p:cNvSpPr>
          <p:nvPr>
            <p:ph type="dt" sz="half" idx="2"/>
          </p:nvPr>
        </p:nvSpPr>
        <p:spPr>
          <a:xfrm>
            <a:off x="1257300" y="9534534"/>
            <a:ext cx="4114800" cy="547688"/>
          </a:xfrm>
          <a:prstGeom prst="rect">
            <a:avLst/>
          </a:prstGeom>
        </p:spPr>
        <p:txBody>
          <a:bodyPr vert="horz" lIns="137093" tIns="68549" rIns="137093" bIns="68549" rtlCol="0" anchor="ctr"/>
          <a:lstStyle>
            <a:lvl1pPr algn="l">
              <a:defRPr sz="1800">
                <a:solidFill>
                  <a:schemeClr val="tx1">
                    <a:tint val="75000"/>
                  </a:schemeClr>
                </a:solidFill>
              </a:defRPr>
            </a:lvl1pPr>
          </a:lstStyle>
          <a:p>
            <a:pPr defTabSz="1370918"/>
            <a:fld id="{F5628348-AB3B-4C4F-85CD-9168D96D8265}" type="datetimeFigureOut">
              <a:rPr lang="en-US" smtClean="0">
                <a:solidFill>
                  <a:prstClr val="black">
                    <a:tint val="75000"/>
                  </a:prstClr>
                </a:solidFill>
              </a:rPr>
              <a:pPr defTabSz="1370918"/>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A0229EBE-506F-81D8-1771-A40E25829538}"/>
              </a:ext>
            </a:extLst>
          </p:cNvPr>
          <p:cNvSpPr>
            <a:spLocks noGrp="1"/>
          </p:cNvSpPr>
          <p:nvPr>
            <p:ph type="ftr" sz="quarter" idx="3"/>
          </p:nvPr>
        </p:nvSpPr>
        <p:spPr>
          <a:xfrm>
            <a:off x="6057900" y="9534534"/>
            <a:ext cx="6172200" cy="547688"/>
          </a:xfrm>
          <a:prstGeom prst="rect">
            <a:avLst/>
          </a:prstGeom>
        </p:spPr>
        <p:txBody>
          <a:bodyPr vert="horz" lIns="137093" tIns="68549" rIns="137093" bIns="68549" rtlCol="0" anchor="ctr"/>
          <a:lstStyle>
            <a:lvl1pPr algn="ctr">
              <a:defRPr sz="1800">
                <a:solidFill>
                  <a:schemeClr val="tx1">
                    <a:tint val="75000"/>
                  </a:schemeClr>
                </a:solidFill>
              </a:defRPr>
            </a:lvl1pPr>
          </a:lstStyle>
          <a:p>
            <a:pPr defTabSz="1370918"/>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6441B9C1-95EA-29C6-FE25-C9B4F8CDEB83}"/>
              </a:ext>
            </a:extLst>
          </p:cNvPr>
          <p:cNvSpPr>
            <a:spLocks noGrp="1"/>
          </p:cNvSpPr>
          <p:nvPr>
            <p:ph type="sldNum" sz="quarter" idx="4"/>
          </p:nvPr>
        </p:nvSpPr>
        <p:spPr>
          <a:xfrm>
            <a:off x="12915900" y="9534534"/>
            <a:ext cx="4114800" cy="547688"/>
          </a:xfrm>
          <a:prstGeom prst="rect">
            <a:avLst/>
          </a:prstGeom>
        </p:spPr>
        <p:txBody>
          <a:bodyPr vert="horz" lIns="137093" tIns="68549" rIns="137093" bIns="68549" rtlCol="0" anchor="ctr"/>
          <a:lstStyle>
            <a:lvl1pPr algn="r">
              <a:defRPr sz="1800">
                <a:solidFill>
                  <a:schemeClr val="tx1">
                    <a:tint val="75000"/>
                  </a:schemeClr>
                </a:solidFill>
              </a:defRPr>
            </a:lvl1pPr>
          </a:lstStyle>
          <a:p>
            <a:pPr defTabSz="1370918"/>
            <a:fld id="{EE30AAB1-CA60-4ACC-B74A-439A7779157B}" type="slidenum">
              <a:rPr lang="en-US" smtClean="0">
                <a:solidFill>
                  <a:prstClr val="black">
                    <a:tint val="75000"/>
                  </a:prstClr>
                </a:solidFill>
              </a:rPr>
              <a:pPr defTabSz="1370918"/>
              <a:t>‹#›</a:t>
            </a:fld>
            <a:endParaRPr lang="en-US">
              <a:solidFill>
                <a:prstClr val="black">
                  <a:tint val="75000"/>
                </a:prstClr>
              </a:solidFill>
            </a:endParaRPr>
          </a:p>
        </p:txBody>
      </p:sp>
    </p:spTree>
    <p:extLst>
      <p:ext uri="{BB962C8B-B14F-4D97-AF65-F5344CB8AC3E}">
        <p14:creationId xmlns:p14="http://schemas.microsoft.com/office/powerpoint/2010/main" val="30012260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1370918"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728" indent="-342728" algn="l" defTabSz="1370918" rtl="0" eaLnBrk="1" latinLnBrk="0" hangingPunct="1">
        <a:lnSpc>
          <a:spcPct val="90000"/>
        </a:lnSpc>
        <a:spcBef>
          <a:spcPts val="1500"/>
        </a:spcBef>
        <a:buFont typeface="Arial" panose="020B0604020202020204" pitchFamily="34" charset="0"/>
        <a:buChar char="•"/>
        <a:defRPr sz="4300" kern="1200">
          <a:solidFill>
            <a:schemeClr val="tx1"/>
          </a:solidFill>
          <a:latin typeface="+mn-lt"/>
          <a:ea typeface="+mn-ea"/>
          <a:cs typeface="+mn-cs"/>
        </a:defRPr>
      </a:lvl1pPr>
      <a:lvl2pPr marL="1028189" indent="-342728" algn="l" defTabSz="1370918"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3645" indent="-342728" algn="l" defTabSz="1370918"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399100" indent="-342728" algn="l" defTabSz="1370918"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4pPr>
      <a:lvl5pPr marL="3084555" indent="-342728" algn="l" defTabSz="1370918"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5pPr>
      <a:lvl6pPr marL="3770018" indent="-342728" algn="l" defTabSz="1370918"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6pPr>
      <a:lvl7pPr marL="4455473" indent="-342728" algn="l" defTabSz="1370918"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7pPr>
      <a:lvl8pPr marL="5140931" indent="-342728" algn="l" defTabSz="1370918"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8pPr>
      <a:lvl9pPr marL="5826389" indent="-342728" algn="l" defTabSz="1370918"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9pPr>
    </p:bodyStyle>
    <p:otherStyle>
      <a:defPPr>
        <a:defRPr lang="en-US"/>
      </a:defPPr>
      <a:lvl1pPr marL="0" algn="l" defTabSz="1370918" rtl="0" eaLnBrk="1" latinLnBrk="0" hangingPunct="1">
        <a:defRPr sz="2800" kern="1200">
          <a:solidFill>
            <a:schemeClr val="tx1"/>
          </a:solidFill>
          <a:latin typeface="+mn-lt"/>
          <a:ea typeface="+mn-ea"/>
          <a:cs typeface="+mn-cs"/>
        </a:defRPr>
      </a:lvl1pPr>
      <a:lvl2pPr marL="685455" algn="l" defTabSz="1370918" rtl="0" eaLnBrk="1" latinLnBrk="0" hangingPunct="1">
        <a:defRPr sz="2800" kern="1200">
          <a:solidFill>
            <a:schemeClr val="tx1"/>
          </a:solidFill>
          <a:latin typeface="+mn-lt"/>
          <a:ea typeface="+mn-ea"/>
          <a:cs typeface="+mn-cs"/>
        </a:defRPr>
      </a:lvl2pPr>
      <a:lvl3pPr marL="1370918" algn="l" defTabSz="1370918" rtl="0" eaLnBrk="1" latinLnBrk="0" hangingPunct="1">
        <a:defRPr sz="2800" kern="1200">
          <a:solidFill>
            <a:schemeClr val="tx1"/>
          </a:solidFill>
          <a:latin typeface="+mn-lt"/>
          <a:ea typeface="+mn-ea"/>
          <a:cs typeface="+mn-cs"/>
        </a:defRPr>
      </a:lvl3pPr>
      <a:lvl4pPr marL="2056373" algn="l" defTabSz="1370918" rtl="0" eaLnBrk="1" latinLnBrk="0" hangingPunct="1">
        <a:defRPr sz="2800" kern="1200">
          <a:solidFill>
            <a:schemeClr val="tx1"/>
          </a:solidFill>
          <a:latin typeface="+mn-lt"/>
          <a:ea typeface="+mn-ea"/>
          <a:cs typeface="+mn-cs"/>
        </a:defRPr>
      </a:lvl4pPr>
      <a:lvl5pPr marL="2741831" algn="l" defTabSz="1370918" rtl="0" eaLnBrk="1" latinLnBrk="0" hangingPunct="1">
        <a:defRPr sz="2800" kern="1200">
          <a:solidFill>
            <a:schemeClr val="tx1"/>
          </a:solidFill>
          <a:latin typeface="+mn-lt"/>
          <a:ea typeface="+mn-ea"/>
          <a:cs typeface="+mn-cs"/>
        </a:defRPr>
      </a:lvl5pPr>
      <a:lvl6pPr marL="3427289" algn="l" defTabSz="1370918" rtl="0" eaLnBrk="1" latinLnBrk="0" hangingPunct="1">
        <a:defRPr sz="2800" kern="1200">
          <a:solidFill>
            <a:schemeClr val="tx1"/>
          </a:solidFill>
          <a:latin typeface="+mn-lt"/>
          <a:ea typeface="+mn-ea"/>
          <a:cs typeface="+mn-cs"/>
        </a:defRPr>
      </a:lvl6pPr>
      <a:lvl7pPr marL="4112745" algn="l" defTabSz="1370918" rtl="0" eaLnBrk="1" latinLnBrk="0" hangingPunct="1">
        <a:defRPr sz="2800" kern="1200">
          <a:solidFill>
            <a:schemeClr val="tx1"/>
          </a:solidFill>
          <a:latin typeface="+mn-lt"/>
          <a:ea typeface="+mn-ea"/>
          <a:cs typeface="+mn-cs"/>
        </a:defRPr>
      </a:lvl7pPr>
      <a:lvl8pPr marL="4798200" algn="l" defTabSz="1370918" rtl="0" eaLnBrk="1" latinLnBrk="0" hangingPunct="1">
        <a:defRPr sz="2800" kern="1200">
          <a:solidFill>
            <a:schemeClr val="tx1"/>
          </a:solidFill>
          <a:latin typeface="+mn-lt"/>
          <a:ea typeface="+mn-ea"/>
          <a:cs typeface="+mn-cs"/>
        </a:defRPr>
      </a:lvl8pPr>
      <a:lvl9pPr marL="5483655" algn="l" defTabSz="1370918" rtl="0" eaLnBrk="1" latinLnBrk="0" hangingPunct="1">
        <a:defRPr sz="2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95" tIns="45698" rIns="91395" bIns="4569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4"/>
            <a:ext cx="8229600" cy="4525964"/>
          </a:xfrm>
          <a:prstGeom prst="rect">
            <a:avLst/>
          </a:prstGeom>
        </p:spPr>
        <p:txBody>
          <a:bodyPr vert="horz" lIns="91395" tIns="45698" rIns="91395" bIns="4569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8"/>
            <a:ext cx="2133600" cy="365126"/>
          </a:xfrm>
          <a:prstGeom prst="rect">
            <a:avLst/>
          </a:prstGeom>
        </p:spPr>
        <p:txBody>
          <a:bodyPr vert="horz" lIns="91395" tIns="45698" rIns="91395" bIns="45698" rtlCol="0" anchor="ctr"/>
          <a:lstStyle>
            <a:lvl1pPr algn="l">
              <a:defRPr sz="1300">
                <a:solidFill>
                  <a:schemeClr val="tx1">
                    <a:tint val="75000"/>
                  </a:schemeClr>
                </a:solidFill>
              </a:defRPr>
            </a:lvl1pPr>
          </a:lstStyle>
          <a:p>
            <a:pPr defTabSz="913943"/>
            <a:fld id="{1D8BD707-D9CF-40AE-B4C6-C98DA3205C09}" type="datetimeFigureOut">
              <a:rPr lang="en-US" smtClean="0">
                <a:solidFill>
                  <a:prstClr val="black">
                    <a:tint val="75000"/>
                  </a:prstClr>
                </a:solidFill>
              </a:rPr>
              <a:pPr defTabSz="913943"/>
              <a:t>10/19/2025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8"/>
            <a:ext cx="2895600" cy="365126"/>
          </a:xfrm>
          <a:prstGeom prst="rect">
            <a:avLst/>
          </a:prstGeom>
        </p:spPr>
        <p:txBody>
          <a:bodyPr vert="horz" lIns="91395" tIns="45698" rIns="91395" bIns="45698" rtlCol="0" anchor="ctr"/>
          <a:lstStyle>
            <a:lvl1pPr algn="ctr">
              <a:defRPr sz="1300">
                <a:solidFill>
                  <a:schemeClr val="tx1">
                    <a:tint val="75000"/>
                  </a:schemeClr>
                </a:solidFill>
              </a:defRPr>
            </a:lvl1pPr>
          </a:lstStyle>
          <a:p>
            <a:pPr defTabSz="913943"/>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8"/>
            <a:ext cx="2133600" cy="365126"/>
          </a:xfrm>
          <a:prstGeom prst="rect">
            <a:avLst/>
          </a:prstGeom>
        </p:spPr>
        <p:txBody>
          <a:bodyPr vert="horz" lIns="91395" tIns="45698" rIns="91395" bIns="45698" rtlCol="0" anchor="ctr"/>
          <a:lstStyle>
            <a:lvl1pPr algn="r">
              <a:defRPr sz="1300">
                <a:solidFill>
                  <a:schemeClr val="tx1">
                    <a:tint val="75000"/>
                  </a:schemeClr>
                </a:solidFill>
              </a:defRPr>
            </a:lvl1pPr>
          </a:lstStyle>
          <a:p>
            <a:pPr defTabSz="913943"/>
            <a:fld id="{B6F15528-21DE-4FAA-801E-634DDDAF4B2B}" type="slidenum">
              <a:rPr lang="en-US" smtClean="0">
                <a:solidFill>
                  <a:prstClr val="black">
                    <a:tint val="75000"/>
                  </a:prstClr>
                </a:solidFill>
              </a:rPr>
              <a:pPr defTabSz="913943"/>
              <a:t>‹#›</a:t>
            </a:fld>
            <a:endParaRPr lang="en-US">
              <a:solidFill>
                <a:prstClr val="black">
                  <a:tint val="75000"/>
                </a:prstClr>
              </a:solidFill>
            </a:endParaRPr>
          </a:p>
        </p:txBody>
      </p:sp>
    </p:spTree>
    <p:extLst>
      <p:ext uri="{BB962C8B-B14F-4D97-AF65-F5344CB8AC3E}">
        <p14:creationId xmlns:p14="http://schemas.microsoft.com/office/powerpoint/2010/main" val="63059557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ctr" defTabSz="913943" rtl="0" eaLnBrk="1" latinLnBrk="0" hangingPunct="1">
        <a:spcBef>
          <a:spcPct val="0"/>
        </a:spcBef>
        <a:buNone/>
        <a:defRPr sz="4400" kern="1200">
          <a:solidFill>
            <a:schemeClr val="tx1"/>
          </a:solidFill>
          <a:latin typeface="+mj-lt"/>
          <a:ea typeface="+mj-ea"/>
          <a:cs typeface="+mj-cs"/>
        </a:defRPr>
      </a:lvl1pPr>
    </p:titleStyle>
    <p:bodyStyle>
      <a:lvl1pPr marL="342728" indent="-342728" algn="l" defTabSz="913943" rtl="0" eaLnBrk="1" latinLnBrk="0" hangingPunct="1">
        <a:spcBef>
          <a:spcPct val="20000"/>
        </a:spcBef>
        <a:buFont typeface="Arial" pitchFamily="34" charset="0"/>
        <a:buChar char="•"/>
        <a:defRPr sz="3300" kern="1200">
          <a:solidFill>
            <a:schemeClr val="tx1"/>
          </a:solidFill>
          <a:latin typeface="+mn-lt"/>
          <a:ea typeface="+mn-ea"/>
          <a:cs typeface="+mn-cs"/>
        </a:defRPr>
      </a:lvl1pPr>
      <a:lvl2pPr marL="742575" indent="-285608" algn="l" defTabSz="913943" rtl="0" eaLnBrk="1" latinLnBrk="0" hangingPunct="1">
        <a:spcBef>
          <a:spcPct val="20000"/>
        </a:spcBef>
        <a:buFont typeface="Arial" pitchFamily="34" charset="0"/>
        <a:buChar char="–"/>
        <a:defRPr sz="2900" kern="1200">
          <a:solidFill>
            <a:schemeClr val="tx1"/>
          </a:solidFill>
          <a:latin typeface="+mn-lt"/>
          <a:ea typeface="+mn-ea"/>
          <a:cs typeface="+mn-cs"/>
        </a:defRPr>
      </a:lvl2pPr>
      <a:lvl3pPr marL="1142430" indent="-228488" algn="l" defTabSz="91394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404" indent="-228488" algn="l" defTabSz="91394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373" indent="-228488" algn="l" defTabSz="91394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340" indent="-228488" algn="l" defTabSz="91394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15" indent="-228488" algn="l" defTabSz="91394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89" indent="-228488" algn="l" defTabSz="91394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258" indent="-228488" algn="l" defTabSz="91394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43" rtl="0" eaLnBrk="1" latinLnBrk="0" hangingPunct="1">
        <a:defRPr sz="1800" kern="1200">
          <a:solidFill>
            <a:schemeClr val="tx1"/>
          </a:solidFill>
          <a:latin typeface="+mn-lt"/>
          <a:ea typeface="+mn-ea"/>
          <a:cs typeface="+mn-cs"/>
        </a:defRPr>
      </a:lvl1pPr>
      <a:lvl2pPr marL="456975" algn="l" defTabSz="913943" rtl="0" eaLnBrk="1" latinLnBrk="0" hangingPunct="1">
        <a:defRPr sz="1800" kern="1200">
          <a:solidFill>
            <a:schemeClr val="tx1"/>
          </a:solidFill>
          <a:latin typeface="+mn-lt"/>
          <a:ea typeface="+mn-ea"/>
          <a:cs typeface="+mn-cs"/>
        </a:defRPr>
      </a:lvl2pPr>
      <a:lvl3pPr marL="913943" algn="l" defTabSz="913943" rtl="0" eaLnBrk="1" latinLnBrk="0" hangingPunct="1">
        <a:defRPr sz="1800" kern="1200">
          <a:solidFill>
            <a:schemeClr val="tx1"/>
          </a:solidFill>
          <a:latin typeface="+mn-lt"/>
          <a:ea typeface="+mn-ea"/>
          <a:cs typeface="+mn-cs"/>
        </a:defRPr>
      </a:lvl3pPr>
      <a:lvl4pPr marL="1370918" algn="l" defTabSz="913943" rtl="0" eaLnBrk="1" latinLnBrk="0" hangingPunct="1">
        <a:defRPr sz="1800" kern="1200">
          <a:solidFill>
            <a:schemeClr val="tx1"/>
          </a:solidFill>
          <a:latin typeface="+mn-lt"/>
          <a:ea typeface="+mn-ea"/>
          <a:cs typeface="+mn-cs"/>
        </a:defRPr>
      </a:lvl4pPr>
      <a:lvl5pPr marL="1827885" algn="l" defTabSz="913943" rtl="0" eaLnBrk="1" latinLnBrk="0" hangingPunct="1">
        <a:defRPr sz="1800" kern="1200">
          <a:solidFill>
            <a:schemeClr val="tx1"/>
          </a:solidFill>
          <a:latin typeface="+mn-lt"/>
          <a:ea typeface="+mn-ea"/>
          <a:cs typeface="+mn-cs"/>
        </a:defRPr>
      </a:lvl5pPr>
      <a:lvl6pPr marL="2284860" algn="l" defTabSz="913943" rtl="0" eaLnBrk="1" latinLnBrk="0" hangingPunct="1">
        <a:defRPr sz="1800" kern="1200">
          <a:solidFill>
            <a:schemeClr val="tx1"/>
          </a:solidFill>
          <a:latin typeface="+mn-lt"/>
          <a:ea typeface="+mn-ea"/>
          <a:cs typeface="+mn-cs"/>
        </a:defRPr>
      </a:lvl6pPr>
      <a:lvl7pPr marL="2741831" algn="l" defTabSz="913943" rtl="0" eaLnBrk="1" latinLnBrk="0" hangingPunct="1">
        <a:defRPr sz="1800" kern="1200">
          <a:solidFill>
            <a:schemeClr val="tx1"/>
          </a:solidFill>
          <a:latin typeface="+mn-lt"/>
          <a:ea typeface="+mn-ea"/>
          <a:cs typeface="+mn-cs"/>
        </a:defRPr>
      </a:lvl7pPr>
      <a:lvl8pPr marL="3198803" algn="l" defTabSz="913943" rtl="0" eaLnBrk="1" latinLnBrk="0" hangingPunct="1">
        <a:defRPr sz="1800" kern="1200">
          <a:solidFill>
            <a:schemeClr val="tx1"/>
          </a:solidFill>
          <a:latin typeface="+mn-lt"/>
          <a:ea typeface="+mn-ea"/>
          <a:cs typeface="+mn-cs"/>
        </a:defRPr>
      </a:lvl8pPr>
      <a:lvl9pPr marL="3655770" algn="l" defTabSz="91394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00745BC-B7AC-9DDF-F0E1-D1256D640350}"/>
              </a:ext>
            </a:extLst>
          </p:cNvPr>
          <p:cNvSpPr>
            <a:spLocks noGrp="1"/>
          </p:cNvSpPr>
          <p:nvPr>
            <p:ph type="title"/>
          </p:nvPr>
        </p:nvSpPr>
        <p:spPr>
          <a:xfrm>
            <a:off x="1257300" y="547690"/>
            <a:ext cx="15773400" cy="1988345"/>
          </a:xfrm>
          <a:prstGeom prst="rect">
            <a:avLst/>
          </a:prstGeom>
        </p:spPr>
        <p:txBody>
          <a:bodyPr vert="horz" lIns="137160" tIns="68580" rIns="137160" bIns="6858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5957B8A-A9C2-5682-3560-8CD81DD8142F}"/>
              </a:ext>
            </a:extLst>
          </p:cNvPr>
          <p:cNvSpPr>
            <a:spLocks noGrp="1"/>
          </p:cNvSpPr>
          <p:nvPr>
            <p:ph type="body" idx="1"/>
          </p:nvPr>
        </p:nvSpPr>
        <p:spPr>
          <a:xfrm>
            <a:off x="1257300" y="2738438"/>
            <a:ext cx="15773400" cy="6527008"/>
          </a:xfrm>
          <a:prstGeom prst="rect">
            <a:avLst/>
          </a:prstGeom>
        </p:spPr>
        <p:txBody>
          <a:bodyPr vert="horz" lIns="137160" tIns="68580" rIns="137160" bIns="685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40F6C6E-ED5B-BFD7-46EE-EA29C54DD662}"/>
              </a:ext>
            </a:extLst>
          </p:cNvPr>
          <p:cNvSpPr>
            <a:spLocks noGrp="1"/>
          </p:cNvSpPr>
          <p:nvPr>
            <p:ph type="dt" sz="half" idx="2"/>
          </p:nvPr>
        </p:nvSpPr>
        <p:spPr>
          <a:xfrm>
            <a:off x="1257300" y="9534526"/>
            <a:ext cx="4114800" cy="547688"/>
          </a:xfrm>
          <a:prstGeom prst="rect">
            <a:avLst/>
          </a:prstGeom>
        </p:spPr>
        <p:txBody>
          <a:bodyPr vert="horz" lIns="137160" tIns="68580" rIns="137160" bIns="68580" rtlCol="0" anchor="ctr"/>
          <a:lstStyle>
            <a:lvl1pPr algn="l">
              <a:defRPr sz="1800">
                <a:solidFill>
                  <a:schemeClr val="tx1">
                    <a:tint val="75000"/>
                  </a:schemeClr>
                </a:solidFill>
              </a:defRPr>
            </a:lvl1pPr>
          </a:lstStyle>
          <a:p>
            <a:pPr defTabSz="1371600"/>
            <a:fld id="{7498B4B2-9CE3-4DC6-A28D-1BD97E84F365}" type="datetimeFigureOut">
              <a:rPr lang="en-US" smtClean="0">
                <a:solidFill>
                  <a:prstClr val="black">
                    <a:tint val="75000"/>
                  </a:prstClr>
                </a:solidFill>
              </a:rPr>
              <a:pPr defTabSz="1371600"/>
              <a:t>10/19/2025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F2CB383-ED0E-C2CD-AC7E-B8A5A533CA42}"/>
              </a:ext>
            </a:extLst>
          </p:cNvPr>
          <p:cNvSpPr>
            <a:spLocks noGrp="1"/>
          </p:cNvSpPr>
          <p:nvPr>
            <p:ph type="ftr" sz="quarter" idx="3"/>
          </p:nvPr>
        </p:nvSpPr>
        <p:spPr>
          <a:xfrm>
            <a:off x="6057900" y="9534526"/>
            <a:ext cx="6172200" cy="547688"/>
          </a:xfrm>
          <a:prstGeom prst="rect">
            <a:avLst/>
          </a:prstGeom>
        </p:spPr>
        <p:txBody>
          <a:bodyPr vert="horz" lIns="137160" tIns="68580" rIns="137160" bIns="68580" rtlCol="0" anchor="ctr"/>
          <a:lstStyle>
            <a:lvl1pPr algn="ctr">
              <a:defRPr sz="1800">
                <a:solidFill>
                  <a:schemeClr val="tx1">
                    <a:tint val="75000"/>
                  </a:schemeClr>
                </a:solidFill>
              </a:defRPr>
            </a:lvl1pPr>
          </a:lstStyle>
          <a:p>
            <a:pPr defTabSz="13716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41A8FCD-C0B5-82CE-0587-8AA68628859A}"/>
              </a:ext>
            </a:extLst>
          </p:cNvPr>
          <p:cNvSpPr>
            <a:spLocks noGrp="1"/>
          </p:cNvSpPr>
          <p:nvPr>
            <p:ph type="sldNum" sz="quarter" idx="4"/>
          </p:nvPr>
        </p:nvSpPr>
        <p:spPr>
          <a:xfrm>
            <a:off x="12915900" y="9534526"/>
            <a:ext cx="4114800" cy="547688"/>
          </a:xfrm>
          <a:prstGeom prst="rect">
            <a:avLst/>
          </a:prstGeom>
        </p:spPr>
        <p:txBody>
          <a:bodyPr vert="horz" lIns="137160" tIns="68580" rIns="137160" bIns="68580" rtlCol="0" anchor="ctr"/>
          <a:lstStyle>
            <a:lvl1pPr algn="r">
              <a:defRPr sz="1800">
                <a:solidFill>
                  <a:schemeClr val="tx1">
                    <a:tint val="75000"/>
                  </a:schemeClr>
                </a:solidFill>
              </a:defRPr>
            </a:lvl1pPr>
          </a:lstStyle>
          <a:p>
            <a:pPr defTabSz="1371600"/>
            <a:fld id="{21251FB4-C805-4F86-9610-A73045F95AA4}" type="slidenum">
              <a:rPr lang="en-US" smtClean="0">
                <a:solidFill>
                  <a:prstClr val="black">
                    <a:tint val="75000"/>
                  </a:prstClr>
                </a:solidFill>
              </a:rPr>
              <a:pPr defTabSz="1371600"/>
              <a:t>‹#›</a:t>
            </a:fld>
            <a:endParaRPr lang="en-US">
              <a:solidFill>
                <a:prstClr val="black">
                  <a:tint val="75000"/>
                </a:prstClr>
              </a:solidFill>
            </a:endParaRPr>
          </a:p>
        </p:txBody>
      </p:sp>
    </p:spTree>
    <p:extLst>
      <p:ext uri="{BB962C8B-B14F-4D97-AF65-F5344CB8AC3E}">
        <p14:creationId xmlns:p14="http://schemas.microsoft.com/office/powerpoint/2010/main" val="278269277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3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9pPr>
    </p:bodyStyle>
    <p:otherStyle>
      <a:defPPr>
        <a:defRPr lang="en-US"/>
      </a:defPPr>
      <a:lvl1pPr marL="0" algn="l" defTabSz="1371600" rtl="0" eaLnBrk="1" latinLnBrk="0" hangingPunct="1">
        <a:defRPr sz="2800" kern="1200">
          <a:solidFill>
            <a:schemeClr val="tx1"/>
          </a:solidFill>
          <a:latin typeface="+mn-lt"/>
          <a:ea typeface="+mn-ea"/>
          <a:cs typeface="+mn-cs"/>
        </a:defRPr>
      </a:lvl1pPr>
      <a:lvl2pPr marL="685800" algn="l" defTabSz="1371600" rtl="0" eaLnBrk="1" latinLnBrk="0" hangingPunct="1">
        <a:defRPr sz="2800" kern="1200">
          <a:solidFill>
            <a:schemeClr val="tx1"/>
          </a:solidFill>
          <a:latin typeface="+mn-lt"/>
          <a:ea typeface="+mn-ea"/>
          <a:cs typeface="+mn-cs"/>
        </a:defRPr>
      </a:lvl2pPr>
      <a:lvl3pPr marL="1371600" algn="l" defTabSz="1371600" rtl="0" eaLnBrk="1" latinLnBrk="0" hangingPunct="1">
        <a:defRPr sz="2800" kern="1200">
          <a:solidFill>
            <a:schemeClr val="tx1"/>
          </a:solidFill>
          <a:latin typeface="+mn-lt"/>
          <a:ea typeface="+mn-ea"/>
          <a:cs typeface="+mn-cs"/>
        </a:defRPr>
      </a:lvl3pPr>
      <a:lvl4pPr marL="2057400" algn="l" defTabSz="1371600" rtl="0" eaLnBrk="1" latinLnBrk="0" hangingPunct="1">
        <a:defRPr sz="2800" kern="1200">
          <a:solidFill>
            <a:schemeClr val="tx1"/>
          </a:solidFill>
          <a:latin typeface="+mn-lt"/>
          <a:ea typeface="+mn-ea"/>
          <a:cs typeface="+mn-cs"/>
        </a:defRPr>
      </a:lvl4pPr>
      <a:lvl5pPr marL="2743200" algn="l" defTabSz="1371600" rtl="0" eaLnBrk="1" latinLnBrk="0" hangingPunct="1">
        <a:defRPr sz="2800" kern="1200">
          <a:solidFill>
            <a:schemeClr val="tx1"/>
          </a:solidFill>
          <a:latin typeface="+mn-lt"/>
          <a:ea typeface="+mn-ea"/>
          <a:cs typeface="+mn-cs"/>
        </a:defRPr>
      </a:lvl5pPr>
      <a:lvl6pPr marL="3429000" algn="l" defTabSz="1371600" rtl="0" eaLnBrk="1" latinLnBrk="0" hangingPunct="1">
        <a:defRPr sz="2800" kern="1200">
          <a:solidFill>
            <a:schemeClr val="tx1"/>
          </a:solidFill>
          <a:latin typeface="+mn-lt"/>
          <a:ea typeface="+mn-ea"/>
          <a:cs typeface="+mn-cs"/>
        </a:defRPr>
      </a:lvl6pPr>
      <a:lvl7pPr marL="4114800" algn="l" defTabSz="1371600" rtl="0" eaLnBrk="1" latinLnBrk="0" hangingPunct="1">
        <a:defRPr sz="2800" kern="1200">
          <a:solidFill>
            <a:schemeClr val="tx1"/>
          </a:solidFill>
          <a:latin typeface="+mn-lt"/>
          <a:ea typeface="+mn-ea"/>
          <a:cs typeface="+mn-cs"/>
        </a:defRPr>
      </a:lvl7pPr>
      <a:lvl8pPr marL="4800600" algn="l" defTabSz="1371600" rtl="0" eaLnBrk="1" latinLnBrk="0" hangingPunct="1">
        <a:defRPr sz="2800" kern="1200">
          <a:solidFill>
            <a:schemeClr val="tx1"/>
          </a:solidFill>
          <a:latin typeface="+mn-lt"/>
          <a:ea typeface="+mn-ea"/>
          <a:cs typeface="+mn-cs"/>
        </a:defRPr>
      </a:lvl8pPr>
      <a:lvl9pPr marL="5486400" algn="l" defTabSz="1371600" rtl="0" eaLnBrk="1" latinLnBrk="0" hangingPunct="1">
        <a:defRPr sz="2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300">
                <a:solidFill>
                  <a:schemeClr val="tx1">
                    <a:tint val="75000"/>
                  </a:schemeClr>
                </a:solidFill>
              </a:defRPr>
            </a:lvl1pPr>
          </a:lstStyle>
          <a:p>
            <a:pPr defTabSz="914400"/>
            <a:fld id="{1D8BD707-D9CF-40AE-B4C6-C98DA3205C09}" type="datetimeFigureOut">
              <a:rPr lang="en-US" smtClean="0">
                <a:solidFill>
                  <a:prstClr val="black">
                    <a:tint val="75000"/>
                  </a:prstClr>
                </a:solidFill>
              </a:rPr>
              <a:pPr defTabSz="914400"/>
              <a:t>10/19/2025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3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300">
                <a:solidFill>
                  <a:schemeClr val="tx1">
                    <a:tint val="75000"/>
                  </a:schemeClr>
                </a:solidFill>
              </a:defRPr>
            </a:lvl1pPr>
          </a:lstStyle>
          <a:p>
            <a:pPr defTabSz="914400"/>
            <a:fld id="{B6F15528-21DE-4FAA-801E-634DDDAF4B2B}"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17777552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3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4" y="1138429"/>
            <a:ext cx="5165385" cy="79964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79381" y="1685756"/>
            <a:ext cx="4421223" cy="6901775"/>
          </a:xfrm>
          <a:prstGeom prst="rect">
            <a:avLst/>
          </a:prstGeom>
        </p:spPr>
        <p:txBody>
          <a:bodyPr vert="horz" lIns="137160" tIns="68580" rIns="137160" bIns="68580" rtlCol="0" anchor="ctr">
            <a:normAutofit/>
          </a:bodyPr>
          <a:lstStyle/>
          <a:p>
            <a:r>
              <a:rPr lang="en-US"/>
              <a:t>Click to edit Master title style</a:t>
            </a:r>
            <a:endParaRPr lang="en-US" dirty="0"/>
          </a:p>
        </p:txBody>
      </p:sp>
      <p:sp>
        <p:nvSpPr>
          <p:cNvPr id="38" name="Rectangle 37"/>
          <p:cNvSpPr/>
          <p:nvPr/>
        </p:nvSpPr>
        <p:spPr>
          <a:xfrm>
            <a:off x="17723796" y="1138429"/>
            <a:ext cx="576073" cy="799642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5803902" y="1296163"/>
            <a:ext cx="10972800" cy="7680960"/>
          </a:xfrm>
          <a:prstGeom prst="rect">
            <a:avLst/>
          </a:prstGeom>
        </p:spPr>
        <p:txBody>
          <a:bodyPr vert="horz" lIns="137160" tIns="68580" rIns="137160" bIns="6858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93698" y="9534526"/>
            <a:ext cx="4114800" cy="547688"/>
          </a:xfrm>
          <a:prstGeom prst="rect">
            <a:avLst/>
          </a:prstGeom>
        </p:spPr>
        <p:txBody>
          <a:bodyPr vert="horz" lIns="137160" tIns="68580" rIns="137160" bIns="68580" rtlCol="0" anchor="ctr"/>
          <a:lstStyle>
            <a:lvl1pPr algn="l">
              <a:defRPr sz="1800">
                <a:solidFill>
                  <a:schemeClr val="tx1">
                    <a:lumMod val="50000"/>
                    <a:lumOff val="50000"/>
                  </a:schemeClr>
                </a:solidFill>
              </a:defRPr>
            </a:lvl1pPr>
          </a:lstStyle>
          <a:p>
            <a:pPr defTabSz="685800"/>
            <a:fld id="{5586B75A-687E-405C-8A0B-8D00578BA2C3}" type="datetimeFigureOut">
              <a:rPr lang="en-US" smtClean="0">
                <a:solidFill>
                  <a:srgbClr val="000000">
                    <a:lumMod val="50000"/>
                    <a:lumOff val="50000"/>
                  </a:srgbClr>
                </a:solidFill>
              </a:rPr>
              <a:pPr defTabSz="685800"/>
              <a:t>10/19/2025</a:t>
            </a:fld>
            <a:endParaRPr lang="en-US" dirty="0">
              <a:solidFill>
                <a:srgbClr val="000000">
                  <a:lumMod val="50000"/>
                  <a:lumOff val="50000"/>
                </a:srgbClr>
              </a:solidFill>
            </a:endParaRPr>
          </a:p>
        </p:txBody>
      </p:sp>
      <p:sp>
        <p:nvSpPr>
          <p:cNvPr id="5" name="Footer Placeholder 4"/>
          <p:cNvSpPr>
            <a:spLocks noGrp="1"/>
          </p:cNvSpPr>
          <p:nvPr>
            <p:ph type="ftr" sz="quarter" idx="3"/>
          </p:nvPr>
        </p:nvSpPr>
        <p:spPr>
          <a:xfrm>
            <a:off x="5803903" y="9534526"/>
            <a:ext cx="8867276" cy="547688"/>
          </a:xfrm>
          <a:prstGeom prst="rect">
            <a:avLst/>
          </a:prstGeom>
        </p:spPr>
        <p:txBody>
          <a:bodyPr vert="horz" lIns="137160" tIns="68580" rIns="137160" bIns="68580" rtlCol="0" anchor="ctr"/>
          <a:lstStyle>
            <a:lvl1pPr algn="l">
              <a:defRPr sz="1800">
                <a:solidFill>
                  <a:schemeClr val="tx1">
                    <a:lumMod val="50000"/>
                    <a:lumOff val="50000"/>
                  </a:schemeClr>
                </a:solidFill>
              </a:defRPr>
            </a:lvl1pPr>
          </a:lstStyle>
          <a:p>
            <a:pPr defTabSz="685800"/>
            <a:endParaRPr lang="en-US" dirty="0">
              <a:solidFill>
                <a:srgbClr val="000000">
                  <a:lumMod val="50000"/>
                  <a:lumOff val="50000"/>
                </a:srgbClr>
              </a:solidFill>
            </a:endParaRPr>
          </a:p>
        </p:txBody>
      </p:sp>
      <p:sp>
        <p:nvSpPr>
          <p:cNvPr id="6" name="Slide Number Placeholder 5"/>
          <p:cNvSpPr>
            <a:spLocks noGrp="1"/>
          </p:cNvSpPr>
          <p:nvPr>
            <p:ph type="sldNum" sz="quarter" idx="4"/>
          </p:nvPr>
        </p:nvSpPr>
        <p:spPr>
          <a:xfrm>
            <a:off x="15951206" y="9534526"/>
            <a:ext cx="2296391" cy="547688"/>
          </a:xfrm>
          <a:prstGeom prst="rect">
            <a:avLst/>
          </a:prstGeom>
        </p:spPr>
        <p:txBody>
          <a:bodyPr vert="horz" lIns="137160" tIns="68580" rIns="137160" bIns="68580" rtlCol="0" anchor="ctr"/>
          <a:lstStyle>
            <a:lvl1pPr algn="r">
              <a:defRPr sz="1800" b="1">
                <a:solidFill>
                  <a:schemeClr val="accent1"/>
                </a:solidFill>
              </a:defRPr>
            </a:lvl1pPr>
          </a:lstStyle>
          <a:p>
            <a:pPr defTabSz="685800"/>
            <a:fld id="{4FAB73BC-B049-4115-A692-8D63A059BFB8}" type="slidenum">
              <a:rPr lang="en-US" smtClean="0">
                <a:solidFill>
                  <a:srgbClr val="40BAD2"/>
                </a:solidFill>
              </a:rPr>
              <a:pPr defTabSz="685800"/>
              <a:t>‹#›</a:t>
            </a:fld>
            <a:endParaRPr lang="en-US" dirty="0">
              <a:solidFill>
                <a:srgbClr val="40BAD2"/>
              </a:solidFill>
            </a:endParaRPr>
          </a:p>
        </p:txBody>
      </p:sp>
    </p:spTree>
    <p:extLst>
      <p:ext uri="{BB962C8B-B14F-4D97-AF65-F5344CB8AC3E}">
        <p14:creationId xmlns:p14="http://schemas.microsoft.com/office/powerpoint/2010/main" val="308704325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hf sldNum="0" hdr="0" ftr="0" dt="0"/>
  <p:txStyles>
    <p:titleStyle>
      <a:lvl1pPr algn="l" defTabSz="1371600" rtl="0" eaLnBrk="1" latinLnBrk="0" hangingPunct="1">
        <a:lnSpc>
          <a:spcPct val="90000"/>
        </a:lnSpc>
        <a:spcBef>
          <a:spcPct val="0"/>
        </a:spcBef>
        <a:buNone/>
        <a:defRPr sz="5400" kern="1200" spc="-90" baseline="0">
          <a:solidFill>
            <a:srgbClr val="FFFFFF"/>
          </a:solidFill>
          <a:latin typeface="+mj-lt"/>
          <a:ea typeface="+mj-ea"/>
          <a:cs typeface="+mj-cs"/>
        </a:defRPr>
      </a:lvl1pPr>
    </p:titleStyle>
    <p:bodyStyle>
      <a:lvl1pPr marL="274320" indent="-274320" algn="l" defTabSz="1371600" rtl="0" eaLnBrk="1" latinLnBrk="0" hangingPunct="1">
        <a:lnSpc>
          <a:spcPct val="90000"/>
        </a:lnSpc>
        <a:spcBef>
          <a:spcPts val="1800"/>
        </a:spcBef>
        <a:buClr>
          <a:schemeClr val="accent1"/>
        </a:buClr>
        <a:buFont typeface="Wingdings 2" pitchFamily="18" charset="2"/>
        <a:buChar char=""/>
        <a:defRPr sz="3000" kern="1200">
          <a:solidFill>
            <a:schemeClr val="tx1">
              <a:lumMod val="65000"/>
              <a:lumOff val="35000"/>
            </a:schemeClr>
          </a:solidFill>
          <a:latin typeface="+mn-lt"/>
          <a:ea typeface="+mn-ea"/>
          <a:cs typeface="+mn-cs"/>
        </a:defRPr>
      </a:lvl1pPr>
      <a:lvl2pPr marL="1028700" indent="-274320" algn="l" defTabSz="1371600" rtl="0" eaLnBrk="1" latinLnBrk="0" hangingPunct="1">
        <a:lnSpc>
          <a:spcPct val="90000"/>
        </a:lnSpc>
        <a:spcBef>
          <a:spcPts val="375"/>
        </a:spcBef>
        <a:spcAft>
          <a:spcPts val="375"/>
        </a:spcAft>
        <a:buClr>
          <a:schemeClr val="accent1"/>
        </a:buClr>
        <a:buFont typeface="Wingdings 2" pitchFamily="18" charset="2"/>
        <a:buChar char=""/>
        <a:defRPr sz="2800" kern="1200">
          <a:solidFill>
            <a:schemeClr val="tx1">
              <a:lumMod val="65000"/>
              <a:lumOff val="35000"/>
            </a:schemeClr>
          </a:solidFill>
          <a:latin typeface="+mn-lt"/>
          <a:ea typeface="+mn-ea"/>
          <a:cs typeface="+mn-cs"/>
        </a:defRPr>
      </a:lvl2pPr>
      <a:lvl3pPr marL="1714500" indent="-274320" algn="l" defTabSz="1371600" rtl="0" eaLnBrk="1" latinLnBrk="0" hangingPunct="1">
        <a:lnSpc>
          <a:spcPct val="90000"/>
        </a:lnSpc>
        <a:spcBef>
          <a:spcPts val="375"/>
        </a:spcBef>
        <a:spcAft>
          <a:spcPts val="375"/>
        </a:spcAft>
        <a:buClr>
          <a:schemeClr val="accent1"/>
        </a:buClr>
        <a:buFont typeface="Wingdings 2" pitchFamily="18" charset="2"/>
        <a:buChar char=""/>
        <a:defRPr sz="2400" kern="1200">
          <a:solidFill>
            <a:schemeClr val="tx1">
              <a:lumMod val="65000"/>
              <a:lumOff val="35000"/>
            </a:schemeClr>
          </a:solidFill>
          <a:latin typeface="+mn-lt"/>
          <a:ea typeface="+mn-ea"/>
          <a:cs typeface="+mn-cs"/>
        </a:defRPr>
      </a:lvl3pPr>
      <a:lvl4pPr marL="2400300" indent="-27432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4pPr>
      <a:lvl5pPr marL="3086100" indent="-27432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5pPr>
      <a:lvl6pPr marL="3771900" indent="-34290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6pPr>
      <a:lvl7pPr marL="4457700" indent="-34290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7pPr>
      <a:lvl8pPr marL="5143500" indent="-34290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8pPr>
      <a:lvl9pPr marL="5829300" indent="-342900" algn="l" defTabSz="1371600" rtl="0" eaLnBrk="1" latinLnBrk="0" hangingPunct="1">
        <a:lnSpc>
          <a:spcPct val="90000"/>
        </a:lnSpc>
        <a:spcBef>
          <a:spcPts val="375"/>
        </a:spcBef>
        <a:spcAft>
          <a:spcPts val="375"/>
        </a:spcAft>
        <a:buClr>
          <a:schemeClr val="accent1"/>
        </a:buClr>
        <a:buFont typeface="Wingdings 2" pitchFamily="18" charset="2"/>
        <a:buChar char=""/>
        <a:defRPr sz="2100" kern="1200">
          <a:solidFill>
            <a:schemeClr val="tx1">
              <a:lumMod val="65000"/>
              <a:lumOff val="35000"/>
            </a:schemeClr>
          </a:solidFill>
          <a:latin typeface="+mn-lt"/>
          <a:ea typeface="+mn-ea"/>
          <a:cs typeface="+mn-cs"/>
        </a:defRPr>
      </a:lvl9pPr>
    </p:bodyStyle>
    <p:otherStyle>
      <a:defPPr>
        <a:defRPr lang="en-US"/>
      </a:defPPr>
      <a:lvl1pPr marL="0" algn="l" defTabSz="1371600" rtl="0" eaLnBrk="1" latinLnBrk="0" hangingPunct="1">
        <a:defRPr sz="2800" kern="1200">
          <a:solidFill>
            <a:schemeClr val="tx1"/>
          </a:solidFill>
          <a:latin typeface="+mn-lt"/>
          <a:ea typeface="+mn-ea"/>
          <a:cs typeface="+mn-cs"/>
        </a:defRPr>
      </a:lvl1pPr>
      <a:lvl2pPr marL="685800" algn="l" defTabSz="1371600" rtl="0" eaLnBrk="1" latinLnBrk="0" hangingPunct="1">
        <a:defRPr sz="2800" kern="1200">
          <a:solidFill>
            <a:schemeClr val="tx1"/>
          </a:solidFill>
          <a:latin typeface="+mn-lt"/>
          <a:ea typeface="+mn-ea"/>
          <a:cs typeface="+mn-cs"/>
        </a:defRPr>
      </a:lvl2pPr>
      <a:lvl3pPr marL="1371600" algn="l" defTabSz="1371600" rtl="0" eaLnBrk="1" latinLnBrk="0" hangingPunct="1">
        <a:defRPr sz="2800" kern="1200">
          <a:solidFill>
            <a:schemeClr val="tx1"/>
          </a:solidFill>
          <a:latin typeface="+mn-lt"/>
          <a:ea typeface="+mn-ea"/>
          <a:cs typeface="+mn-cs"/>
        </a:defRPr>
      </a:lvl3pPr>
      <a:lvl4pPr marL="2057400" algn="l" defTabSz="1371600" rtl="0" eaLnBrk="1" latinLnBrk="0" hangingPunct="1">
        <a:defRPr sz="2800" kern="1200">
          <a:solidFill>
            <a:schemeClr val="tx1"/>
          </a:solidFill>
          <a:latin typeface="+mn-lt"/>
          <a:ea typeface="+mn-ea"/>
          <a:cs typeface="+mn-cs"/>
        </a:defRPr>
      </a:lvl4pPr>
      <a:lvl5pPr marL="2743200" algn="l" defTabSz="1371600" rtl="0" eaLnBrk="1" latinLnBrk="0" hangingPunct="1">
        <a:defRPr sz="2800" kern="1200">
          <a:solidFill>
            <a:schemeClr val="tx1"/>
          </a:solidFill>
          <a:latin typeface="+mn-lt"/>
          <a:ea typeface="+mn-ea"/>
          <a:cs typeface="+mn-cs"/>
        </a:defRPr>
      </a:lvl5pPr>
      <a:lvl6pPr marL="3429000" algn="l" defTabSz="1371600" rtl="0" eaLnBrk="1" latinLnBrk="0" hangingPunct="1">
        <a:defRPr sz="2800" kern="1200">
          <a:solidFill>
            <a:schemeClr val="tx1"/>
          </a:solidFill>
          <a:latin typeface="+mn-lt"/>
          <a:ea typeface="+mn-ea"/>
          <a:cs typeface="+mn-cs"/>
        </a:defRPr>
      </a:lvl6pPr>
      <a:lvl7pPr marL="4114800" algn="l" defTabSz="1371600" rtl="0" eaLnBrk="1" latinLnBrk="0" hangingPunct="1">
        <a:defRPr sz="2800" kern="1200">
          <a:solidFill>
            <a:schemeClr val="tx1"/>
          </a:solidFill>
          <a:latin typeface="+mn-lt"/>
          <a:ea typeface="+mn-ea"/>
          <a:cs typeface="+mn-cs"/>
        </a:defRPr>
      </a:lvl7pPr>
      <a:lvl8pPr marL="4800600" algn="l" defTabSz="1371600" rtl="0" eaLnBrk="1" latinLnBrk="0" hangingPunct="1">
        <a:defRPr sz="2800" kern="1200">
          <a:solidFill>
            <a:schemeClr val="tx1"/>
          </a:solidFill>
          <a:latin typeface="+mn-lt"/>
          <a:ea typeface="+mn-ea"/>
          <a:cs typeface="+mn-cs"/>
        </a:defRPr>
      </a:lvl8pPr>
      <a:lvl9pPr marL="5486400" algn="l" defTabSz="13716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2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29.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7.svg"/><Relationship Id="rId4" Type="http://schemas.openxmlformats.org/officeDocument/2006/relationships/image" Target="../media/image39.png"/><Relationship Id="rId9" Type="http://schemas.openxmlformats.org/officeDocument/2006/relationships/image" Target="../media/image31.svg"/></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7" Type="http://schemas.openxmlformats.org/officeDocument/2006/relationships/image" Target="../media/image35.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47.png"/><Relationship Id="rId4" Type="http://schemas.openxmlformats.org/officeDocument/2006/relationships/image" Target="../media/image37.svg"/><Relationship Id="rId9" Type="http://schemas.openxmlformats.org/officeDocument/2006/relationships/image" Target="../media/image4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1.png"/><Relationship Id="rId1" Type="http://schemas.openxmlformats.org/officeDocument/2006/relationships/slideLayout" Target="../slideLayouts/slideLayout32.xml"/><Relationship Id="rId5" Type="http://schemas.openxmlformats.org/officeDocument/2006/relationships/image" Target="../media/image4.sv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2.png"/><Relationship Id="rId1" Type="http://schemas.openxmlformats.org/officeDocument/2006/relationships/slideLayout" Target="../slideLayouts/slideLayout32.xml"/><Relationship Id="rId5" Type="http://schemas.openxmlformats.org/officeDocument/2006/relationships/image" Target="../media/image6.sv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2.png"/><Relationship Id="rId1" Type="http://schemas.openxmlformats.org/officeDocument/2006/relationships/slideLayout" Target="../slideLayouts/slideLayout3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2.png"/><Relationship Id="rId1" Type="http://schemas.openxmlformats.org/officeDocument/2006/relationships/slideLayout" Target="../slideLayouts/slideLayout32.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2.png"/><Relationship Id="rId1" Type="http://schemas.openxmlformats.org/officeDocument/2006/relationships/slideLayout" Target="../slideLayouts/slideLayout32.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1-6.svg"/><Relationship Id="rId5" Type="http://schemas.openxmlformats.org/officeDocument/2006/relationships/image" Target="../media/image-1-4.svg"/><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1.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67.png"/><Relationship Id="rId1" Type="http://schemas.openxmlformats.org/officeDocument/2006/relationships/slideLayout" Target="../slideLayouts/slideLayout48.xml"/><Relationship Id="rId6" Type="http://schemas.openxmlformats.org/officeDocument/2006/relationships/image" Target="../media/image69.png"/><Relationship Id="rId5" Type="http://schemas.openxmlformats.org/officeDocument/2006/relationships/image" Target="../media/image5.sv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48.xml"/><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59.xml"/><Relationship Id="rId4" Type="http://schemas.openxmlformats.org/officeDocument/2006/relationships/image" Target="../media/image74.jpe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notesSlide" Target="../notesSlides/notesSlide25.xml"/><Relationship Id="rId1" Type="http://schemas.openxmlformats.org/officeDocument/2006/relationships/slideLayout" Target="../slideLayouts/slideLayout59.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hyperlink" Target="https://pressbooks.bccampus.ca/jibcresearchmethods/chapter/7-2-population-versus-samples/" TargetMode="External"/><Relationship Id="rId2" Type="http://schemas.openxmlformats.org/officeDocument/2006/relationships/image" Target="../media/image80.png"/><Relationship Id="rId1" Type="http://schemas.openxmlformats.org/officeDocument/2006/relationships/slideLayout" Target="../slideLayouts/slideLayout7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0.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0.xml"/></Relationships>
</file>

<file path=ppt/slides/_rels/slide47.xml.rels><?xml version="1.0" encoding="UTF-8" standalone="yes"?>
<Relationships xmlns="http://schemas.openxmlformats.org/package/2006/relationships"><Relationship Id="rId3" Type="http://schemas.openxmlformats.org/officeDocument/2006/relationships/hyperlink" Target="https://pxhere.com/es/photo/653937" TargetMode="External"/><Relationship Id="rId2" Type="http://schemas.openxmlformats.org/officeDocument/2006/relationships/image" Target="../media/image85.jpg"/><Relationship Id="rId1" Type="http://schemas.openxmlformats.org/officeDocument/2006/relationships/slideLayout" Target="../slideLayouts/slideLayout70.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6.png"/><Relationship Id="rId1" Type="http://schemas.openxmlformats.org/officeDocument/2006/relationships/slideLayout" Target="../slideLayouts/slideLayout81.xml"/><Relationship Id="rId6" Type="http://schemas.openxmlformats.org/officeDocument/2006/relationships/image" Target="../media/image88.jpeg"/><Relationship Id="rId5" Type="http://schemas.openxmlformats.org/officeDocument/2006/relationships/image" Target="../media/image4.sv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1.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2.jpeg"/><Relationship Id="rId2" Type="http://schemas.openxmlformats.org/officeDocument/2006/relationships/image" Target="../media/image89.png"/><Relationship Id="rId1" Type="http://schemas.openxmlformats.org/officeDocument/2006/relationships/slideLayout" Target="../slideLayouts/slideLayout81.xml"/><Relationship Id="rId6" Type="http://schemas.openxmlformats.org/officeDocument/2006/relationships/image" Target="../media/image10.svg"/><Relationship Id="rId5" Type="http://schemas.openxmlformats.org/officeDocument/2006/relationships/image" Target="../media/image91.png"/><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3.png"/><Relationship Id="rId1" Type="http://schemas.openxmlformats.org/officeDocument/2006/relationships/slideLayout" Target="../slideLayouts/slideLayout81.xml"/></Relationships>
</file>

<file path=ppt/slides/_rels/slide5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3.svg"/><Relationship Id="rId7" Type="http://schemas.openxmlformats.org/officeDocument/2006/relationships/image" Target="../media/image96.jpeg"/><Relationship Id="rId2" Type="http://schemas.openxmlformats.org/officeDocument/2006/relationships/image" Target="../media/image93.png"/><Relationship Id="rId1" Type="http://schemas.openxmlformats.org/officeDocument/2006/relationships/slideLayout" Target="../slideLayouts/slideLayout81.xml"/><Relationship Id="rId6" Type="http://schemas.openxmlformats.org/officeDocument/2006/relationships/image" Target="../media/image16.svg"/><Relationship Id="rId5" Type="http://schemas.openxmlformats.org/officeDocument/2006/relationships/image" Target="../media/image95.png"/><Relationship Id="rId4" Type="http://schemas.openxmlformats.org/officeDocument/2006/relationships/image" Target="../media/image94.jpeg"/><Relationship Id="rId9" Type="http://schemas.openxmlformats.org/officeDocument/2006/relationships/image" Target="../media/image19.svg"/></Relationships>
</file>

<file path=ppt/slides/_rels/slide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3.png"/><Relationship Id="rId1" Type="http://schemas.openxmlformats.org/officeDocument/2006/relationships/slideLayout" Target="../slideLayouts/slideLayout81.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3.png"/><Relationship Id="rId1" Type="http://schemas.openxmlformats.org/officeDocument/2006/relationships/slideLayout" Target="../slideLayouts/slideLayout81.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98.jpeg"/></Relationships>
</file>

<file path=ppt/slides/_rels/slide5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81.xml"/></Relationships>
</file>

<file path=ppt/slides/_rels/slide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9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9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100.xml"/><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101.xml"/><Relationship Id="rId4" Type="http://schemas.openxmlformats.org/officeDocument/2006/relationships/image" Target="../media/image110.jpg"/></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102.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10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0575" y="-231169"/>
            <a:ext cx="21489149" cy="10749337"/>
            <a:chOff x="0" y="0"/>
            <a:chExt cx="28652199" cy="14332449"/>
          </a:xfrm>
        </p:grpSpPr>
        <p:sp>
          <p:nvSpPr>
            <p:cNvPr id="3" name="Freeform 3"/>
            <p:cNvSpPr/>
            <p:nvPr/>
          </p:nvSpPr>
          <p:spPr>
            <a:xfrm>
              <a:off x="0" y="0"/>
              <a:ext cx="7166225" cy="7166225"/>
            </a:xfrm>
            <a:custGeom>
              <a:avLst/>
              <a:gdLst/>
              <a:ahLst/>
              <a:cxnLst/>
              <a:rect l="l" t="t" r="r" b="b"/>
              <a:pathLst>
                <a:path w="7166225" h="7166225">
                  <a:moveTo>
                    <a:pt x="0" y="0"/>
                  </a:moveTo>
                  <a:lnTo>
                    <a:pt x="7166225" y="0"/>
                  </a:lnTo>
                  <a:lnTo>
                    <a:pt x="7166225" y="7166225"/>
                  </a:lnTo>
                  <a:lnTo>
                    <a:pt x="0" y="7166225"/>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4" name="Freeform 4"/>
            <p:cNvSpPr/>
            <p:nvPr/>
          </p:nvSpPr>
          <p:spPr>
            <a:xfrm flipV="1">
              <a:off x="7153525" y="0"/>
              <a:ext cx="7166225" cy="7166225"/>
            </a:xfrm>
            <a:custGeom>
              <a:avLst/>
              <a:gdLst/>
              <a:ahLst/>
              <a:cxnLst/>
              <a:rect l="l" t="t" r="r" b="b"/>
              <a:pathLst>
                <a:path w="7166225" h="7166225">
                  <a:moveTo>
                    <a:pt x="0" y="7166225"/>
                  </a:moveTo>
                  <a:lnTo>
                    <a:pt x="7166224" y="7166225"/>
                  </a:lnTo>
                  <a:lnTo>
                    <a:pt x="7166224" y="0"/>
                  </a:lnTo>
                  <a:lnTo>
                    <a:pt x="0" y="0"/>
                  </a:lnTo>
                  <a:lnTo>
                    <a:pt x="0" y="7166225"/>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4319749" y="0"/>
              <a:ext cx="7166225" cy="7166225"/>
            </a:xfrm>
            <a:custGeom>
              <a:avLst/>
              <a:gdLst/>
              <a:ahLst/>
              <a:cxnLst/>
              <a:rect l="l" t="t" r="r" b="b"/>
              <a:pathLst>
                <a:path w="7166225" h="7166225">
                  <a:moveTo>
                    <a:pt x="0" y="0"/>
                  </a:moveTo>
                  <a:lnTo>
                    <a:pt x="7166225" y="0"/>
                  </a:lnTo>
                  <a:lnTo>
                    <a:pt x="7166225" y="7166225"/>
                  </a:lnTo>
                  <a:lnTo>
                    <a:pt x="0" y="7166225"/>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6" name="Freeform 6"/>
            <p:cNvSpPr/>
            <p:nvPr/>
          </p:nvSpPr>
          <p:spPr>
            <a:xfrm flipV="1">
              <a:off x="21485974" y="0"/>
              <a:ext cx="7166225" cy="7166225"/>
            </a:xfrm>
            <a:custGeom>
              <a:avLst/>
              <a:gdLst/>
              <a:ahLst/>
              <a:cxnLst/>
              <a:rect l="l" t="t" r="r" b="b"/>
              <a:pathLst>
                <a:path w="7166225" h="7166225">
                  <a:moveTo>
                    <a:pt x="0" y="7166225"/>
                  </a:moveTo>
                  <a:lnTo>
                    <a:pt x="7166225" y="7166225"/>
                  </a:lnTo>
                  <a:lnTo>
                    <a:pt x="7166225" y="0"/>
                  </a:lnTo>
                  <a:lnTo>
                    <a:pt x="0" y="0"/>
                  </a:lnTo>
                  <a:lnTo>
                    <a:pt x="0" y="7166225"/>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7" name="Freeform 7"/>
            <p:cNvSpPr/>
            <p:nvPr/>
          </p:nvSpPr>
          <p:spPr>
            <a:xfrm rot="-10800000">
              <a:off x="21485974" y="7166225"/>
              <a:ext cx="7166225" cy="7166225"/>
            </a:xfrm>
            <a:custGeom>
              <a:avLst/>
              <a:gdLst/>
              <a:ahLst/>
              <a:cxnLst/>
              <a:rect l="l" t="t" r="r" b="b"/>
              <a:pathLst>
                <a:path w="7166225" h="7166225">
                  <a:moveTo>
                    <a:pt x="0" y="0"/>
                  </a:moveTo>
                  <a:lnTo>
                    <a:pt x="7166225" y="0"/>
                  </a:lnTo>
                  <a:lnTo>
                    <a:pt x="7166225" y="7166224"/>
                  </a:lnTo>
                  <a:lnTo>
                    <a:pt x="0" y="7166224"/>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8" name="Freeform 8"/>
            <p:cNvSpPr/>
            <p:nvPr/>
          </p:nvSpPr>
          <p:spPr>
            <a:xfrm rot="-10800000" flipV="1">
              <a:off x="14332449" y="7166225"/>
              <a:ext cx="7166225" cy="7166225"/>
            </a:xfrm>
            <a:custGeom>
              <a:avLst/>
              <a:gdLst/>
              <a:ahLst/>
              <a:cxnLst/>
              <a:rect l="l" t="t" r="r" b="b"/>
              <a:pathLst>
                <a:path w="7166225" h="7166225">
                  <a:moveTo>
                    <a:pt x="0" y="7166224"/>
                  </a:moveTo>
                  <a:lnTo>
                    <a:pt x="7166225" y="7166224"/>
                  </a:lnTo>
                  <a:lnTo>
                    <a:pt x="7166225" y="0"/>
                  </a:lnTo>
                  <a:lnTo>
                    <a:pt x="0" y="0"/>
                  </a:lnTo>
                  <a:lnTo>
                    <a:pt x="0" y="7166224"/>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9" name="Freeform 9"/>
            <p:cNvSpPr/>
            <p:nvPr/>
          </p:nvSpPr>
          <p:spPr>
            <a:xfrm rot="-10800000">
              <a:off x="7166225" y="7166225"/>
              <a:ext cx="7166225" cy="7166225"/>
            </a:xfrm>
            <a:custGeom>
              <a:avLst/>
              <a:gdLst/>
              <a:ahLst/>
              <a:cxnLst/>
              <a:rect l="l" t="t" r="r" b="b"/>
              <a:pathLst>
                <a:path w="7166225" h="7166225">
                  <a:moveTo>
                    <a:pt x="0" y="0"/>
                  </a:moveTo>
                  <a:lnTo>
                    <a:pt x="7166224" y="0"/>
                  </a:lnTo>
                  <a:lnTo>
                    <a:pt x="7166224" y="7166224"/>
                  </a:lnTo>
                  <a:lnTo>
                    <a:pt x="0" y="7166224"/>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10" name="Freeform 10"/>
            <p:cNvSpPr/>
            <p:nvPr/>
          </p:nvSpPr>
          <p:spPr>
            <a:xfrm rot="-10800000" flipV="1">
              <a:off x="0" y="7166225"/>
              <a:ext cx="7166225" cy="7166225"/>
            </a:xfrm>
            <a:custGeom>
              <a:avLst/>
              <a:gdLst/>
              <a:ahLst/>
              <a:cxnLst/>
              <a:rect l="l" t="t" r="r" b="b"/>
              <a:pathLst>
                <a:path w="7166225" h="7166225">
                  <a:moveTo>
                    <a:pt x="0" y="7166224"/>
                  </a:moveTo>
                  <a:lnTo>
                    <a:pt x="7166225" y="7166224"/>
                  </a:lnTo>
                  <a:lnTo>
                    <a:pt x="7166225" y="0"/>
                  </a:lnTo>
                  <a:lnTo>
                    <a:pt x="0" y="0"/>
                  </a:lnTo>
                  <a:lnTo>
                    <a:pt x="0" y="7166224"/>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grpSp>
      <p:sp>
        <p:nvSpPr>
          <p:cNvPr id="11" name="Freeform 11"/>
          <p:cNvSpPr/>
          <p:nvPr/>
        </p:nvSpPr>
        <p:spPr>
          <a:xfrm>
            <a:off x="8254212" y="2072577"/>
            <a:ext cx="1779577" cy="1161174"/>
          </a:xfrm>
          <a:custGeom>
            <a:avLst/>
            <a:gdLst/>
            <a:ahLst/>
            <a:cxnLst/>
            <a:rect l="l" t="t" r="r" b="b"/>
            <a:pathLst>
              <a:path w="1779577" h="1161174">
                <a:moveTo>
                  <a:pt x="0" y="0"/>
                </a:moveTo>
                <a:lnTo>
                  <a:pt x="1779576" y="0"/>
                </a:lnTo>
                <a:lnTo>
                  <a:pt x="1779576" y="1161174"/>
                </a:lnTo>
                <a:lnTo>
                  <a:pt x="0" y="116117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flipH="1">
            <a:off x="0" y="8618398"/>
            <a:ext cx="5173960" cy="1668602"/>
          </a:xfrm>
          <a:custGeom>
            <a:avLst/>
            <a:gdLst/>
            <a:ahLst/>
            <a:cxnLst/>
            <a:rect l="l" t="t" r="r" b="b"/>
            <a:pathLst>
              <a:path w="5173960" h="1668602">
                <a:moveTo>
                  <a:pt x="5173960" y="0"/>
                </a:moveTo>
                <a:lnTo>
                  <a:pt x="0" y="0"/>
                </a:lnTo>
                <a:lnTo>
                  <a:pt x="0" y="1668602"/>
                </a:lnTo>
                <a:lnTo>
                  <a:pt x="5173960" y="1668602"/>
                </a:lnTo>
                <a:lnTo>
                  <a:pt x="517396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Freeform 13"/>
          <p:cNvSpPr/>
          <p:nvPr/>
        </p:nvSpPr>
        <p:spPr>
          <a:xfrm flipV="1">
            <a:off x="13114040" y="0"/>
            <a:ext cx="5173960" cy="1668602"/>
          </a:xfrm>
          <a:custGeom>
            <a:avLst/>
            <a:gdLst/>
            <a:ahLst/>
            <a:cxnLst/>
            <a:rect l="l" t="t" r="r" b="b"/>
            <a:pathLst>
              <a:path w="5173960" h="1668602">
                <a:moveTo>
                  <a:pt x="0" y="1668602"/>
                </a:moveTo>
                <a:lnTo>
                  <a:pt x="5173960" y="1668602"/>
                </a:lnTo>
                <a:lnTo>
                  <a:pt x="5173960" y="0"/>
                </a:lnTo>
                <a:lnTo>
                  <a:pt x="0" y="0"/>
                </a:lnTo>
                <a:lnTo>
                  <a:pt x="0" y="1668602"/>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TextBox 14"/>
          <p:cNvSpPr txBox="1"/>
          <p:nvPr/>
        </p:nvSpPr>
        <p:spPr>
          <a:xfrm>
            <a:off x="2586980" y="3916363"/>
            <a:ext cx="13114040" cy="2178049"/>
          </a:xfrm>
          <a:prstGeom prst="rect">
            <a:avLst/>
          </a:prstGeom>
        </p:spPr>
        <p:txBody>
          <a:bodyPr lIns="0" tIns="0" rIns="0" bIns="0" rtlCol="0" anchor="t">
            <a:spAutoFit/>
          </a:bodyPr>
          <a:lstStyle/>
          <a:p>
            <a:pPr algn="ctr">
              <a:lnSpc>
                <a:spcPts val="17500"/>
              </a:lnSpc>
            </a:pPr>
            <a:r>
              <a:rPr lang="en-US" sz="12500">
                <a:solidFill>
                  <a:srgbClr val="004AAD"/>
                </a:solidFill>
                <a:latin typeface="Bobby Jones"/>
                <a:ea typeface="Bobby Jones"/>
                <a:cs typeface="Bobby Jones"/>
                <a:sym typeface="Bobby Jones"/>
              </a:rPr>
              <a:t>GROUP 2</a:t>
            </a:r>
          </a:p>
        </p:txBody>
      </p:sp>
      <p:sp>
        <p:nvSpPr>
          <p:cNvPr id="15" name="TextBox 15"/>
          <p:cNvSpPr txBox="1"/>
          <p:nvPr/>
        </p:nvSpPr>
        <p:spPr>
          <a:xfrm>
            <a:off x="7688749" y="3374485"/>
            <a:ext cx="2910501" cy="488950"/>
          </a:xfrm>
          <a:prstGeom prst="rect">
            <a:avLst/>
          </a:prstGeom>
        </p:spPr>
        <p:txBody>
          <a:bodyPr lIns="0" tIns="0" rIns="0" bIns="0" rtlCol="0" anchor="t">
            <a:spAutoFit/>
          </a:bodyPr>
          <a:lstStyle/>
          <a:p>
            <a:pPr algn="ctr">
              <a:lnSpc>
                <a:spcPts val="3499"/>
              </a:lnSpc>
            </a:pPr>
            <a:r>
              <a:rPr lang="en-US" sz="2499">
                <a:solidFill>
                  <a:srgbClr val="000000"/>
                </a:solidFill>
                <a:latin typeface="Rugrats Sans"/>
                <a:ea typeface="Rugrats Sans"/>
                <a:cs typeface="Rugrats Sans"/>
                <a:sym typeface="Rugrats Sans"/>
              </a:rPr>
              <a:t>Comilla University </a:t>
            </a:r>
          </a:p>
        </p:txBody>
      </p:sp>
    </p:spTree>
    <p:extLst>
      <p:ext uri="{BB962C8B-B14F-4D97-AF65-F5344CB8AC3E}">
        <p14:creationId xmlns:p14="http://schemas.microsoft.com/office/powerpoint/2010/main" val="3668665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86968">
                <a:alpha val="67843"/>
              </a:srgbClr>
            </a:solidFill>
          </p:spPr>
        </p:sp>
      </p:grpSp>
      <p:sp>
        <p:nvSpPr>
          <p:cNvPr id="6" name="TextBox 6"/>
          <p:cNvSpPr txBox="1"/>
          <p:nvPr/>
        </p:nvSpPr>
        <p:spPr>
          <a:xfrm>
            <a:off x="947889" y="2362350"/>
            <a:ext cx="14132124" cy="928985"/>
          </a:xfrm>
          <a:prstGeom prst="rect">
            <a:avLst/>
          </a:prstGeom>
        </p:spPr>
        <p:txBody>
          <a:bodyPr lIns="0" tIns="0" rIns="0" bIns="0" rtlCol="0" anchor="t">
            <a:spAutoFit/>
          </a:bodyPr>
          <a:lstStyle/>
          <a:p>
            <a:pPr>
              <a:lnSpc>
                <a:spcPts val="6999"/>
              </a:lnSpc>
            </a:pPr>
            <a:r>
              <a:rPr lang="en-US" sz="5600" b="1">
                <a:solidFill>
                  <a:srgbClr val="1F1E1E"/>
                </a:solidFill>
                <a:latin typeface="Aleo Bold"/>
                <a:ea typeface="Aleo Bold"/>
                <a:cs typeface="Aleo Bold"/>
                <a:sym typeface="Aleo Bold"/>
              </a:rPr>
              <a:t>Enter the Rao-Hartley-Cochran Method</a:t>
            </a:r>
          </a:p>
        </p:txBody>
      </p:sp>
      <p:sp>
        <p:nvSpPr>
          <p:cNvPr id="7" name="TextBox 7"/>
          <p:cNvSpPr txBox="1"/>
          <p:nvPr/>
        </p:nvSpPr>
        <p:spPr>
          <a:xfrm>
            <a:off x="947886" y="3699586"/>
            <a:ext cx="16392228" cy="628379"/>
          </a:xfrm>
          <a:prstGeom prst="rect">
            <a:avLst/>
          </a:prstGeom>
        </p:spPr>
        <p:txBody>
          <a:bodyPr lIns="0" tIns="0" rIns="0" bIns="0" rtlCol="0" anchor="t">
            <a:spAutoFit/>
          </a:bodyPr>
          <a:lstStyle/>
          <a:p>
            <a:pPr>
              <a:lnSpc>
                <a:spcPts val="4858"/>
              </a:lnSpc>
            </a:pPr>
            <a:r>
              <a:rPr lang="en-US" sz="3000">
                <a:solidFill>
                  <a:srgbClr val="1F1E1E"/>
                </a:solidFill>
                <a:latin typeface="Arimo"/>
                <a:ea typeface="Arimo"/>
                <a:cs typeface="Arimo"/>
                <a:sym typeface="Arimo"/>
              </a:rPr>
              <a:t>RHC Sampling: The smart, rigorous way to divide the population to select a proportional sample.</a:t>
            </a:r>
          </a:p>
        </p:txBody>
      </p:sp>
      <p:grpSp>
        <p:nvGrpSpPr>
          <p:cNvPr id="8" name="Group 8"/>
          <p:cNvGrpSpPr/>
          <p:nvPr/>
        </p:nvGrpSpPr>
        <p:grpSpPr>
          <a:xfrm>
            <a:off x="943140" y="4674548"/>
            <a:ext cx="5293073" cy="3216771"/>
            <a:chOff x="0" y="0"/>
            <a:chExt cx="7057430" cy="4289028"/>
          </a:xfrm>
        </p:grpSpPr>
        <p:sp>
          <p:nvSpPr>
            <p:cNvPr id="9" name="Freeform 9"/>
            <p:cNvSpPr/>
            <p:nvPr/>
          </p:nvSpPr>
          <p:spPr>
            <a:xfrm>
              <a:off x="6350" y="6350"/>
              <a:ext cx="7044817" cy="4276344"/>
            </a:xfrm>
            <a:custGeom>
              <a:avLst/>
              <a:gdLst/>
              <a:ahLst/>
              <a:cxnLst/>
              <a:rect l="l" t="t" r="r" b="b"/>
              <a:pathLst>
                <a:path w="7044817" h="4276344">
                  <a:moveTo>
                    <a:pt x="0" y="151638"/>
                  </a:moveTo>
                  <a:cubicBezTo>
                    <a:pt x="0" y="67945"/>
                    <a:pt x="67945" y="0"/>
                    <a:pt x="151892" y="0"/>
                  </a:cubicBezTo>
                  <a:lnTo>
                    <a:pt x="6892925" y="0"/>
                  </a:lnTo>
                  <a:cubicBezTo>
                    <a:pt x="6976745" y="0"/>
                    <a:pt x="7044817" y="67945"/>
                    <a:pt x="7044817" y="151638"/>
                  </a:cubicBezTo>
                  <a:lnTo>
                    <a:pt x="7044817" y="4124706"/>
                  </a:lnTo>
                  <a:cubicBezTo>
                    <a:pt x="7044817" y="4208526"/>
                    <a:pt x="6976872" y="4276344"/>
                    <a:pt x="6892925" y="4276344"/>
                  </a:cubicBezTo>
                  <a:lnTo>
                    <a:pt x="151892" y="4276344"/>
                  </a:lnTo>
                  <a:cubicBezTo>
                    <a:pt x="67945" y="4276344"/>
                    <a:pt x="0" y="4208399"/>
                    <a:pt x="0" y="4124706"/>
                  </a:cubicBezTo>
                  <a:close/>
                </a:path>
              </a:pathLst>
            </a:custGeom>
            <a:solidFill>
              <a:srgbClr val="D5DCF6"/>
            </a:solidFill>
          </p:spPr>
        </p:sp>
        <p:sp>
          <p:nvSpPr>
            <p:cNvPr id="10" name="Freeform 10"/>
            <p:cNvSpPr/>
            <p:nvPr/>
          </p:nvSpPr>
          <p:spPr>
            <a:xfrm>
              <a:off x="0" y="0"/>
              <a:ext cx="7057517" cy="4289044"/>
            </a:xfrm>
            <a:custGeom>
              <a:avLst/>
              <a:gdLst/>
              <a:ahLst/>
              <a:cxnLst/>
              <a:rect l="l" t="t" r="r" b="b"/>
              <a:pathLst>
                <a:path w="7057517" h="4289044">
                  <a:moveTo>
                    <a:pt x="0" y="157988"/>
                  </a:moveTo>
                  <a:cubicBezTo>
                    <a:pt x="0" y="70739"/>
                    <a:pt x="70866" y="0"/>
                    <a:pt x="158242" y="0"/>
                  </a:cubicBezTo>
                  <a:lnTo>
                    <a:pt x="6899275" y="0"/>
                  </a:lnTo>
                  <a:lnTo>
                    <a:pt x="6899275" y="6350"/>
                  </a:lnTo>
                  <a:lnTo>
                    <a:pt x="6899275" y="0"/>
                  </a:lnTo>
                  <a:cubicBezTo>
                    <a:pt x="6986651" y="0"/>
                    <a:pt x="7057517" y="70739"/>
                    <a:pt x="7057517" y="157988"/>
                  </a:cubicBezTo>
                  <a:lnTo>
                    <a:pt x="7051167" y="157988"/>
                  </a:lnTo>
                  <a:lnTo>
                    <a:pt x="7057517" y="157988"/>
                  </a:lnTo>
                  <a:lnTo>
                    <a:pt x="7057517" y="4131056"/>
                  </a:lnTo>
                  <a:lnTo>
                    <a:pt x="7051167" y="4131056"/>
                  </a:lnTo>
                  <a:lnTo>
                    <a:pt x="7057517" y="4131056"/>
                  </a:lnTo>
                  <a:cubicBezTo>
                    <a:pt x="7057517" y="4218305"/>
                    <a:pt x="6986651" y="4289044"/>
                    <a:pt x="6899275" y="4289044"/>
                  </a:cubicBezTo>
                  <a:lnTo>
                    <a:pt x="6899275" y="4282694"/>
                  </a:lnTo>
                  <a:lnTo>
                    <a:pt x="6899275" y="4289044"/>
                  </a:lnTo>
                  <a:lnTo>
                    <a:pt x="158242" y="4289044"/>
                  </a:lnTo>
                  <a:lnTo>
                    <a:pt x="158242" y="4282694"/>
                  </a:lnTo>
                  <a:lnTo>
                    <a:pt x="158242" y="4289044"/>
                  </a:lnTo>
                  <a:cubicBezTo>
                    <a:pt x="70866" y="4289044"/>
                    <a:pt x="0" y="4218305"/>
                    <a:pt x="0" y="4131056"/>
                  </a:cubicBezTo>
                  <a:lnTo>
                    <a:pt x="0" y="157988"/>
                  </a:lnTo>
                  <a:lnTo>
                    <a:pt x="6350" y="157988"/>
                  </a:lnTo>
                  <a:lnTo>
                    <a:pt x="0" y="157988"/>
                  </a:lnTo>
                  <a:moveTo>
                    <a:pt x="12700" y="157988"/>
                  </a:moveTo>
                  <a:lnTo>
                    <a:pt x="12700" y="4131056"/>
                  </a:lnTo>
                  <a:lnTo>
                    <a:pt x="6350" y="4131056"/>
                  </a:lnTo>
                  <a:lnTo>
                    <a:pt x="12700" y="4131056"/>
                  </a:lnTo>
                  <a:cubicBezTo>
                    <a:pt x="12700" y="4211320"/>
                    <a:pt x="77851" y="4276344"/>
                    <a:pt x="158242" y="4276344"/>
                  </a:cubicBezTo>
                  <a:lnTo>
                    <a:pt x="6899275" y="4276344"/>
                  </a:lnTo>
                  <a:cubicBezTo>
                    <a:pt x="6979666" y="4276344"/>
                    <a:pt x="7044817" y="4211320"/>
                    <a:pt x="7044817" y="4131056"/>
                  </a:cubicBezTo>
                  <a:lnTo>
                    <a:pt x="7044817" y="157988"/>
                  </a:lnTo>
                  <a:cubicBezTo>
                    <a:pt x="7044690" y="77724"/>
                    <a:pt x="6979539" y="12700"/>
                    <a:pt x="6899275" y="12700"/>
                  </a:cubicBezTo>
                  <a:lnTo>
                    <a:pt x="158242" y="12700"/>
                  </a:lnTo>
                  <a:lnTo>
                    <a:pt x="158242" y="6350"/>
                  </a:lnTo>
                  <a:lnTo>
                    <a:pt x="158242" y="12700"/>
                  </a:lnTo>
                  <a:cubicBezTo>
                    <a:pt x="77851" y="12700"/>
                    <a:pt x="12700" y="77724"/>
                    <a:pt x="12700" y="157988"/>
                  </a:cubicBezTo>
                  <a:close/>
                </a:path>
              </a:pathLst>
            </a:custGeom>
            <a:solidFill>
              <a:srgbClr val="1A2D7A"/>
            </a:solidFill>
          </p:spPr>
        </p:sp>
      </p:grpSp>
      <p:grpSp>
        <p:nvGrpSpPr>
          <p:cNvPr id="11" name="Group 11"/>
          <p:cNvGrpSpPr/>
          <p:nvPr/>
        </p:nvGrpSpPr>
        <p:grpSpPr>
          <a:xfrm>
            <a:off x="1228146" y="4959552"/>
            <a:ext cx="812453" cy="812453"/>
            <a:chOff x="0" y="0"/>
            <a:chExt cx="1083270" cy="1083270"/>
          </a:xfrm>
        </p:grpSpPr>
        <p:sp>
          <p:nvSpPr>
            <p:cNvPr id="12" name="Freeform 12"/>
            <p:cNvSpPr/>
            <p:nvPr/>
          </p:nvSpPr>
          <p:spPr>
            <a:xfrm>
              <a:off x="0" y="0"/>
              <a:ext cx="1083310" cy="1083310"/>
            </a:xfrm>
            <a:custGeom>
              <a:avLst/>
              <a:gdLst/>
              <a:ahLst/>
              <a:cxnLst/>
              <a:rect l="l" t="t" r="r" b="b"/>
              <a:pathLst>
                <a:path w="1083310" h="1083310">
                  <a:moveTo>
                    <a:pt x="0" y="541655"/>
                  </a:moveTo>
                  <a:cubicBezTo>
                    <a:pt x="0" y="242443"/>
                    <a:pt x="242443" y="0"/>
                    <a:pt x="541655" y="0"/>
                  </a:cubicBezTo>
                  <a:cubicBezTo>
                    <a:pt x="840867" y="0"/>
                    <a:pt x="1083310" y="242443"/>
                    <a:pt x="1083310" y="541655"/>
                  </a:cubicBezTo>
                  <a:cubicBezTo>
                    <a:pt x="1083310" y="840867"/>
                    <a:pt x="840740" y="1083310"/>
                    <a:pt x="541655" y="1083310"/>
                  </a:cubicBezTo>
                  <a:cubicBezTo>
                    <a:pt x="242570" y="1083310"/>
                    <a:pt x="0" y="840740"/>
                    <a:pt x="0" y="541655"/>
                  </a:cubicBezTo>
                  <a:close/>
                </a:path>
              </a:pathLst>
            </a:custGeom>
            <a:solidFill>
              <a:srgbClr val="1A2D7A"/>
            </a:solidFill>
          </p:spPr>
        </p:sp>
      </p:grpSp>
      <p:sp>
        <p:nvSpPr>
          <p:cNvPr id="13" name="Freeform 13" descr="preencoded.png"/>
          <p:cNvSpPr/>
          <p:nvPr/>
        </p:nvSpPr>
        <p:spPr>
          <a:xfrm>
            <a:off x="1451525" y="5182941"/>
            <a:ext cx="365523" cy="365523"/>
          </a:xfrm>
          <a:custGeom>
            <a:avLst/>
            <a:gdLst/>
            <a:ahLst/>
            <a:cxnLst/>
            <a:rect l="l" t="t" r="r" b="b"/>
            <a:pathLst>
              <a:path w="365523" h="365522">
                <a:moveTo>
                  <a:pt x="0" y="0"/>
                </a:moveTo>
                <a:lnTo>
                  <a:pt x="365523" y="0"/>
                </a:lnTo>
                <a:lnTo>
                  <a:pt x="365523" y="365522"/>
                </a:lnTo>
                <a:lnTo>
                  <a:pt x="0" y="365522"/>
                </a:lnTo>
                <a:lnTo>
                  <a:pt x="0" y="0"/>
                </a:lnTo>
                <a:close/>
              </a:path>
            </a:pathLst>
          </a:custGeom>
          <a:blipFill>
            <a:blip r:embed="rId3">
              <a:extLst>
                <a:ext uri="{96DAC541-7B7A-43D3-8B79-37D633B846F1}">
                  <asvg:svgBlip xmlns="" xmlns:asvg="http://schemas.microsoft.com/office/drawing/2016/SVG/main" r:embed="rId4"/>
                </a:ext>
              </a:extLst>
            </a:blip>
            <a:stretch>
              <a:fillRect t="-42307" b="-42307"/>
            </a:stretch>
          </a:blipFill>
        </p:spPr>
      </p:sp>
      <p:sp>
        <p:nvSpPr>
          <p:cNvPr id="14" name="TextBox 14"/>
          <p:cNvSpPr txBox="1"/>
          <p:nvPr/>
        </p:nvSpPr>
        <p:spPr>
          <a:xfrm>
            <a:off x="1228145" y="6023673"/>
            <a:ext cx="4276130" cy="553491"/>
          </a:xfrm>
          <a:prstGeom prst="rect">
            <a:avLst/>
          </a:prstGeom>
        </p:spPr>
        <p:txBody>
          <a:bodyPr lIns="0" tIns="0" rIns="0" bIns="0" rtlCol="0" anchor="t">
            <a:spAutoFit/>
          </a:bodyPr>
          <a:lstStyle/>
          <a:p>
            <a:pPr>
              <a:lnSpc>
                <a:spcPts val="4188"/>
              </a:lnSpc>
            </a:pPr>
            <a:r>
              <a:rPr lang="en-US" sz="3300" b="1">
                <a:solidFill>
                  <a:srgbClr val="3B3535"/>
                </a:solidFill>
                <a:latin typeface="Aleo Bold"/>
                <a:ea typeface="Aleo Bold"/>
                <a:cs typeface="Aleo Bold"/>
                <a:sym typeface="Aleo Bold"/>
              </a:rPr>
              <a:t>Divide</a:t>
            </a:r>
          </a:p>
        </p:txBody>
      </p:sp>
      <p:sp>
        <p:nvSpPr>
          <p:cNvPr id="15" name="TextBox 15"/>
          <p:cNvSpPr txBox="1"/>
          <p:nvPr/>
        </p:nvSpPr>
        <p:spPr>
          <a:xfrm>
            <a:off x="1228147" y="6653809"/>
            <a:ext cx="4723061" cy="872034"/>
          </a:xfrm>
          <a:prstGeom prst="rect">
            <a:avLst/>
          </a:prstGeom>
        </p:spPr>
        <p:txBody>
          <a:bodyPr lIns="0" tIns="0" rIns="0" bIns="0" rtlCol="0" anchor="t">
            <a:spAutoFit/>
          </a:bodyPr>
          <a:lstStyle/>
          <a:p>
            <a:pPr>
              <a:lnSpc>
                <a:spcPts val="3374"/>
              </a:lnSpc>
            </a:pPr>
            <a:r>
              <a:rPr lang="en-US" sz="2100">
                <a:solidFill>
                  <a:srgbClr val="3B3535"/>
                </a:solidFill>
                <a:latin typeface="Arimo"/>
                <a:ea typeface="Arimo"/>
                <a:cs typeface="Arimo"/>
                <a:sym typeface="Arimo"/>
              </a:rPr>
              <a:t>Split the population into smaller, random groups (sub-samples).</a:t>
            </a:r>
          </a:p>
        </p:txBody>
      </p:sp>
      <p:grpSp>
        <p:nvGrpSpPr>
          <p:cNvPr id="16" name="Group 16"/>
          <p:cNvGrpSpPr/>
          <p:nvPr/>
        </p:nvGrpSpPr>
        <p:grpSpPr>
          <a:xfrm>
            <a:off x="6497406" y="4674548"/>
            <a:ext cx="5293073" cy="3216771"/>
            <a:chOff x="0" y="0"/>
            <a:chExt cx="7057430" cy="4289028"/>
          </a:xfrm>
        </p:grpSpPr>
        <p:sp>
          <p:nvSpPr>
            <p:cNvPr id="17" name="Freeform 17"/>
            <p:cNvSpPr/>
            <p:nvPr/>
          </p:nvSpPr>
          <p:spPr>
            <a:xfrm>
              <a:off x="6350" y="6350"/>
              <a:ext cx="7044817" cy="4276344"/>
            </a:xfrm>
            <a:custGeom>
              <a:avLst/>
              <a:gdLst/>
              <a:ahLst/>
              <a:cxnLst/>
              <a:rect l="l" t="t" r="r" b="b"/>
              <a:pathLst>
                <a:path w="7044817" h="4276344">
                  <a:moveTo>
                    <a:pt x="0" y="151638"/>
                  </a:moveTo>
                  <a:cubicBezTo>
                    <a:pt x="0" y="67945"/>
                    <a:pt x="67945" y="0"/>
                    <a:pt x="151892" y="0"/>
                  </a:cubicBezTo>
                  <a:lnTo>
                    <a:pt x="6892925" y="0"/>
                  </a:lnTo>
                  <a:cubicBezTo>
                    <a:pt x="6976745" y="0"/>
                    <a:pt x="7044817" y="67945"/>
                    <a:pt x="7044817" y="151638"/>
                  </a:cubicBezTo>
                  <a:lnTo>
                    <a:pt x="7044817" y="4124706"/>
                  </a:lnTo>
                  <a:cubicBezTo>
                    <a:pt x="7044817" y="4208526"/>
                    <a:pt x="6976872" y="4276344"/>
                    <a:pt x="6892925" y="4276344"/>
                  </a:cubicBezTo>
                  <a:lnTo>
                    <a:pt x="151892" y="4276344"/>
                  </a:lnTo>
                  <a:cubicBezTo>
                    <a:pt x="67945" y="4276344"/>
                    <a:pt x="0" y="4208399"/>
                    <a:pt x="0" y="4124706"/>
                  </a:cubicBezTo>
                  <a:close/>
                </a:path>
              </a:pathLst>
            </a:custGeom>
            <a:solidFill>
              <a:srgbClr val="D5DCF6"/>
            </a:solidFill>
          </p:spPr>
        </p:sp>
        <p:sp>
          <p:nvSpPr>
            <p:cNvPr id="18" name="Freeform 18"/>
            <p:cNvSpPr/>
            <p:nvPr/>
          </p:nvSpPr>
          <p:spPr>
            <a:xfrm>
              <a:off x="0" y="0"/>
              <a:ext cx="7057517" cy="4289044"/>
            </a:xfrm>
            <a:custGeom>
              <a:avLst/>
              <a:gdLst/>
              <a:ahLst/>
              <a:cxnLst/>
              <a:rect l="l" t="t" r="r" b="b"/>
              <a:pathLst>
                <a:path w="7057517" h="4289044">
                  <a:moveTo>
                    <a:pt x="0" y="157988"/>
                  </a:moveTo>
                  <a:cubicBezTo>
                    <a:pt x="0" y="70739"/>
                    <a:pt x="70866" y="0"/>
                    <a:pt x="158242" y="0"/>
                  </a:cubicBezTo>
                  <a:lnTo>
                    <a:pt x="6899275" y="0"/>
                  </a:lnTo>
                  <a:lnTo>
                    <a:pt x="6899275" y="6350"/>
                  </a:lnTo>
                  <a:lnTo>
                    <a:pt x="6899275" y="0"/>
                  </a:lnTo>
                  <a:cubicBezTo>
                    <a:pt x="6986651" y="0"/>
                    <a:pt x="7057517" y="70739"/>
                    <a:pt x="7057517" y="157988"/>
                  </a:cubicBezTo>
                  <a:lnTo>
                    <a:pt x="7051167" y="157988"/>
                  </a:lnTo>
                  <a:lnTo>
                    <a:pt x="7057517" y="157988"/>
                  </a:lnTo>
                  <a:lnTo>
                    <a:pt x="7057517" y="4131056"/>
                  </a:lnTo>
                  <a:lnTo>
                    <a:pt x="7051167" y="4131056"/>
                  </a:lnTo>
                  <a:lnTo>
                    <a:pt x="7057517" y="4131056"/>
                  </a:lnTo>
                  <a:cubicBezTo>
                    <a:pt x="7057517" y="4218305"/>
                    <a:pt x="6986651" y="4289044"/>
                    <a:pt x="6899275" y="4289044"/>
                  </a:cubicBezTo>
                  <a:lnTo>
                    <a:pt x="6899275" y="4282694"/>
                  </a:lnTo>
                  <a:lnTo>
                    <a:pt x="6899275" y="4289044"/>
                  </a:lnTo>
                  <a:lnTo>
                    <a:pt x="158242" y="4289044"/>
                  </a:lnTo>
                  <a:lnTo>
                    <a:pt x="158242" y="4282694"/>
                  </a:lnTo>
                  <a:lnTo>
                    <a:pt x="158242" y="4289044"/>
                  </a:lnTo>
                  <a:cubicBezTo>
                    <a:pt x="70866" y="4289044"/>
                    <a:pt x="0" y="4218305"/>
                    <a:pt x="0" y="4131056"/>
                  </a:cubicBezTo>
                  <a:lnTo>
                    <a:pt x="0" y="157988"/>
                  </a:lnTo>
                  <a:lnTo>
                    <a:pt x="6350" y="157988"/>
                  </a:lnTo>
                  <a:lnTo>
                    <a:pt x="0" y="157988"/>
                  </a:lnTo>
                  <a:moveTo>
                    <a:pt x="12700" y="157988"/>
                  </a:moveTo>
                  <a:lnTo>
                    <a:pt x="12700" y="4131056"/>
                  </a:lnTo>
                  <a:lnTo>
                    <a:pt x="6350" y="4131056"/>
                  </a:lnTo>
                  <a:lnTo>
                    <a:pt x="12700" y="4131056"/>
                  </a:lnTo>
                  <a:cubicBezTo>
                    <a:pt x="12700" y="4211320"/>
                    <a:pt x="77851" y="4276344"/>
                    <a:pt x="158242" y="4276344"/>
                  </a:cubicBezTo>
                  <a:lnTo>
                    <a:pt x="6899275" y="4276344"/>
                  </a:lnTo>
                  <a:cubicBezTo>
                    <a:pt x="6979666" y="4276344"/>
                    <a:pt x="7044817" y="4211320"/>
                    <a:pt x="7044817" y="4131056"/>
                  </a:cubicBezTo>
                  <a:lnTo>
                    <a:pt x="7044817" y="157988"/>
                  </a:lnTo>
                  <a:cubicBezTo>
                    <a:pt x="7044690" y="77724"/>
                    <a:pt x="6979539" y="12700"/>
                    <a:pt x="6899275" y="12700"/>
                  </a:cubicBezTo>
                  <a:lnTo>
                    <a:pt x="158242" y="12700"/>
                  </a:lnTo>
                  <a:lnTo>
                    <a:pt x="158242" y="6350"/>
                  </a:lnTo>
                  <a:lnTo>
                    <a:pt x="158242" y="12700"/>
                  </a:lnTo>
                  <a:cubicBezTo>
                    <a:pt x="77851" y="12700"/>
                    <a:pt x="12700" y="77724"/>
                    <a:pt x="12700" y="157988"/>
                  </a:cubicBezTo>
                  <a:close/>
                </a:path>
              </a:pathLst>
            </a:custGeom>
            <a:solidFill>
              <a:srgbClr val="1A2D7A"/>
            </a:solidFill>
          </p:spPr>
        </p:sp>
      </p:grpSp>
      <p:grpSp>
        <p:nvGrpSpPr>
          <p:cNvPr id="19" name="Group 19"/>
          <p:cNvGrpSpPr/>
          <p:nvPr/>
        </p:nvGrpSpPr>
        <p:grpSpPr>
          <a:xfrm>
            <a:off x="6782410" y="4959552"/>
            <a:ext cx="812453" cy="812453"/>
            <a:chOff x="0" y="0"/>
            <a:chExt cx="1083270" cy="1083270"/>
          </a:xfrm>
        </p:grpSpPr>
        <p:sp>
          <p:nvSpPr>
            <p:cNvPr id="20" name="Freeform 20"/>
            <p:cNvSpPr/>
            <p:nvPr/>
          </p:nvSpPr>
          <p:spPr>
            <a:xfrm>
              <a:off x="0" y="0"/>
              <a:ext cx="1083310" cy="1083310"/>
            </a:xfrm>
            <a:custGeom>
              <a:avLst/>
              <a:gdLst/>
              <a:ahLst/>
              <a:cxnLst/>
              <a:rect l="l" t="t" r="r" b="b"/>
              <a:pathLst>
                <a:path w="1083310" h="1083310">
                  <a:moveTo>
                    <a:pt x="0" y="541655"/>
                  </a:moveTo>
                  <a:cubicBezTo>
                    <a:pt x="0" y="242443"/>
                    <a:pt x="242443" y="0"/>
                    <a:pt x="541655" y="0"/>
                  </a:cubicBezTo>
                  <a:cubicBezTo>
                    <a:pt x="840867" y="0"/>
                    <a:pt x="1083310" y="242443"/>
                    <a:pt x="1083310" y="541655"/>
                  </a:cubicBezTo>
                  <a:cubicBezTo>
                    <a:pt x="1083310" y="840867"/>
                    <a:pt x="840740" y="1083310"/>
                    <a:pt x="541655" y="1083310"/>
                  </a:cubicBezTo>
                  <a:cubicBezTo>
                    <a:pt x="242570" y="1083310"/>
                    <a:pt x="0" y="840740"/>
                    <a:pt x="0" y="541655"/>
                  </a:cubicBezTo>
                  <a:close/>
                </a:path>
              </a:pathLst>
            </a:custGeom>
            <a:solidFill>
              <a:srgbClr val="1A2D7A"/>
            </a:solidFill>
          </p:spPr>
        </p:sp>
      </p:grpSp>
      <p:sp>
        <p:nvSpPr>
          <p:cNvPr id="21" name="Freeform 21" descr="preencoded.png"/>
          <p:cNvSpPr/>
          <p:nvPr/>
        </p:nvSpPr>
        <p:spPr>
          <a:xfrm>
            <a:off x="7005786" y="5182941"/>
            <a:ext cx="365523" cy="365523"/>
          </a:xfrm>
          <a:custGeom>
            <a:avLst/>
            <a:gdLst/>
            <a:ahLst/>
            <a:cxnLst/>
            <a:rect l="l" t="t" r="r" b="b"/>
            <a:pathLst>
              <a:path w="365522" h="365522">
                <a:moveTo>
                  <a:pt x="0" y="0"/>
                </a:moveTo>
                <a:lnTo>
                  <a:pt x="365523" y="0"/>
                </a:lnTo>
                <a:lnTo>
                  <a:pt x="365523" y="365522"/>
                </a:lnTo>
                <a:lnTo>
                  <a:pt x="0" y="36552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2" name="TextBox 22"/>
          <p:cNvSpPr txBox="1"/>
          <p:nvPr/>
        </p:nvSpPr>
        <p:spPr>
          <a:xfrm>
            <a:off x="6782408" y="6023673"/>
            <a:ext cx="4276130" cy="553491"/>
          </a:xfrm>
          <a:prstGeom prst="rect">
            <a:avLst/>
          </a:prstGeom>
        </p:spPr>
        <p:txBody>
          <a:bodyPr lIns="0" tIns="0" rIns="0" bIns="0" rtlCol="0" anchor="t">
            <a:spAutoFit/>
          </a:bodyPr>
          <a:lstStyle/>
          <a:p>
            <a:pPr>
              <a:lnSpc>
                <a:spcPts val="4188"/>
              </a:lnSpc>
            </a:pPr>
            <a:r>
              <a:rPr lang="en-US" sz="3300" b="1">
                <a:solidFill>
                  <a:srgbClr val="3B3535"/>
                </a:solidFill>
                <a:latin typeface="Aleo Bold"/>
                <a:ea typeface="Aleo Bold"/>
                <a:cs typeface="Aleo Bold"/>
                <a:sym typeface="Aleo Bold"/>
              </a:rPr>
              <a:t>Select</a:t>
            </a:r>
          </a:p>
        </p:txBody>
      </p:sp>
      <p:sp>
        <p:nvSpPr>
          <p:cNvPr id="23" name="TextBox 23"/>
          <p:cNvSpPr txBox="1"/>
          <p:nvPr/>
        </p:nvSpPr>
        <p:spPr>
          <a:xfrm>
            <a:off x="6782412" y="6653809"/>
            <a:ext cx="4723061" cy="872034"/>
          </a:xfrm>
          <a:prstGeom prst="rect">
            <a:avLst/>
          </a:prstGeom>
        </p:spPr>
        <p:txBody>
          <a:bodyPr lIns="0" tIns="0" rIns="0" bIns="0" rtlCol="0" anchor="t">
            <a:spAutoFit/>
          </a:bodyPr>
          <a:lstStyle/>
          <a:p>
            <a:pPr>
              <a:lnSpc>
                <a:spcPts val="3374"/>
              </a:lnSpc>
            </a:pPr>
            <a:r>
              <a:rPr lang="en-US" sz="2100">
                <a:solidFill>
                  <a:srgbClr val="3B3535"/>
                </a:solidFill>
                <a:latin typeface="Arimo"/>
                <a:ea typeface="Arimo"/>
                <a:cs typeface="Arimo"/>
                <a:sym typeface="Arimo"/>
              </a:rPr>
              <a:t>Choose exactly one unit from each random group.</a:t>
            </a:r>
          </a:p>
        </p:txBody>
      </p:sp>
      <p:grpSp>
        <p:nvGrpSpPr>
          <p:cNvPr id="24" name="Group 24"/>
          <p:cNvGrpSpPr/>
          <p:nvPr/>
        </p:nvGrpSpPr>
        <p:grpSpPr>
          <a:xfrm>
            <a:off x="12051660" y="4674548"/>
            <a:ext cx="5293221" cy="3216771"/>
            <a:chOff x="0" y="0"/>
            <a:chExt cx="7057628" cy="4289028"/>
          </a:xfrm>
        </p:grpSpPr>
        <p:sp>
          <p:nvSpPr>
            <p:cNvPr id="25" name="Freeform 25"/>
            <p:cNvSpPr/>
            <p:nvPr/>
          </p:nvSpPr>
          <p:spPr>
            <a:xfrm>
              <a:off x="6350" y="6350"/>
              <a:ext cx="7044944" cy="4276344"/>
            </a:xfrm>
            <a:custGeom>
              <a:avLst/>
              <a:gdLst/>
              <a:ahLst/>
              <a:cxnLst/>
              <a:rect l="l" t="t" r="r" b="b"/>
              <a:pathLst>
                <a:path w="7044944" h="4276344">
                  <a:moveTo>
                    <a:pt x="0" y="151638"/>
                  </a:moveTo>
                  <a:cubicBezTo>
                    <a:pt x="0" y="67945"/>
                    <a:pt x="67945" y="0"/>
                    <a:pt x="151892" y="0"/>
                  </a:cubicBezTo>
                  <a:lnTo>
                    <a:pt x="6893052" y="0"/>
                  </a:lnTo>
                  <a:cubicBezTo>
                    <a:pt x="6976872" y="0"/>
                    <a:pt x="7044944" y="67945"/>
                    <a:pt x="7044944" y="151638"/>
                  </a:cubicBezTo>
                  <a:lnTo>
                    <a:pt x="7044944" y="4124706"/>
                  </a:lnTo>
                  <a:cubicBezTo>
                    <a:pt x="7044944" y="4208526"/>
                    <a:pt x="6976999" y="4276344"/>
                    <a:pt x="6893052" y="4276344"/>
                  </a:cubicBezTo>
                  <a:lnTo>
                    <a:pt x="151892" y="4276344"/>
                  </a:lnTo>
                  <a:cubicBezTo>
                    <a:pt x="67945" y="4276344"/>
                    <a:pt x="0" y="4208399"/>
                    <a:pt x="0" y="4124706"/>
                  </a:cubicBezTo>
                  <a:close/>
                </a:path>
              </a:pathLst>
            </a:custGeom>
            <a:solidFill>
              <a:srgbClr val="D5DCF6"/>
            </a:solidFill>
          </p:spPr>
        </p:sp>
        <p:sp>
          <p:nvSpPr>
            <p:cNvPr id="26" name="Freeform 26"/>
            <p:cNvSpPr/>
            <p:nvPr/>
          </p:nvSpPr>
          <p:spPr>
            <a:xfrm>
              <a:off x="0" y="0"/>
              <a:ext cx="7057644" cy="4289044"/>
            </a:xfrm>
            <a:custGeom>
              <a:avLst/>
              <a:gdLst/>
              <a:ahLst/>
              <a:cxnLst/>
              <a:rect l="l" t="t" r="r" b="b"/>
              <a:pathLst>
                <a:path w="7057644" h="4289044">
                  <a:moveTo>
                    <a:pt x="0" y="157988"/>
                  </a:moveTo>
                  <a:cubicBezTo>
                    <a:pt x="0" y="70739"/>
                    <a:pt x="70866" y="0"/>
                    <a:pt x="158242" y="0"/>
                  </a:cubicBezTo>
                  <a:lnTo>
                    <a:pt x="6899402" y="0"/>
                  </a:lnTo>
                  <a:lnTo>
                    <a:pt x="6899402" y="6350"/>
                  </a:lnTo>
                  <a:lnTo>
                    <a:pt x="6899402" y="0"/>
                  </a:lnTo>
                  <a:cubicBezTo>
                    <a:pt x="6986778" y="0"/>
                    <a:pt x="7057644" y="70739"/>
                    <a:pt x="7057644" y="157988"/>
                  </a:cubicBezTo>
                  <a:lnTo>
                    <a:pt x="7051294" y="157988"/>
                  </a:lnTo>
                  <a:lnTo>
                    <a:pt x="7057644" y="157988"/>
                  </a:lnTo>
                  <a:lnTo>
                    <a:pt x="7057644" y="4131056"/>
                  </a:lnTo>
                  <a:lnTo>
                    <a:pt x="7051294" y="4131056"/>
                  </a:lnTo>
                  <a:lnTo>
                    <a:pt x="7057644" y="4131056"/>
                  </a:lnTo>
                  <a:cubicBezTo>
                    <a:pt x="7057644" y="4218305"/>
                    <a:pt x="6986778" y="4289044"/>
                    <a:pt x="6899402" y="4289044"/>
                  </a:cubicBezTo>
                  <a:lnTo>
                    <a:pt x="6899402" y="4282694"/>
                  </a:lnTo>
                  <a:lnTo>
                    <a:pt x="6899402" y="4289044"/>
                  </a:lnTo>
                  <a:lnTo>
                    <a:pt x="158242" y="4289044"/>
                  </a:lnTo>
                  <a:lnTo>
                    <a:pt x="158242" y="4282694"/>
                  </a:lnTo>
                  <a:lnTo>
                    <a:pt x="158242" y="4289044"/>
                  </a:lnTo>
                  <a:cubicBezTo>
                    <a:pt x="70866" y="4289044"/>
                    <a:pt x="0" y="4218305"/>
                    <a:pt x="0" y="4131056"/>
                  </a:cubicBezTo>
                  <a:lnTo>
                    <a:pt x="0" y="157988"/>
                  </a:lnTo>
                  <a:lnTo>
                    <a:pt x="6350" y="157988"/>
                  </a:lnTo>
                  <a:lnTo>
                    <a:pt x="0" y="157988"/>
                  </a:lnTo>
                  <a:moveTo>
                    <a:pt x="12700" y="157988"/>
                  </a:moveTo>
                  <a:lnTo>
                    <a:pt x="12700" y="4131056"/>
                  </a:lnTo>
                  <a:lnTo>
                    <a:pt x="6350" y="4131056"/>
                  </a:lnTo>
                  <a:lnTo>
                    <a:pt x="12700" y="4131056"/>
                  </a:lnTo>
                  <a:cubicBezTo>
                    <a:pt x="12700" y="4211320"/>
                    <a:pt x="77851" y="4276344"/>
                    <a:pt x="158242" y="4276344"/>
                  </a:cubicBezTo>
                  <a:lnTo>
                    <a:pt x="6899402" y="4276344"/>
                  </a:lnTo>
                  <a:cubicBezTo>
                    <a:pt x="6979793" y="4276344"/>
                    <a:pt x="7044944" y="4211320"/>
                    <a:pt x="7044944" y="4131056"/>
                  </a:cubicBezTo>
                  <a:lnTo>
                    <a:pt x="7044944" y="157988"/>
                  </a:lnTo>
                  <a:cubicBezTo>
                    <a:pt x="7044944" y="77724"/>
                    <a:pt x="6979793" y="12700"/>
                    <a:pt x="6899402" y="12700"/>
                  </a:cubicBezTo>
                  <a:lnTo>
                    <a:pt x="158242" y="12700"/>
                  </a:lnTo>
                  <a:lnTo>
                    <a:pt x="158242" y="6350"/>
                  </a:lnTo>
                  <a:lnTo>
                    <a:pt x="158242" y="12700"/>
                  </a:lnTo>
                  <a:cubicBezTo>
                    <a:pt x="77851" y="12700"/>
                    <a:pt x="12700" y="77724"/>
                    <a:pt x="12700" y="157988"/>
                  </a:cubicBezTo>
                  <a:close/>
                </a:path>
              </a:pathLst>
            </a:custGeom>
            <a:solidFill>
              <a:srgbClr val="1A2D7A"/>
            </a:solidFill>
          </p:spPr>
        </p:sp>
      </p:grpSp>
      <p:grpSp>
        <p:nvGrpSpPr>
          <p:cNvPr id="27" name="Group 27"/>
          <p:cNvGrpSpPr/>
          <p:nvPr/>
        </p:nvGrpSpPr>
        <p:grpSpPr>
          <a:xfrm>
            <a:off x="12336676" y="4959552"/>
            <a:ext cx="812453" cy="812453"/>
            <a:chOff x="0" y="0"/>
            <a:chExt cx="1083270" cy="1083270"/>
          </a:xfrm>
        </p:grpSpPr>
        <p:sp>
          <p:nvSpPr>
            <p:cNvPr id="28" name="Freeform 28"/>
            <p:cNvSpPr/>
            <p:nvPr/>
          </p:nvSpPr>
          <p:spPr>
            <a:xfrm>
              <a:off x="0" y="0"/>
              <a:ext cx="1083310" cy="1083310"/>
            </a:xfrm>
            <a:custGeom>
              <a:avLst/>
              <a:gdLst/>
              <a:ahLst/>
              <a:cxnLst/>
              <a:rect l="l" t="t" r="r" b="b"/>
              <a:pathLst>
                <a:path w="1083310" h="1083310">
                  <a:moveTo>
                    <a:pt x="0" y="541655"/>
                  </a:moveTo>
                  <a:cubicBezTo>
                    <a:pt x="0" y="242443"/>
                    <a:pt x="242443" y="0"/>
                    <a:pt x="541655" y="0"/>
                  </a:cubicBezTo>
                  <a:cubicBezTo>
                    <a:pt x="840867" y="0"/>
                    <a:pt x="1083310" y="242443"/>
                    <a:pt x="1083310" y="541655"/>
                  </a:cubicBezTo>
                  <a:cubicBezTo>
                    <a:pt x="1083310" y="840867"/>
                    <a:pt x="840740" y="1083310"/>
                    <a:pt x="541655" y="1083310"/>
                  </a:cubicBezTo>
                  <a:cubicBezTo>
                    <a:pt x="242570" y="1083310"/>
                    <a:pt x="0" y="840740"/>
                    <a:pt x="0" y="541655"/>
                  </a:cubicBezTo>
                  <a:close/>
                </a:path>
              </a:pathLst>
            </a:custGeom>
            <a:solidFill>
              <a:srgbClr val="1A2D7A"/>
            </a:solidFill>
          </p:spPr>
        </p:sp>
      </p:grpSp>
      <p:sp>
        <p:nvSpPr>
          <p:cNvPr id="29" name="Freeform 29" descr="preencoded.png"/>
          <p:cNvSpPr/>
          <p:nvPr/>
        </p:nvSpPr>
        <p:spPr>
          <a:xfrm>
            <a:off x="12560052" y="5182941"/>
            <a:ext cx="365523" cy="365523"/>
          </a:xfrm>
          <a:custGeom>
            <a:avLst/>
            <a:gdLst/>
            <a:ahLst/>
            <a:cxnLst/>
            <a:rect l="l" t="t" r="r" b="b"/>
            <a:pathLst>
              <a:path w="365523" h="365522">
                <a:moveTo>
                  <a:pt x="0" y="0"/>
                </a:moveTo>
                <a:lnTo>
                  <a:pt x="365523" y="0"/>
                </a:lnTo>
                <a:lnTo>
                  <a:pt x="365523" y="365522"/>
                </a:lnTo>
                <a:lnTo>
                  <a:pt x="0" y="365522"/>
                </a:lnTo>
                <a:lnTo>
                  <a:pt x="0" y="0"/>
                </a:lnTo>
                <a:close/>
              </a:path>
            </a:pathLst>
          </a:custGeom>
          <a:blipFill>
            <a:blip r:embed="rId7">
              <a:extLst>
                <a:ext uri="{96DAC541-7B7A-43D3-8B79-37D633B846F1}">
                  <asvg:svgBlip xmlns="" xmlns:asvg="http://schemas.microsoft.com/office/drawing/2016/SVG/main" r:embed="rId8"/>
                </a:ext>
              </a:extLst>
            </a:blip>
            <a:stretch>
              <a:fillRect t="-8974" b="-8974"/>
            </a:stretch>
          </a:blipFill>
        </p:spPr>
      </p:sp>
      <p:sp>
        <p:nvSpPr>
          <p:cNvPr id="30" name="TextBox 30"/>
          <p:cNvSpPr txBox="1"/>
          <p:nvPr/>
        </p:nvSpPr>
        <p:spPr>
          <a:xfrm>
            <a:off x="12336674" y="6023673"/>
            <a:ext cx="4276130" cy="553491"/>
          </a:xfrm>
          <a:prstGeom prst="rect">
            <a:avLst/>
          </a:prstGeom>
        </p:spPr>
        <p:txBody>
          <a:bodyPr lIns="0" tIns="0" rIns="0" bIns="0" rtlCol="0" anchor="t">
            <a:spAutoFit/>
          </a:bodyPr>
          <a:lstStyle/>
          <a:p>
            <a:pPr>
              <a:lnSpc>
                <a:spcPts val="4188"/>
              </a:lnSpc>
            </a:pPr>
            <a:r>
              <a:rPr lang="en-US" sz="3300" b="1">
                <a:solidFill>
                  <a:srgbClr val="3B3535"/>
                </a:solidFill>
                <a:latin typeface="Aleo Bold"/>
                <a:ea typeface="Aleo Bold"/>
                <a:cs typeface="Aleo Bold"/>
                <a:sym typeface="Aleo Bold"/>
              </a:rPr>
              <a:t>Estimate</a:t>
            </a:r>
          </a:p>
        </p:txBody>
      </p:sp>
      <p:sp>
        <p:nvSpPr>
          <p:cNvPr id="31" name="TextBox 31"/>
          <p:cNvSpPr txBox="1"/>
          <p:nvPr/>
        </p:nvSpPr>
        <p:spPr>
          <a:xfrm>
            <a:off x="12336678" y="6653809"/>
            <a:ext cx="4723211" cy="872034"/>
          </a:xfrm>
          <a:prstGeom prst="rect">
            <a:avLst/>
          </a:prstGeom>
        </p:spPr>
        <p:txBody>
          <a:bodyPr lIns="0" tIns="0" rIns="0" bIns="0" rtlCol="0" anchor="t">
            <a:spAutoFit/>
          </a:bodyPr>
          <a:lstStyle/>
          <a:p>
            <a:pPr>
              <a:lnSpc>
                <a:spcPts val="3374"/>
              </a:lnSpc>
            </a:pPr>
            <a:r>
              <a:rPr lang="en-US" sz="2100">
                <a:solidFill>
                  <a:srgbClr val="3B3535"/>
                </a:solidFill>
                <a:latin typeface="Arimo"/>
                <a:ea typeface="Arimo"/>
                <a:cs typeface="Arimo"/>
                <a:sym typeface="Arimo"/>
              </a:rPr>
              <a:t>Use the selected units to form an unbiased overall estimate.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9D9D9"/>
            </a:solidFill>
          </p:spPr>
        </p:sp>
      </p:grpSp>
      <p:grpSp>
        <p:nvGrpSpPr>
          <p:cNvPr id="6" name="Group 6"/>
          <p:cNvGrpSpPr>
            <a:grpSpLocks noChangeAspect="1"/>
          </p:cNvGrpSpPr>
          <p:nvPr/>
        </p:nvGrpSpPr>
        <p:grpSpPr>
          <a:xfrm>
            <a:off x="2020194" y="2421809"/>
            <a:ext cx="5838528" cy="2966145"/>
            <a:chOff x="0" y="0"/>
            <a:chExt cx="7784703" cy="3954860"/>
          </a:xfrm>
        </p:grpSpPr>
        <p:sp>
          <p:nvSpPr>
            <p:cNvPr id="7" name="Freeform 7" descr="preencoded.png"/>
            <p:cNvSpPr/>
            <p:nvPr/>
          </p:nvSpPr>
          <p:spPr>
            <a:xfrm>
              <a:off x="0" y="0"/>
              <a:ext cx="7784719" cy="3954907"/>
            </a:xfrm>
            <a:custGeom>
              <a:avLst/>
              <a:gdLst/>
              <a:ahLst/>
              <a:cxnLst/>
              <a:rect l="l" t="t" r="r" b="b"/>
              <a:pathLst>
                <a:path w="7784719" h="3954907">
                  <a:moveTo>
                    <a:pt x="0" y="0"/>
                  </a:moveTo>
                  <a:lnTo>
                    <a:pt x="7784719" y="0"/>
                  </a:lnTo>
                  <a:lnTo>
                    <a:pt x="7784719" y="3954907"/>
                  </a:lnTo>
                  <a:lnTo>
                    <a:pt x="0" y="3954907"/>
                  </a:lnTo>
                  <a:lnTo>
                    <a:pt x="0" y="0"/>
                  </a:lnTo>
                  <a:close/>
                </a:path>
              </a:pathLst>
            </a:custGeom>
            <a:blipFill>
              <a:blip r:embed="rId3"/>
              <a:stretch>
                <a:fillRect l="-67" r="-67" b="1"/>
              </a:stretch>
            </a:blipFill>
          </p:spPr>
        </p:sp>
      </p:grpSp>
      <p:grpSp>
        <p:nvGrpSpPr>
          <p:cNvPr id="8" name="Group 8"/>
          <p:cNvGrpSpPr>
            <a:grpSpLocks noChangeAspect="1"/>
          </p:cNvGrpSpPr>
          <p:nvPr/>
        </p:nvGrpSpPr>
        <p:grpSpPr>
          <a:xfrm>
            <a:off x="10737879" y="2421809"/>
            <a:ext cx="5838528" cy="2966145"/>
            <a:chOff x="0" y="0"/>
            <a:chExt cx="7784703" cy="3954860"/>
          </a:xfrm>
        </p:grpSpPr>
        <p:sp>
          <p:nvSpPr>
            <p:cNvPr id="9" name="Freeform 9" descr="preencoded.png"/>
            <p:cNvSpPr/>
            <p:nvPr/>
          </p:nvSpPr>
          <p:spPr>
            <a:xfrm>
              <a:off x="0" y="0"/>
              <a:ext cx="7784719" cy="3954907"/>
            </a:xfrm>
            <a:custGeom>
              <a:avLst/>
              <a:gdLst/>
              <a:ahLst/>
              <a:cxnLst/>
              <a:rect l="l" t="t" r="r" b="b"/>
              <a:pathLst>
                <a:path w="7784719" h="3954907">
                  <a:moveTo>
                    <a:pt x="0" y="0"/>
                  </a:moveTo>
                  <a:lnTo>
                    <a:pt x="7784719" y="0"/>
                  </a:lnTo>
                  <a:lnTo>
                    <a:pt x="7784719" y="3954907"/>
                  </a:lnTo>
                  <a:lnTo>
                    <a:pt x="0" y="3954907"/>
                  </a:lnTo>
                  <a:lnTo>
                    <a:pt x="0" y="0"/>
                  </a:lnTo>
                  <a:close/>
                </a:path>
              </a:pathLst>
            </a:custGeom>
            <a:blipFill>
              <a:blip r:embed="rId4"/>
              <a:stretch>
                <a:fillRect l="-67" r="-67" b="1"/>
              </a:stretch>
            </a:blipFill>
          </p:spPr>
        </p:sp>
      </p:grpSp>
      <p:grpSp>
        <p:nvGrpSpPr>
          <p:cNvPr id="10" name="Group 10"/>
          <p:cNvGrpSpPr/>
          <p:nvPr/>
        </p:nvGrpSpPr>
        <p:grpSpPr>
          <a:xfrm>
            <a:off x="864995" y="7939386"/>
            <a:ext cx="16558023" cy="28575"/>
            <a:chOff x="0" y="0"/>
            <a:chExt cx="22077363" cy="38100"/>
          </a:xfrm>
        </p:grpSpPr>
        <p:sp>
          <p:nvSpPr>
            <p:cNvPr id="11" name="Freeform 11"/>
            <p:cNvSpPr/>
            <p:nvPr/>
          </p:nvSpPr>
          <p:spPr>
            <a:xfrm>
              <a:off x="0" y="0"/>
              <a:ext cx="22077426" cy="38100"/>
            </a:xfrm>
            <a:custGeom>
              <a:avLst/>
              <a:gdLst/>
              <a:ahLst/>
              <a:cxnLst/>
              <a:rect l="l" t="t" r="r" b="b"/>
              <a:pathLst>
                <a:path w="22077426" h="38100">
                  <a:moveTo>
                    <a:pt x="0" y="19050"/>
                  </a:moveTo>
                  <a:cubicBezTo>
                    <a:pt x="0" y="8509"/>
                    <a:pt x="8509" y="0"/>
                    <a:pt x="19050" y="0"/>
                  </a:cubicBezTo>
                  <a:lnTo>
                    <a:pt x="22058376" y="0"/>
                  </a:lnTo>
                  <a:cubicBezTo>
                    <a:pt x="22068917" y="0"/>
                    <a:pt x="22077426" y="8509"/>
                    <a:pt x="22077426" y="19050"/>
                  </a:cubicBezTo>
                  <a:cubicBezTo>
                    <a:pt x="22077426" y="29591"/>
                    <a:pt x="22068917" y="38100"/>
                    <a:pt x="22058376" y="38100"/>
                  </a:cubicBezTo>
                  <a:lnTo>
                    <a:pt x="19050" y="38100"/>
                  </a:lnTo>
                  <a:cubicBezTo>
                    <a:pt x="8509" y="38100"/>
                    <a:pt x="0" y="29591"/>
                    <a:pt x="0" y="19050"/>
                  </a:cubicBezTo>
                  <a:close/>
                </a:path>
              </a:pathLst>
            </a:custGeom>
            <a:solidFill>
              <a:srgbClr val="000000"/>
            </a:solidFill>
          </p:spPr>
        </p:sp>
      </p:grpSp>
      <p:grpSp>
        <p:nvGrpSpPr>
          <p:cNvPr id="12" name="Group 12"/>
          <p:cNvGrpSpPr/>
          <p:nvPr/>
        </p:nvGrpSpPr>
        <p:grpSpPr>
          <a:xfrm>
            <a:off x="4069560" y="7445133"/>
            <a:ext cx="28575" cy="494259"/>
            <a:chOff x="0" y="0"/>
            <a:chExt cx="38100" cy="659012"/>
          </a:xfrm>
        </p:grpSpPr>
        <p:sp>
          <p:nvSpPr>
            <p:cNvPr id="13" name="Freeform 13"/>
            <p:cNvSpPr/>
            <p:nvPr/>
          </p:nvSpPr>
          <p:spPr>
            <a:xfrm>
              <a:off x="0" y="0"/>
              <a:ext cx="38100" cy="659003"/>
            </a:xfrm>
            <a:custGeom>
              <a:avLst/>
              <a:gdLst/>
              <a:ahLst/>
              <a:cxnLst/>
              <a:rect l="l" t="t" r="r" b="b"/>
              <a:pathLst>
                <a:path w="38100" h="659003">
                  <a:moveTo>
                    <a:pt x="0" y="19050"/>
                  </a:moveTo>
                  <a:cubicBezTo>
                    <a:pt x="0" y="8509"/>
                    <a:pt x="8509" y="0"/>
                    <a:pt x="19050" y="0"/>
                  </a:cubicBezTo>
                  <a:cubicBezTo>
                    <a:pt x="29591" y="0"/>
                    <a:pt x="38100" y="8509"/>
                    <a:pt x="38100" y="19050"/>
                  </a:cubicBezTo>
                  <a:lnTo>
                    <a:pt x="38100" y="639953"/>
                  </a:lnTo>
                  <a:cubicBezTo>
                    <a:pt x="38100" y="650494"/>
                    <a:pt x="29591" y="659003"/>
                    <a:pt x="19050" y="659003"/>
                  </a:cubicBezTo>
                  <a:cubicBezTo>
                    <a:pt x="8509" y="659003"/>
                    <a:pt x="0" y="650494"/>
                    <a:pt x="0" y="639953"/>
                  </a:cubicBezTo>
                  <a:close/>
                </a:path>
              </a:pathLst>
            </a:custGeom>
            <a:solidFill>
              <a:srgbClr val="C3D4CC"/>
            </a:solidFill>
          </p:spPr>
        </p:sp>
      </p:grpSp>
      <p:grpSp>
        <p:nvGrpSpPr>
          <p:cNvPr id="14" name="Group 14"/>
          <p:cNvGrpSpPr/>
          <p:nvPr/>
        </p:nvGrpSpPr>
        <p:grpSpPr>
          <a:xfrm>
            <a:off x="3991217" y="7846758"/>
            <a:ext cx="185291" cy="185291"/>
            <a:chOff x="0" y="0"/>
            <a:chExt cx="247055" cy="247055"/>
          </a:xfrm>
        </p:grpSpPr>
        <p:sp>
          <p:nvSpPr>
            <p:cNvPr id="15" name="Freeform 15"/>
            <p:cNvSpPr/>
            <p:nvPr/>
          </p:nvSpPr>
          <p:spPr>
            <a:xfrm>
              <a:off x="0" y="0"/>
              <a:ext cx="247142" cy="247142"/>
            </a:xfrm>
            <a:custGeom>
              <a:avLst/>
              <a:gdLst/>
              <a:ahLst/>
              <a:cxnLst/>
              <a:rect l="l" t="t" r="r" b="b"/>
              <a:pathLst>
                <a:path w="247142" h="247142">
                  <a:moveTo>
                    <a:pt x="0" y="123571"/>
                  </a:moveTo>
                  <a:cubicBezTo>
                    <a:pt x="0" y="55245"/>
                    <a:pt x="55245" y="0"/>
                    <a:pt x="123571" y="0"/>
                  </a:cubicBezTo>
                  <a:cubicBezTo>
                    <a:pt x="191897" y="0"/>
                    <a:pt x="247142" y="55245"/>
                    <a:pt x="247142" y="123571"/>
                  </a:cubicBezTo>
                  <a:cubicBezTo>
                    <a:pt x="247142" y="191897"/>
                    <a:pt x="191897" y="247142"/>
                    <a:pt x="123571" y="247142"/>
                  </a:cubicBezTo>
                  <a:cubicBezTo>
                    <a:pt x="55245" y="247142"/>
                    <a:pt x="0" y="191770"/>
                    <a:pt x="0" y="123571"/>
                  </a:cubicBezTo>
                  <a:close/>
                </a:path>
              </a:pathLst>
            </a:custGeom>
            <a:solidFill>
              <a:srgbClr val="224435"/>
            </a:solidFill>
          </p:spPr>
        </p:sp>
      </p:grpSp>
      <p:grpSp>
        <p:nvGrpSpPr>
          <p:cNvPr id="16" name="Group 16"/>
          <p:cNvGrpSpPr/>
          <p:nvPr/>
        </p:nvGrpSpPr>
        <p:grpSpPr>
          <a:xfrm>
            <a:off x="7442895" y="7939392"/>
            <a:ext cx="28575" cy="494259"/>
            <a:chOff x="0" y="0"/>
            <a:chExt cx="38100" cy="659012"/>
          </a:xfrm>
        </p:grpSpPr>
        <p:sp>
          <p:nvSpPr>
            <p:cNvPr id="17" name="Freeform 17"/>
            <p:cNvSpPr/>
            <p:nvPr/>
          </p:nvSpPr>
          <p:spPr>
            <a:xfrm>
              <a:off x="0" y="0"/>
              <a:ext cx="38100" cy="659003"/>
            </a:xfrm>
            <a:custGeom>
              <a:avLst/>
              <a:gdLst/>
              <a:ahLst/>
              <a:cxnLst/>
              <a:rect l="l" t="t" r="r" b="b"/>
              <a:pathLst>
                <a:path w="38100" h="659003">
                  <a:moveTo>
                    <a:pt x="0" y="19050"/>
                  </a:moveTo>
                  <a:cubicBezTo>
                    <a:pt x="0" y="8509"/>
                    <a:pt x="8509" y="0"/>
                    <a:pt x="19050" y="0"/>
                  </a:cubicBezTo>
                  <a:cubicBezTo>
                    <a:pt x="29591" y="0"/>
                    <a:pt x="38100" y="8509"/>
                    <a:pt x="38100" y="19050"/>
                  </a:cubicBezTo>
                  <a:lnTo>
                    <a:pt x="38100" y="639953"/>
                  </a:lnTo>
                  <a:cubicBezTo>
                    <a:pt x="38100" y="650494"/>
                    <a:pt x="29591" y="659003"/>
                    <a:pt x="19050" y="659003"/>
                  </a:cubicBezTo>
                  <a:cubicBezTo>
                    <a:pt x="8509" y="659003"/>
                    <a:pt x="0" y="650494"/>
                    <a:pt x="0" y="639953"/>
                  </a:cubicBezTo>
                  <a:close/>
                </a:path>
              </a:pathLst>
            </a:custGeom>
            <a:solidFill>
              <a:srgbClr val="C3D4CC"/>
            </a:solidFill>
          </p:spPr>
        </p:sp>
      </p:grpSp>
      <p:grpSp>
        <p:nvGrpSpPr>
          <p:cNvPr id="18" name="Group 18"/>
          <p:cNvGrpSpPr/>
          <p:nvPr/>
        </p:nvGrpSpPr>
        <p:grpSpPr>
          <a:xfrm>
            <a:off x="7364553" y="7846758"/>
            <a:ext cx="185291" cy="185291"/>
            <a:chOff x="0" y="0"/>
            <a:chExt cx="247055" cy="247055"/>
          </a:xfrm>
        </p:grpSpPr>
        <p:sp>
          <p:nvSpPr>
            <p:cNvPr id="19" name="Freeform 19"/>
            <p:cNvSpPr/>
            <p:nvPr/>
          </p:nvSpPr>
          <p:spPr>
            <a:xfrm>
              <a:off x="0" y="0"/>
              <a:ext cx="247142" cy="247142"/>
            </a:xfrm>
            <a:custGeom>
              <a:avLst/>
              <a:gdLst/>
              <a:ahLst/>
              <a:cxnLst/>
              <a:rect l="l" t="t" r="r" b="b"/>
              <a:pathLst>
                <a:path w="247142" h="247142">
                  <a:moveTo>
                    <a:pt x="0" y="123571"/>
                  </a:moveTo>
                  <a:cubicBezTo>
                    <a:pt x="0" y="55245"/>
                    <a:pt x="55245" y="0"/>
                    <a:pt x="123571" y="0"/>
                  </a:cubicBezTo>
                  <a:cubicBezTo>
                    <a:pt x="191897" y="0"/>
                    <a:pt x="247142" y="55245"/>
                    <a:pt x="247142" y="123571"/>
                  </a:cubicBezTo>
                  <a:cubicBezTo>
                    <a:pt x="247142" y="191897"/>
                    <a:pt x="191897" y="247142"/>
                    <a:pt x="123571" y="247142"/>
                  </a:cubicBezTo>
                  <a:cubicBezTo>
                    <a:pt x="55245" y="247142"/>
                    <a:pt x="0" y="191770"/>
                    <a:pt x="0" y="123571"/>
                  </a:cubicBezTo>
                  <a:close/>
                </a:path>
              </a:pathLst>
            </a:custGeom>
            <a:solidFill>
              <a:srgbClr val="224435"/>
            </a:solidFill>
          </p:spPr>
        </p:sp>
      </p:grpSp>
      <p:grpSp>
        <p:nvGrpSpPr>
          <p:cNvPr id="20" name="Group 20"/>
          <p:cNvGrpSpPr/>
          <p:nvPr/>
        </p:nvGrpSpPr>
        <p:grpSpPr>
          <a:xfrm>
            <a:off x="10816236" y="7445133"/>
            <a:ext cx="28575" cy="494259"/>
            <a:chOff x="0" y="0"/>
            <a:chExt cx="38100" cy="659012"/>
          </a:xfrm>
        </p:grpSpPr>
        <p:sp>
          <p:nvSpPr>
            <p:cNvPr id="21" name="Freeform 21"/>
            <p:cNvSpPr/>
            <p:nvPr/>
          </p:nvSpPr>
          <p:spPr>
            <a:xfrm>
              <a:off x="0" y="0"/>
              <a:ext cx="38100" cy="659003"/>
            </a:xfrm>
            <a:custGeom>
              <a:avLst/>
              <a:gdLst/>
              <a:ahLst/>
              <a:cxnLst/>
              <a:rect l="l" t="t" r="r" b="b"/>
              <a:pathLst>
                <a:path w="38100" h="659003">
                  <a:moveTo>
                    <a:pt x="0" y="19050"/>
                  </a:moveTo>
                  <a:cubicBezTo>
                    <a:pt x="0" y="8509"/>
                    <a:pt x="8509" y="0"/>
                    <a:pt x="19050" y="0"/>
                  </a:cubicBezTo>
                  <a:cubicBezTo>
                    <a:pt x="29591" y="0"/>
                    <a:pt x="38100" y="8509"/>
                    <a:pt x="38100" y="19050"/>
                  </a:cubicBezTo>
                  <a:lnTo>
                    <a:pt x="38100" y="639953"/>
                  </a:lnTo>
                  <a:cubicBezTo>
                    <a:pt x="38100" y="650494"/>
                    <a:pt x="29591" y="659003"/>
                    <a:pt x="19050" y="659003"/>
                  </a:cubicBezTo>
                  <a:cubicBezTo>
                    <a:pt x="8509" y="659003"/>
                    <a:pt x="0" y="650494"/>
                    <a:pt x="0" y="639953"/>
                  </a:cubicBezTo>
                  <a:close/>
                </a:path>
              </a:pathLst>
            </a:custGeom>
            <a:solidFill>
              <a:srgbClr val="C3D4CC"/>
            </a:solidFill>
          </p:spPr>
        </p:sp>
      </p:grpSp>
      <p:grpSp>
        <p:nvGrpSpPr>
          <p:cNvPr id="22" name="Group 22"/>
          <p:cNvGrpSpPr/>
          <p:nvPr/>
        </p:nvGrpSpPr>
        <p:grpSpPr>
          <a:xfrm>
            <a:off x="10737892" y="7846758"/>
            <a:ext cx="185291" cy="185291"/>
            <a:chOff x="0" y="0"/>
            <a:chExt cx="247055" cy="247055"/>
          </a:xfrm>
        </p:grpSpPr>
        <p:sp>
          <p:nvSpPr>
            <p:cNvPr id="23" name="Freeform 23"/>
            <p:cNvSpPr/>
            <p:nvPr/>
          </p:nvSpPr>
          <p:spPr>
            <a:xfrm>
              <a:off x="0" y="0"/>
              <a:ext cx="247142" cy="247142"/>
            </a:xfrm>
            <a:custGeom>
              <a:avLst/>
              <a:gdLst/>
              <a:ahLst/>
              <a:cxnLst/>
              <a:rect l="l" t="t" r="r" b="b"/>
              <a:pathLst>
                <a:path w="247142" h="247142">
                  <a:moveTo>
                    <a:pt x="0" y="123571"/>
                  </a:moveTo>
                  <a:cubicBezTo>
                    <a:pt x="0" y="55245"/>
                    <a:pt x="55245" y="0"/>
                    <a:pt x="123571" y="0"/>
                  </a:cubicBezTo>
                  <a:cubicBezTo>
                    <a:pt x="191897" y="0"/>
                    <a:pt x="247142" y="55245"/>
                    <a:pt x="247142" y="123571"/>
                  </a:cubicBezTo>
                  <a:cubicBezTo>
                    <a:pt x="247142" y="191897"/>
                    <a:pt x="191897" y="247142"/>
                    <a:pt x="123571" y="247142"/>
                  </a:cubicBezTo>
                  <a:cubicBezTo>
                    <a:pt x="55245" y="247142"/>
                    <a:pt x="0" y="191770"/>
                    <a:pt x="0" y="123571"/>
                  </a:cubicBezTo>
                  <a:close/>
                </a:path>
              </a:pathLst>
            </a:custGeom>
            <a:solidFill>
              <a:srgbClr val="224435"/>
            </a:solidFill>
          </p:spPr>
        </p:sp>
      </p:grpSp>
      <p:grpSp>
        <p:nvGrpSpPr>
          <p:cNvPr id="24" name="Group 24"/>
          <p:cNvGrpSpPr/>
          <p:nvPr/>
        </p:nvGrpSpPr>
        <p:grpSpPr>
          <a:xfrm>
            <a:off x="14189721" y="7939392"/>
            <a:ext cx="28575" cy="494259"/>
            <a:chOff x="0" y="0"/>
            <a:chExt cx="38100" cy="659012"/>
          </a:xfrm>
        </p:grpSpPr>
        <p:sp>
          <p:nvSpPr>
            <p:cNvPr id="25" name="Freeform 25"/>
            <p:cNvSpPr/>
            <p:nvPr/>
          </p:nvSpPr>
          <p:spPr>
            <a:xfrm>
              <a:off x="0" y="0"/>
              <a:ext cx="38100" cy="659003"/>
            </a:xfrm>
            <a:custGeom>
              <a:avLst/>
              <a:gdLst/>
              <a:ahLst/>
              <a:cxnLst/>
              <a:rect l="l" t="t" r="r" b="b"/>
              <a:pathLst>
                <a:path w="38100" h="659003">
                  <a:moveTo>
                    <a:pt x="0" y="19050"/>
                  </a:moveTo>
                  <a:cubicBezTo>
                    <a:pt x="0" y="8509"/>
                    <a:pt x="8509" y="0"/>
                    <a:pt x="19050" y="0"/>
                  </a:cubicBezTo>
                  <a:cubicBezTo>
                    <a:pt x="29591" y="0"/>
                    <a:pt x="38100" y="8509"/>
                    <a:pt x="38100" y="19050"/>
                  </a:cubicBezTo>
                  <a:lnTo>
                    <a:pt x="38100" y="639953"/>
                  </a:lnTo>
                  <a:cubicBezTo>
                    <a:pt x="38100" y="650494"/>
                    <a:pt x="29591" y="659003"/>
                    <a:pt x="19050" y="659003"/>
                  </a:cubicBezTo>
                  <a:cubicBezTo>
                    <a:pt x="8509" y="659003"/>
                    <a:pt x="0" y="650494"/>
                    <a:pt x="0" y="639953"/>
                  </a:cubicBezTo>
                  <a:close/>
                </a:path>
              </a:pathLst>
            </a:custGeom>
            <a:solidFill>
              <a:srgbClr val="C3D4CC"/>
            </a:solidFill>
          </p:spPr>
        </p:sp>
      </p:grpSp>
      <p:grpSp>
        <p:nvGrpSpPr>
          <p:cNvPr id="26" name="Group 26"/>
          <p:cNvGrpSpPr/>
          <p:nvPr/>
        </p:nvGrpSpPr>
        <p:grpSpPr>
          <a:xfrm>
            <a:off x="14111380" y="7846758"/>
            <a:ext cx="185291" cy="185291"/>
            <a:chOff x="0" y="0"/>
            <a:chExt cx="247055" cy="247055"/>
          </a:xfrm>
        </p:grpSpPr>
        <p:sp>
          <p:nvSpPr>
            <p:cNvPr id="27" name="Freeform 27"/>
            <p:cNvSpPr/>
            <p:nvPr/>
          </p:nvSpPr>
          <p:spPr>
            <a:xfrm>
              <a:off x="0" y="0"/>
              <a:ext cx="247142" cy="247142"/>
            </a:xfrm>
            <a:custGeom>
              <a:avLst/>
              <a:gdLst/>
              <a:ahLst/>
              <a:cxnLst/>
              <a:rect l="l" t="t" r="r" b="b"/>
              <a:pathLst>
                <a:path w="247142" h="247142">
                  <a:moveTo>
                    <a:pt x="0" y="123571"/>
                  </a:moveTo>
                  <a:cubicBezTo>
                    <a:pt x="0" y="55245"/>
                    <a:pt x="55245" y="0"/>
                    <a:pt x="123571" y="0"/>
                  </a:cubicBezTo>
                  <a:cubicBezTo>
                    <a:pt x="191897" y="0"/>
                    <a:pt x="247142" y="55245"/>
                    <a:pt x="247142" y="123571"/>
                  </a:cubicBezTo>
                  <a:cubicBezTo>
                    <a:pt x="247142" y="191897"/>
                    <a:pt x="191897" y="247142"/>
                    <a:pt x="123571" y="247142"/>
                  </a:cubicBezTo>
                  <a:cubicBezTo>
                    <a:pt x="55245" y="247142"/>
                    <a:pt x="0" y="191770"/>
                    <a:pt x="0" y="123571"/>
                  </a:cubicBezTo>
                  <a:close/>
                </a:path>
              </a:pathLst>
            </a:custGeom>
            <a:solidFill>
              <a:srgbClr val="224435"/>
            </a:solidFill>
          </p:spPr>
        </p:sp>
      </p:grpSp>
      <p:sp>
        <p:nvSpPr>
          <p:cNvPr id="28" name="Freeform 28"/>
          <p:cNvSpPr/>
          <p:nvPr/>
        </p:nvSpPr>
        <p:spPr>
          <a:xfrm>
            <a:off x="8149583" y="3334993"/>
            <a:ext cx="2297459" cy="1444526"/>
          </a:xfrm>
          <a:custGeom>
            <a:avLst/>
            <a:gdLst/>
            <a:ahLst/>
            <a:cxnLst/>
            <a:rect l="l" t="t" r="r" b="b"/>
            <a:pathLst>
              <a:path w="2297457" h="1444526">
                <a:moveTo>
                  <a:pt x="0" y="0"/>
                </a:moveTo>
                <a:lnTo>
                  <a:pt x="2297457" y="0"/>
                </a:lnTo>
                <a:lnTo>
                  <a:pt x="2297457" y="1444526"/>
                </a:lnTo>
                <a:lnTo>
                  <a:pt x="0" y="144452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9" name="TextBox 29"/>
          <p:cNvSpPr txBox="1"/>
          <p:nvPr/>
        </p:nvSpPr>
        <p:spPr>
          <a:xfrm>
            <a:off x="1789156" y="1226685"/>
            <a:ext cx="7212881" cy="487313"/>
          </a:xfrm>
          <a:prstGeom prst="rect">
            <a:avLst/>
          </a:prstGeom>
        </p:spPr>
        <p:txBody>
          <a:bodyPr lIns="0" tIns="0" rIns="0" bIns="0" rtlCol="0" anchor="t">
            <a:spAutoFit/>
          </a:bodyPr>
          <a:lstStyle/>
          <a:p>
            <a:pPr>
              <a:lnSpc>
                <a:spcPts val="3789"/>
              </a:lnSpc>
            </a:pPr>
            <a:r>
              <a:rPr lang="en-US" sz="3000" b="1">
                <a:solidFill>
                  <a:srgbClr val="233939"/>
                </a:solidFill>
                <a:latin typeface="Arimo Bold"/>
                <a:ea typeface="Arimo Bold"/>
                <a:cs typeface="Arimo Bold"/>
                <a:sym typeface="Arimo Bold"/>
              </a:rPr>
              <a:t>Setting Up the Rice Experiment</a:t>
            </a:r>
          </a:p>
        </p:txBody>
      </p:sp>
      <p:sp>
        <p:nvSpPr>
          <p:cNvPr id="30" name="TextBox 30"/>
          <p:cNvSpPr txBox="1"/>
          <p:nvPr/>
        </p:nvSpPr>
        <p:spPr>
          <a:xfrm>
            <a:off x="2539011" y="5844036"/>
            <a:ext cx="3089673" cy="408573"/>
          </a:xfrm>
          <a:prstGeom prst="rect">
            <a:avLst/>
          </a:prstGeom>
        </p:spPr>
        <p:txBody>
          <a:bodyPr lIns="0" tIns="0" rIns="0" bIns="0" rtlCol="0" anchor="t">
            <a:spAutoFit/>
          </a:bodyPr>
          <a:lstStyle/>
          <a:p>
            <a:pPr algn="ctr">
              <a:lnSpc>
                <a:spcPts val="3156"/>
              </a:lnSpc>
            </a:pPr>
            <a:r>
              <a:rPr lang="en-US" sz="2600" b="1">
                <a:solidFill>
                  <a:srgbClr val="3B4E4E"/>
                </a:solidFill>
                <a:latin typeface="Arimo Bold"/>
                <a:ea typeface="Arimo Bold"/>
                <a:cs typeface="Arimo Bold"/>
                <a:sym typeface="Arimo Bold"/>
              </a:rPr>
              <a:t>Define Population</a:t>
            </a:r>
          </a:p>
        </p:txBody>
      </p:sp>
      <p:sp>
        <p:nvSpPr>
          <p:cNvPr id="31" name="TextBox 31"/>
          <p:cNvSpPr txBox="1"/>
          <p:nvPr/>
        </p:nvSpPr>
        <p:spPr>
          <a:xfrm>
            <a:off x="1112045" y="6283230"/>
            <a:ext cx="5943600" cy="397545"/>
          </a:xfrm>
          <a:prstGeom prst="rect">
            <a:avLst/>
          </a:prstGeom>
        </p:spPr>
        <p:txBody>
          <a:bodyPr lIns="0" tIns="0" rIns="0" bIns="0" rtlCol="0" anchor="t">
            <a:spAutoFit/>
          </a:bodyPr>
          <a:lstStyle/>
          <a:p>
            <a:pPr algn="ctr">
              <a:lnSpc>
                <a:spcPts val="3063"/>
              </a:lnSpc>
            </a:pPr>
            <a:r>
              <a:rPr lang="en-US" sz="2000">
                <a:solidFill>
                  <a:srgbClr val="3B4E4E"/>
                </a:solidFill>
                <a:latin typeface="Overpass Light"/>
                <a:ea typeface="Overpass Light"/>
                <a:cs typeface="Overpass Light"/>
                <a:sym typeface="Overpass Light"/>
              </a:rPr>
              <a:t>All rice grains in the pantry (approx. 5 kg).</a:t>
            </a:r>
          </a:p>
        </p:txBody>
      </p:sp>
      <p:sp>
        <p:nvSpPr>
          <p:cNvPr id="32" name="TextBox 32"/>
          <p:cNvSpPr txBox="1"/>
          <p:nvPr/>
        </p:nvSpPr>
        <p:spPr>
          <a:xfrm>
            <a:off x="5912346" y="8652276"/>
            <a:ext cx="3089673" cy="408573"/>
          </a:xfrm>
          <a:prstGeom prst="rect">
            <a:avLst/>
          </a:prstGeom>
        </p:spPr>
        <p:txBody>
          <a:bodyPr lIns="0" tIns="0" rIns="0" bIns="0" rtlCol="0" anchor="t">
            <a:spAutoFit/>
          </a:bodyPr>
          <a:lstStyle/>
          <a:p>
            <a:pPr algn="ctr">
              <a:lnSpc>
                <a:spcPts val="3156"/>
              </a:lnSpc>
            </a:pPr>
            <a:r>
              <a:rPr lang="en-US" sz="2600" b="1">
                <a:solidFill>
                  <a:srgbClr val="3B4E4E"/>
                </a:solidFill>
                <a:latin typeface="Arimo Bold"/>
                <a:ea typeface="Arimo Bold"/>
                <a:cs typeface="Arimo Bold"/>
                <a:sym typeface="Arimo Bold"/>
              </a:rPr>
              <a:t>Establish Frame</a:t>
            </a:r>
          </a:p>
        </p:txBody>
      </p:sp>
      <p:sp>
        <p:nvSpPr>
          <p:cNvPr id="33" name="TextBox 33"/>
          <p:cNvSpPr txBox="1"/>
          <p:nvPr/>
        </p:nvSpPr>
        <p:spPr>
          <a:xfrm>
            <a:off x="4485399" y="9091469"/>
            <a:ext cx="5943749" cy="397545"/>
          </a:xfrm>
          <a:prstGeom prst="rect">
            <a:avLst/>
          </a:prstGeom>
        </p:spPr>
        <p:txBody>
          <a:bodyPr lIns="0" tIns="0" rIns="0" bIns="0" rtlCol="0" anchor="t">
            <a:spAutoFit/>
          </a:bodyPr>
          <a:lstStyle/>
          <a:p>
            <a:pPr algn="ctr">
              <a:lnSpc>
                <a:spcPts val="3063"/>
              </a:lnSpc>
            </a:pPr>
            <a:r>
              <a:rPr lang="en-US" sz="2000">
                <a:solidFill>
                  <a:srgbClr val="3B4E4E"/>
                </a:solidFill>
                <a:latin typeface="Overpass Light"/>
                <a:ea typeface="Overpass Light"/>
                <a:cs typeface="Overpass Light"/>
                <a:sym typeface="Overpass Light"/>
              </a:rPr>
              <a:t>Divide total rice into manageable, equal-sized bags.</a:t>
            </a:r>
          </a:p>
        </p:txBody>
      </p:sp>
      <p:sp>
        <p:nvSpPr>
          <p:cNvPr id="34" name="TextBox 34"/>
          <p:cNvSpPr txBox="1"/>
          <p:nvPr/>
        </p:nvSpPr>
        <p:spPr>
          <a:xfrm>
            <a:off x="9160537" y="5844036"/>
            <a:ext cx="3340001" cy="408573"/>
          </a:xfrm>
          <a:prstGeom prst="rect">
            <a:avLst/>
          </a:prstGeom>
        </p:spPr>
        <p:txBody>
          <a:bodyPr lIns="0" tIns="0" rIns="0" bIns="0" rtlCol="0" anchor="t">
            <a:spAutoFit/>
          </a:bodyPr>
          <a:lstStyle/>
          <a:p>
            <a:pPr algn="ctr">
              <a:lnSpc>
                <a:spcPts val="3156"/>
              </a:lnSpc>
            </a:pPr>
            <a:r>
              <a:rPr lang="en-US" sz="2600" b="1">
                <a:solidFill>
                  <a:srgbClr val="3B4E4E"/>
                </a:solidFill>
                <a:latin typeface="Arimo Bold"/>
                <a:ea typeface="Arimo Bold"/>
                <a:cs typeface="Arimo Bold"/>
                <a:sym typeface="Arimo Bold"/>
              </a:rPr>
              <a:t>Create Subsamples</a:t>
            </a:r>
          </a:p>
        </p:txBody>
      </p:sp>
      <p:sp>
        <p:nvSpPr>
          <p:cNvPr id="35" name="TextBox 35"/>
          <p:cNvSpPr txBox="1"/>
          <p:nvPr/>
        </p:nvSpPr>
        <p:spPr>
          <a:xfrm>
            <a:off x="7858738" y="6283243"/>
            <a:ext cx="5943749" cy="795089"/>
          </a:xfrm>
          <a:prstGeom prst="rect">
            <a:avLst/>
          </a:prstGeom>
        </p:spPr>
        <p:txBody>
          <a:bodyPr lIns="0" tIns="0" rIns="0" bIns="0" rtlCol="0" anchor="t">
            <a:spAutoFit/>
          </a:bodyPr>
          <a:lstStyle/>
          <a:p>
            <a:pPr algn="ctr">
              <a:lnSpc>
                <a:spcPts val="3063"/>
              </a:lnSpc>
            </a:pPr>
            <a:r>
              <a:rPr lang="en-US" sz="2000">
                <a:solidFill>
                  <a:srgbClr val="3B4E4E"/>
                </a:solidFill>
                <a:latin typeface="Overpass Light"/>
                <a:ea typeface="Overpass Light"/>
                <a:cs typeface="Overpass Light"/>
                <a:sym typeface="Overpass Light"/>
              </a:rPr>
              <a:t>Randomly draw small, weighted subsamples from each bag.</a:t>
            </a:r>
          </a:p>
        </p:txBody>
      </p:sp>
      <p:sp>
        <p:nvSpPr>
          <p:cNvPr id="36" name="TextBox 36"/>
          <p:cNvSpPr txBox="1"/>
          <p:nvPr/>
        </p:nvSpPr>
        <p:spPr>
          <a:xfrm>
            <a:off x="12659172" y="8652276"/>
            <a:ext cx="3089673" cy="408573"/>
          </a:xfrm>
          <a:prstGeom prst="rect">
            <a:avLst/>
          </a:prstGeom>
        </p:spPr>
        <p:txBody>
          <a:bodyPr lIns="0" tIns="0" rIns="0" bIns="0" rtlCol="0" anchor="t">
            <a:spAutoFit/>
          </a:bodyPr>
          <a:lstStyle/>
          <a:p>
            <a:pPr algn="ctr">
              <a:lnSpc>
                <a:spcPts val="3156"/>
              </a:lnSpc>
            </a:pPr>
            <a:r>
              <a:rPr lang="en-US" sz="2600" b="1">
                <a:solidFill>
                  <a:srgbClr val="3B4E4E"/>
                </a:solidFill>
                <a:latin typeface="Arimo Bold"/>
                <a:ea typeface="Arimo Bold"/>
                <a:cs typeface="Arimo Bold"/>
                <a:sym typeface="Arimo Bold"/>
              </a:rPr>
              <a:t>Measure &amp; Count</a:t>
            </a:r>
          </a:p>
        </p:txBody>
      </p:sp>
      <p:sp>
        <p:nvSpPr>
          <p:cNvPr id="37" name="TextBox 37"/>
          <p:cNvSpPr txBox="1"/>
          <p:nvPr/>
        </p:nvSpPr>
        <p:spPr>
          <a:xfrm>
            <a:off x="11232225" y="9091469"/>
            <a:ext cx="5943749" cy="397545"/>
          </a:xfrm>
          <a:prstGeom prst="rect">
            <a:avLst/>
          </a:prstGeom>
        </p:spPr>
        <p:txBody>
          <a:bodyPr lIns="0" tIns="0" rIns="0" bIns="0" rtlCol="0" anchor="t">
            <a:spAutoFit/>
          </a:bodyPr>
          <a:lstStyle/>
          <a:p>
            <a:pPr algn="ctr">
              <a:lnSpc>
                <a:spcPts val="3063"/>
              </a:lnSpc>
            </a:pPr>
            <a:r>
              <a:rPr lang="en-US" sz="2000">
                <a:solidFill>
                  <a:srgbClr val="3B4E4E"/>
                </a:solidFill>
                <a:latin typeface="Overpass Light"/>
                <a:ea typeface="Overpass Light"/>
                <a:cs typeface="Overpass Light"/>
                <a:sym typeface="Overpass Light"/>
              </a:rPr>
              <a:t>Precisely count grains in the selected subsamples.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sp>
        <p:nvSpPr>
          <p:cNvPr id="6" name="TextBox 6"/>
          <p:cNvSpPr txBox="1"/>
          <p:nvPr/>
        </p:nvSpPr>
        <p:spPr>
          <a:xfrm>
            <a:off x="558605" y="1030559"/>
            <a:ext cx="9202788" cy="923330"/>
          </a:xfrm>
          <a:prstGeom prst="rect">
            <a:avLst/>
          </a:prstGeom>
        </p:spPr>
        <p:txBody>
          <a:bodyPr lIns="0" tIns="0" rIns="0" bIns="0" rtlCol="0" anchor="t">
            <a:spAutoFit/>
          </a:bodyPr>
          <a:lstStyle/>
          <a:p>
            <a:pPr>
              <a:lnSpc>
                <a:spcPts val="7149"/>
              </a:lnSpc>
            </a:pPr>
            <a:r>
              <a:rPr lang="en-US" sz="5900">
                <a:solidFill>
                  <a:srgbClr val="1F1E1E"/>
                </a:solidFill>
                <a:latin typeface="More Sugar"/>
                <a:ea typeface="More Sugar"/>
                <a:cs typeface="More Sugar"/>
                <a:sym typeface="More Sugar"/>
              </a:rPr>
              <a:t>How RHC Works</a:t>
            </a:r>
          </a:p>
        </p:txBody>
      </p:sp>
      <p:grpSp>
        <p:nvGrpSpPr>
          <p:cNvPr id="7" name="Group 7"/>
          <p:cNvGrpSpPr>
            <a:grpSpLocks noChangeAspect="1"/>
          </p:cNvGrpSpPr>
          <p:nvPr/>
        </p:nvGrpSpPr>
        <p:grpSpPr>
          <a:xfrm>
            <a:off x="4464475" y="1387578"/>
            <a:ext cx="10728005" cy="8277029"/>
            <a:chOff x="0" y="0"/>
            <a:chExt cx="16019860" cy="12359878"/>
          </a:xfrm>
        </p:grpSpPr>
        <p:sp>
          <p:nvSpPr>
            <p:cNvPr id="8" name="Freeform 8" descr="preencoded.png"/>
            <p:cNvSpPr/>
            <p:nvPr/>
          </p:nvSpPr>
          <p:spPr>
            <a:xfrm>
              <a:off x="0" y="0"/>
              <a:ext cx="16019907" cy="12359894"/>
            </a:xfrm>
            <a:custGeom>
              <a:avLst/>
              <a:gdLst/>
              <a:ahLst/>
              <a:cxnLst/>
              <a:rect l="l" t="t" r="r" b="b"/>
              <a:pathLst>
                <a:path w="16019907" h="12359894">
                  <a:moveTo>
                    <a:pt x="0" y="0"/>
                  </a:moveTo>
                  <a:lnTo>
                    <a:pt x="16019907" y="0"/>
                  </a:lnTo>
                  <a:lnTo>
                    <a:pt x="16019907" y="12359894"/>
                  </a:lnTo>
                  <a:lnTo>
                    <a:pt x="0" y="12359894"/>
                  </a:lnTo>
                  <a:lnTo>
                    <a:pt x="0" y="0"/>
                  </a:lnTo>
                  <a:close/>
                </a:path>
              </a:pathLst>
            </a:custGeom>
            <a:blipFill>
              <a:blip r:embed="rId3"/>
              <a:stretch>
                <a:fillRect t="-4" b="-4"/>
              </a:stretch>
            </a:blipFill>
          </p:spPr>
        </p:sp>
      </p:grpSp>
      <p:sp>
        <p:nvSpPr>
          <p:cNvPr id="9" name="Freeform 9"/>
          <p:cNvSpPr/>
          <p:nvPr/>
        </p:nvSpPr>
        <p:spPr>
          <a:xfrm>
            <a:off x="14447084" y="765803"/>
            <a:ext cx="2812221" cy="2812221"/>
          </a:xfrm>
          <a:custGeom>
            <a:avLst/>
            <a:gdLst/>
            <a:ahLst/>
            <a:cxnLst/>
            <a:rect l="l" t="t" r="r" b="b"/>
            <a:pathLst>
              <a:path w="2812221" h="2812221">
                <a:moveTo>
                  <a:pt x="0" y="0"/>
                </a:moveTo>
                <a:lnTo>
                  <a:pt x="2812221" y="0"/>
                </a:lnTo>
                <a:lnTo>
                  <a:pt x="2812221" y="2812221"/>
                </a:lnTo>
                <a:lnTo>
                  <a:pt x="0" y="2812221"/>
                </a:lnTo>
                <a:lnTo>
                  <a:pt x="0" y="0"/>
                </a:lnTo>
                <a:close/>
              </a:path>
            </a:pathLst>
          </a:custGeom>
          <a:blipFill>
            <a:blip r:embed="rId4"/>
            <a:stretch>
              <a:fillRect/>
            </a:stretch>
          </a:blipFill>
        </p:spPr>
      </p:sp>
      <p:sp>
        <p:nvSpPr>
          <p:cNvPr id="10" name="TextBox 10"/>
          <p:cNvSpPr txBox="1"/>
          <p:nvPr/>
        </p:nvSpPr>
        <p:spPr>
          <a:xfrm>
            <a:off x="10719846" y="7587235"/>
            <a:ext cx="2783493" cy="256481"/>
          </a:xfrm>
          <a:prstGeom prst="rect">
            <a:avLst/>
          </a:prstGeom>
        </p:spPr>
        <p:txBody>
          <a:bodyPr lIns="0" tIns="0" rIns="0" bIns="0" rtlCol="0" anchor="t">
            <a:spAutoFit/>
          </a:bodyPr>
          <a:lstStyle/>
          <a:p>
            <a:pPr algn="ctr">
              <a:lnSpc>
                <a:spcPts val="1952"/>
              </a:lnSpc>
            </a:pPr>
            <a:r>
              <a:rPr lang="en-US" sz="1500" b="1">
                <a:solidFill>
                  <a:srgbClr val="3B3535"/>
                </a:solidFill>
                <a:latin typeface="Aleo Bold"/>
                <a:ea typeface="Aleo Bold"/>
                <a:cs typeface="Aleo Bold"/>
                <a:sym typeface="Aleo Bold"/>
              </a:rPr>
              <a:t>Group 3</a:t>
            </a:r>
          </a:p>
        </p:txBody>
      </p:sp>
      <p:sp>
        <p:nvSpPr>
          <p:cNvPr id="11" name="TextBox 11"/>
          <p:cNvSpPr txBox="1"/>
          <p:nvPr/>
        </p:nvSpPr>
        <p:spPr>
          <a:xfrm>
            <a:off x="4909002" y="4614279"/>
            <a:ext cx="2844339" cy="931488"/>
          </a:xfrm>
          <a:prstGeom prst="rect">
            <a:avLst/>
          </a:prstGeom>
        </p:spPr>
        <p:txBody>
          <a:bodyPr lIns="0" tIns="0" rIns="0" bIns="0" rtlCol="0" anchor="t">
            <a:spAutoFit/>
          </a:bodyPr>
          <a:lstStyle/>
          <a:p>
            <a:pPr algn="ctr">
              <a:lnSpc>
                <a:spcPts val="3624"/>
              </a:lnSpc>
            </a:pPr>
            <a:r>
              <a:rPr lang="en-US" sz="2900" b="1">
                <a:solidFill>
                  <a:srgbClr val="3B3535"/>
                </a:solidFill>
                <a:latin typeface="Aleo Bold"/>
                <a:ea typeface="Aleo Bold"/>
                <a:cs typeface="Aleo Bold"/>
                <a:sym typeface="Aleo Bold"/>
              </a:rPr>
              <a:t>Fair Sample (N=4)</a:t>
            </a:r>
          </a:p>
        </p:txBody>
      </p:sp>
      <p:sp>
        <p:nvSpPr>
          <p:cNvPr id="12" name="TextBox 12"/>
          <p:cNvSpPr txBox="1"/>
          <p:nvPr/>
        </p:nvSpPr>
        <p:spPr>
          <a:xfrm>
            <a:off x="4909002" y="5951526"/>
            <a:ext cx="2844339" cy="384539"/>
          </a:xfrm>
          <a:prstGeom prst="rect">
            <a:avLst/>
          </a:prstGeom>
        </p:spPr>
        <p:txBody>
          <a:bodyPr lIns="0" tIns="0" rIns="0" bIns="0" rtlCol="0" anchor="t">
            <a:spAutoFit/>
          </a:bodyPr>
          <a:lstStyle/>
          <a:p>
            <a:pPr algn="ctr">
              <a:lnSpc>
                <a:spcPts val="2958"/>
              </a:lnSpc>
            </a:pPr>
            <a:r>
              <a:rPr lang="en-US" sz="2300">
                <a:solidFill>
                  <a:srgbClr val="3B3535"/>
                </a:solidFill>
                <a:latin typeface="Arimo"/>
                <a:ea typeface="Arimo"/>
                <a:cs typeface="Arimo"/>
                <a:sym typeface="Arimo"/>
              </a:rPr>
              <a:t>One from each group</a:t>
            </a:r>
          </a:p>
        </p:txBody>
      </p:sp>
      <p:sp>
        <p:nvSpPr>
          <p:cNvPr id="13" name="TextBox 13"/>
          <p:cNvSpPr txBox="1"/>
          <p:nvPr/>
        </p:nvSpPr>
        <p:spPr>
          <a:xfrm>
            <a:off x="6080296" y="7587235"/>
            <a:ext cx="2783493" cy="256481"/>
          </a:xfrm>
          <a:prstGeom prst="rect">
            <a:avLst/>
          </a:prstGeom>
        </p:spPr>
        <p:txBody>
          <a:bodyPr lIns="0" tIns="0" rIns="0" bIns="0" rtlCol="0" anchor="t">
            <a:spAutoFit/>
          </a:bodyPr>
          <a:lstStyle/>
          <a:p>
            <a:pPr algn="ctr">
              <a:lnSpc>
                <a:spcPts val="1952"/>
              </a:lnSpc>
            </a:pPr>
            <a:r>
              <a:rPr lang="en-US" sz="1500" b="1">
                <a:solidFill>
                  <a:srgbClr val="3B3535"/>
                </a:solidFill>
                <a:latin typeface="Aleo Bold"/>
                <a:ea typeface="Aleo Bold"/>
                <a:cs typeface="Aleo Bold"/>
                <a:sym typeface="Aleo Bold"/>
              </a:rPr>
              <a:t>Group 4</a:t>
            </a:r>
          </a:p>
        </p:txBody>
      </p:sp>
      <p:sp>
        <p:nvSpPr>
          <p:cNvPr id="14" name="TextBox 14"/>
          <p:cNvSpPr txBox="1"/>
          <p:nvPr/>
        </p:nvSpPr>
        <p:spPr>
          <a:xfrm>
            <a:off x="11875946" y="4833927"/>
            <a:ext cx="2844341" cy="256481"/>
          </a:xfrm>
          <a:prstGeom prst="rect">
            <a:avLst/>
          </a:prstGeom>
        </p:spPr>
        <p:txBody>
          <a:bodyPr lIns="0" tIns="0" rIns="0" bIns="0" rtlCol="0" anchor="t">
            <a:spAutoFit/>
          </a:bodyPr>
          <a:lstStyle/>
          <a:p>
            <a:pPr algn="ctr">
              <a:lnSpc>
                <a:spcPts val="1952"/>
              </a:lnSpc>
            </a:pPr>
            <a:r>
              <a:rPr lang="en-US" sz="1500" b="1">
                <a:solidFill>
                  <a:srgbClr val="3B3535"/>
                </a:solidFill>
                <a:latin typeface="Aleo Bold"/>
                <a:ea typeface="Aleo Bold"/>
                <a:cs typeface="Aleo Bold"/>
                <a:sym typeface="Aleo Bold"/>
              </a:rPr>
              <a:t>Group 2</a:t>
            </a:r>
          </a:p>
        </p:txBody>
      </p:sp>
      <p:sp>
        <p:nvSpPr>
          <p:cNvPr id="15" name="TextBox 15"/>
          <p:cNvSpPr txBox="1"/>
          <p:nvPr/>
        </p:nvSpPr>
        <p:spPr>
          <a:xfrm>
            <a:off x="8331622" y="2152877"/>
            <a:ext cx="2859554" cy="256481"/>
          </a:xfrm>
          <a:prstGeom prst="rect">
            <a:avLst/>
          </a:prstGeom>
        </p:spPr>
        <p:txBody>
          <a:bodyPr lIns="0" tIns="0" rIns="0" bIns="0" rtlCol="0" anchor="t">
            <a:spAutoFit/>
          </a:bodyPr>
          <a:lstStyle/>
          <a:p>
            <a:pPr algn="ctr">
              <a:lnSpc>
                <a:spcPts val="1952"/>
              </a:lnSpc>
            </a:pPr>
            <a:r>
              <a:rPr lang="en-US" sz="1500" b="1">
                <a:solidFill>
                  <a:srgbClr val="3B3535"/>
                </a:solidFill>
                <a:latin typeface="Aleo Bold"/>
                <a:ea typeface="Aleo Bold"/>
                <a:cs typeface="Aleo Bold"/>
                <a:sym typeface="Aleo Bold"/>
              </a:rPr>
              <a:t>Group 1</a:t>
            </a:r>
          </a:p>
        </p:txBody>
      </p:sp>
      <p:sp>
        <p:nvSpPr>
          <p:cNvPr id="16" name="TextBox 16"/>
          <p:cNvSpPr txBox="1"/>
          <p:nvPr/>
        </p:nvSpPr>
        <p:spPr>
          <a:xfrm>
            <a:off x="8331622" y="2686862"/>
            <a:ext cx="2859554" cy="554628"/>
          </a:xfrm>
          <a:prstGeom prst="rect">
            <a:avLst/>
          </a:prstGeom>
        </p:spPr>
        <p:txBody>
          <a:bodyPr lIns="0" tIns="0" rIns="0" bIns="0" rtlCol="0" anchor="t">
            <a:spAutoFit/>
          </a:bodyPr>
          <a:lstStyle/>
          <a:p>
            <a:pPr algn="ctr">
              <a:lnSpc>
                <a:spcPts val="4243"/>
              </a:lnSpc>
            </a:pPr>
            <a:r>
              <a:rPr lang="en-US" sz="3300">
                <a:solidFill>
                  <a:srgbClr val="3B3535"/>
                </a:solidFill>
                <a:latin typeface="Arimo"/>
                <a:ea typeface="Arimo"/>
                <a:cs typeface="Arimo"/>
                <a:sym typeface="Arimo"/>
              </a:rPr>
              <a:t>1225g Rice</a:t>
            </a:r>
          </a:p>
        </p:txBody>
      </p:sp>
      <p:sp>
        <p:nvSpPr>
          <p:cNvPr id="17" name="TextBox 17"/>
          <p:cNvSpPr txBox="1"/>
          <p:nvPr/>
        </p:nvSpPr>
        <p:spPr>
          <a:xfrm rot="-70462">
            <a:off x="8702922" y="4684508"/>
            <a:ext cx="2154476" cy="1531020"/>
          </a:xfrm>
          <a:prstGeom prst="rect">
            <a:avLst/>
          </a:prstGeom>
        </p:spPr>
        <p:txBody>
          <a:bodyPr lIns="0" tIns="0" rIns="0" bIns="0" rtlCol="0" anchor="t">
            <a:spAutoFit/>
          </a:bodyPr>
          <a:lstStyle/>
          <a:p>
            <a:pPr algn="ctr">
              <a:lnSpc>
                <a:spcPts val="5910"/>
              </a:lnSpc>
              <a:spcBef>
                <a:spcPct val="0"/>
              </a:spcBef>
            </a:pPr>
            <a:r>
              <a:rPr lang="en-US" sz="3600" b="1">
                <a:solidFill>
                  <a:srgbClr val="FFFFFF"/>
                </a:solidFill>
                <a:latin typeface="Overpass Ultra-Bold"/>
                <a:ea typeface="Overpass Ultra-Bold"/>
                <a:cs typeface="Overpass Ultra-Bold"/>
                <a:sym typeface="Overpass Ultra-Bold"/>
              </a:rPr>
              <a:t>5kg rice grains</a:t>
            </a:r>
          </a:p>
        </p:txBody>
      </p:sp>
      <p:sp>
        <p:nvSpPr>
          <p:cNvPr id="18" name="TextBox 18"/>
          <p:cNvSpPr txBox="1"/>
          <p:nvPr/>
        </p:nvSpPr>
        <p:spPr>
          <a:xfrm>
            <a:off x="12073574" y="5608211"/>
            <a:ext cx="2859554" cy="554628"/>
          </a:xfrm>
          <a:prstGeom prst="rect">
            <a:avLst/>
          </a:prstGeom>
        </p:spPr>
        <p:txBody>
          <a:bodyPr lIns="0" tIns="0" rIns="0" bIns="0" rtlCol="0" anchor="t">
            <a:spAutoFit/>
          </a:bodyPr>
          <a:lstStyle/>
          <a:p>
            <a:pPr algn="ctr">
              <a:lnSpc>
                <a:spcPts val="4243"/>
              </a:lnSpc>
            </a:pPr>
            <a:r>
              <a:rPr lang="en-US" sz="3300">
                <a:solidFill>
                  <a:srgbClr val="3B3535"/>
                </a:solidFill>
                <a:latin typeface="Arimo"/>
                <a:ea typeface="Arimo"/>
                <a:cs typeface="Arimo"/>
                <a:sym typeface="Arimo"/>
              </a:rPr>
              <a:t>1225g Rice</a:t>
            </a:r>
          </a:p>
        </p:txBody>
      </p:sp>
      <p:sp>
        <p:nvSpPr>
          <p:cNvPr id="19" name="TextBox 19"/>
          <p:cNvSpPr txBox="1"/>
          <p:nvPr/>
        </p:nvSpPr>
        <p:spPr>
          <a:xfrm>
            <a:off x="10681819" y="8123354"/>
            <a:ext cx="2859554" cy="554628"/>
          </a:xfrm>
          <a:prstGeom prst="rect">
            <a:avLst/>
          </a:prstGeom>
        </p:spPr>
        <p:txBody>
          <a:bodyPr lIns="0" tIns="0" rIns="0" bIns="0" rtlCol="0" anchor="t">
            <a:spAutoFit/>
          </a:bodyPr>
          <a:lstStyle/>
          <a:p>
            <a:pPr algn="ctr">
              <a:lnSpc>
                <a:spcPts val="4243"/>
              </a:lnSpc>
            </a:pPr>
            <a:r>
              <a:rPr lang="en-US" sz="3300">
                <a:solidFill>
                  <a:srgbClr val="3B3535"/>
                </a:solidFill>
                <a:latin typeface="Arimo"/>
                <a:ea typeface="Arimo"/>
                <a:cs typeface="Arimo"/>
                <a:sym typeface="Arimo"/>
              </a:rPr>
              <a:t>1225g Rice</a:t>
            </a:r>
          </a:p>
        </p:txBody>
      </p:sp>
      <p:sp>
        <p:nvSpPr>
          <p:cNvPr id="20" name="TextBox 20"/>
          <p:cNvSpPr txBox="1"/>
          <p:nvPr/>
        </p:nvSpPr>
        <p:spPr>
          <a:xfrm>
            <a:off x="6080308" y="8123354"/>
            <a:ext cx="2859554" cy="554628"/>
          </a:xfrm>
          <a:prstGeom prst="rect">
            <a:avLst/>
          </a:prstGeom>
        </p:spPr>
        <p:txBody>
          <a:bodyPr lIns="0" tIns="0" rIns="0" bIns="0" rtlCol="0" anchor="t">
            <a:spAutoFit/>
          </a:bodyPr>
          <a:lstStyle/>
          <a:p>
            <a:pPr algn="ctr">
              <a:lnSpc>
                <a:spcPts val="4243"/>
              </a:lnSpc>
            </a:pPr>
            <a:r>
              <a:rPr lang="en-US" sz="3300">
                <a:solidFill>
                  <a:srgbClr val="3B3535"/>
                </a:solidFill>
                <a:latin typeface="Arimo"/>
                <a:ea typeface="Arimo"/>
                <a:cs typeface="Arimo"/>
                <a:sym typeface="Arimo"/>
              </a:rPr>
              <a:t>1225g Rice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TextBox 6"/>
          <p:cNvSpPr txBox="1"/>
          <p:nvPr/>
        </p:nvSpPr>
        <p:spPr>
          <a:xfrm>
            <a:off x="859564" y="1138617"/>
            <a:ext cx="7609595" cy="803759"/>
          </a:xfrm>
          <a:prstGeom prst="rect">
            <a:avLst/>
          </a:prstGeom>
        </p:spPr>
        <p:txBody>
          <a:bodyPr lIns="0" tIns="0" rIns="0" bIns="0" rtlCol="0" anchor="t">
            <a:spAutoFit/>
          </a:bodyPr>
          <a:lstStyle/>
          <a:p>
            <a:pPr>
              <a:lnSpc>
                <a:spcPts val="6270"/>
              </a:lnSpc>
            </a:pPr>
            <a:r>
              <a:rPr lang="en-US" sz="5000" b="1">
                <a:solidFill>
                  <a:srgbClr val="233939"/>
                </a:solidFill>
                <a:latin typeface="Arimo Bold"/>
                <a:ea typeface="Arimo Bold"/>
                <a:cs typeface="Arimo Bold"/>
                <a:sym typeface="Arimo Bold"/>
              </a:rPr>
              <a:t>Visualizing the Data</a:t>
            </a:r>
          </a:p>
        </p:txBody>
      </p:sp>
      <p:sp>
        <p:nvSpPr>
          <p:cNvPr id="7" name="TextBox 7"/>
          <p:cNvSpPr txBox="1"/>
          <p:nvPr/>
        </p:nvSpPr>
        <p:spPr>
          <a:xfrm>
            <a:off x="841919" y="2256703"/>
            <a:ext cx="6072075" cy="529229"/>
          </a:xfrm>
          <a:prstGeom prst="rect">
            <a:avLst/>
          </a:prstGeom>
        </p:spPr>
        <p:txBody>
          <a:bodyPr lIns="0" tIns="0" rIns="0" bIns="0" rtlCol="0" anchor="t">
            <a:spAutoFit/>
          </a:bodyPr>
          <a:lstStyle/>
          <a:p>
            <a:pPr>
              <a:lnSpc>
                <a:spcPts val="4023"/>
              </a:lnSpc>
            </a:pPr>
            <a:r>
              <a:rPr lang="en-US" sz="3300" b="1">
                <a:solidFill>
                  <a:srgbClr val="233939"/>
                </a:solidFill>
                <a:latin typeface="Arimo Bold"/>
                <a:ea typeface="Arimo Bold"/>
                <a:cs typeface="Arimo Bold"/>
                <a:sym typeface="Arimo Bold"/>
              </a:rPr>
              <a:t>Estimating the Grand Total</a:t>
            </a:r>
          </a:p>
        </p:txBody>
      </p:sp>
      <p:grpSp>
        <p:nvGrpSpPr>
          <p:cNvPr id="8" name="Group 8"/>
          <p:cNvGrpSpPr>
            <a:grpSpLocks noChangeAspect="1"/>
          </p:cNvGrpSpPr>
          <p:nvPr/>
        </p:nvGrpSpPr>
        <p:grpSpPr>
          <a:xfrm>
            <a:off x="7915422" y="2545127"/>
            <a:ext cx="9434343" cy="4968878"/>
            <a:chOff x="0" y="0"/>
            <a:chExt cx="13255240" cy="6981268"/>
          </a:xfrm>
        </p:grpSpPr>
        <p:sp>
          <p:nvSpPr>
            <p:cNvPr id="9" name="Freeform 9" descr="preencoded.png"/>
            <p:cNvSpPr/>
            <p:nvPr/>
          </p:nvSpPr>
          <p:spPr>
            <a:xfrm>
              <a:off x="0" y="0"/>
              <a:ext cx="13255244" cy="6981317"/>
            </a:xfrm>
            <a:custGeom>
              <a:avLst/>
              <a:gdLst/>
              <a:ahLst/>
              <a:cxnLst/>
              <a:rect l="l" t="t" r="r" b="b"/>
              <a:pathLst>
                <a:path w="13255244" h="6981317">
                  <a:moveTo>
                    <a:pt x="0" y="0"/>
                  </a:moveTo>
                  <a:lnTo>
                    <a:pt x="13255244" y="0"/>
                  </a:lnTo>
                  <a:lnTo>
                    <a:pt x="13255244" y="6981317"/>
                  </a:lnTo>
                  <a:lnTo>
                    <a:pt x="0" y="6981317"/>
                  </a:lnTo>
                  <a:lnTo>
                    <a:pt x="0" y="0"/>
                  </a:lnTo>
                  <a:close/>
                </a:path>
              </a:pathLst>
            </a:custGeom>
            <a:blipFill>
              <a:blip r:embed="rId3"/>
              <a:stretch>
                <a:fillRect l="-28" r="-28"/>
              </a:stretch>
            </a:blipFill>
          </p:spPr>
        </p:sp>
      </p:grpSp>
      <p:grpSp>
        <p:nvGrpSpPr>
          <p:cNvPr id="10" name="Group 10"/>
          <p:cNvGrpSpPr/>
          <p:nvPr/>
        </p:nvGrpSpPr>
        <p:grpSpPr>
          <a:xfrm>
            <a:off x="1028702" y="4043447"/>
            <a:ext cx="188418" cy="188418"/>
            <a:chOff x="0" y="0"/>
            <a:chExt cx="251222" cy="251222"/>
          </a:xfrm>
        </p:grpSpPr>
        <p:sp>
          <p:nvSpPr>
            <p:cNvPr id="11" name="Freeform 11"/>
            <p:cNvSpPr/>
            <p:nvPr/>
          </p:nvSpPr>
          <p:spPr>
            <a:xfrm>
              <a:off x="0" y="0"/>
              <a:ext cx="251206" cy="251206"/>
            </a:xfrm>
            <a:custGeom>
              <a:avLst/>
              <a:gdLst/>
              <a:ahLst/>
              <a:cxnLst/>
              <a:rect l="l" t="t" r="r" b="b"/>
              <a:pathLst>
                <a:path w="251206" h="251206">
                  <a:moveTo>
                    <a:pt x="0" y="30480"/>
                  </a:moveTo>
                  <a:cubicBezTo>
                    <a:pt x="0" y="13589"/>
                    <a:pt x="13589" y="0"/>
                    <a:pt x="30480" y="0"/>
                  </a:cubicBezTo>
                  <a:lnTo>
                    <a:pt x="220726" y="0"/>
                  </a:lnTo>
                  <a:cubicBezTo>
                    <a:pt x="237617" y="0"/>
                    <a:pt x="251206" y="13589"/>
                    <a:pt x="251206" y="30480"/>
                  </a:cubicBezTo>
                  <a:lnTo>
                    <a:pt x="251206" y="220726"/>
                  </a:lnTo>
                  <a:cubicBezTo>
                    <a:pt x="251206" y="237617"/>
                    <a:pt x="237617" y="251206"/>
                    <a:pt x="220726" y="251206"/>
                  </a:cubicBezTo>
                  <a:lnTo>
                    <a:pt x="30480" y="251206"/>
                  </a:lnTo>
                  <a:cubicBezTo>
                    <a:pt x="13589" y="251206"/>
                    <a:pt x="0" y="237617"/>
                    <a:pt x="0" y="220726"/>
                  </a:cubicBezTo>
                  <a:close/>
                </a:path>
              </a:pathLst>
            </a:custGeom>
            <a:solidFill>
              <a:srgbClr val="1A3328"/>
            </a:solidFill>
          </p:spPr>
        </p:sp>
      </p:grpSp>
      <p:sp>
        <p:nvSpPr>
          <p:cNvPr id="12" name="TextBox 12"/>
          <p:cNvSpPr txBox="1"/>
          <p:nvPr/>
        </p:nvSpPr>
        <p:spPr>
          <a:xfrm>
            <a:off x="1028713" y="4575815"/>
            <a:ext cx="2066330" cy="1057983"/>
          </a:xfrm>
          <a:prstGeom prst="rect">
            <a:avLst/>
          </a:prstGeom>
        </p:spPr>
        <p:txBody>
          <a:bodyPr lIns="0" tIns="0" rIns="0" bIns="0" rtlCol="0" anchor="t">
            <a:spAutoFit/>
          </a:bodyPr>
          <a:lstStyle/>
          <a:p>
            <a:pPr>
              <a:lnSpc>
                <a:spcPts val="2700"/>
              </a:lnSpc>
            </a:pPr>
            <a:r>
              <a:rPr lang="en-US" sz="2900">
                <a:solidFill>
                  <a:srgbClr val="3B4E4E"/>
                </a:solidFill>
                <a:latin typeface="Overpass Light"/>
                <a:ea typeface="Overpass Light"/>
                <a:cs typeface="Overpass Light"/>
                <a:sym typeface="Overpass Light"/>
              </a:rPr>
              <a:t>Sample Count (Grains/g)</a:t>
            </a:r>
          </a:p>
        </p:txBody>
      </p:sp>
      <p:grpSp>
        <p:nvGrpSpPr>
          <p:cNvPr id="13" name="Group 13"/>
          <p:cNvGrpSpPr/>
          <p:nvPr/>
        </p:nvGrpSpPr>
        <p:grpSpPr>
          <a:xfrm>
            <a:off x="4570139" y="4043447"/>
            <a:ext cx="188418" cy="188418"/>
            <a:chOff x="0" y="0"/>
            <a:chExt cx="251222" cy="251222"/>
          </a:xfrm>
        </p:grpSpPr>
        <p:sp>
          <p:nvSpPr>
            <p:cNvPr id="14" name="Freeform 14"/>
            <p:cNvSpPr/>
            <p:nvPr/>
          </p:nvSpPr>
          <p:spPr>
            <a:xfrm>
              <a:off x="0" y="0"/>
              <a:ext cx="251206" cy="251206"/>
            </a:xfrm>
            <a:custGeom>
              <a:avLst/>
              <a:gdLst/>
              <a:ahLst/>
              <a:cxnLst/>
              <a:rect l="l" t="t" r="r" b="b"/>
              <a:pathLst>
                <a:path w="251206" h="251206">
                  <a:moveTo>
                    <a:pt x="0" y="30480"/>
                  </a:moveTo>
                  <a:cubicBezTo>
                    <a:pt x="0" y="13589"/>
                    <a:pt x="13589" y="0"/>
                    <a:pt x="30480" y="0"/>
                  </a:cubicBezTo>
                  <a:lnTo>
                    <a:pt x="220726" y="0"/>
                  </a:lnTo>
                  <a:cubicBezTo>
                    <a:pt x="237617" y="0"/>
                    <a:pt x="251206" y="13589"/>
                    <a:pt x="251206" y="30480"/>
                  </a:cubicBezTo>
                  <a:lnTo>
                    <a:pt x="251206" y="220726"/>
                  </a:lnTo>
                  <a:cubicBezTo>
                    <a:pt x="251206" y="237617"/>
                    <a:pt x="237617" y="251206"/>
                    <a:pt x="220726" y="251206"/>
                  </a:cubicBezTo>
                  <a:lnTo>
                    <a:pt x="30480" y="251206"/>
                  </a:lnTo>
                  <a:cubicBezTo>
                    <a:pt x="13589" y="251206"/>
                    <a:pt x="0" y="237617"/>
                    <a:pt x="0" y="220726"/>
                  </a:cubicBezTo>
                  <a:close/>
                </a:path>
              </a:pathLst>
            </a:custGeom>
            <a:solidFill>
              <a:srgbClr val="356952"/>
            </a:solidFill>
          </p:spPr>
        </p:sp>
      </p:grpSp>
      <p:sp>
        <p:nvSpPr>
          <p:cNvPr id="15" name="TextBox 15"/>
          <p:cNvSpPr txBox="1"/>
          <p:nvPr/>
        </p:nvSpPr>
        <p:spPr>
          <a:xfrm>
            <a:off x="4570151" y="4575815"/>
            <a:ext cx="1870175" cy="1057983"/>
          </a:xfrm>
          <a:prstGeom prst="rect">
            <a:avLst/>
          </a:prstGeom>
        </p:spPr>
        <p:txBody>
          <a:bodyPr lIns="0" tIns="0" rIns="0" bIns="0" rtlCol="0" anchor="t">
            <a:spAutoFit/>
          </a:bodyPr>
          <a:lstStyle/>
          <a:p>
            <a:pPr>
              <a:lnSpc>
                <a:spcPts val="2700"/>
              </a:lnSpc>
            </a:pPr>
            <a:r>
              <a:rPr lang="en-US" sz="2900">
                <a:solidFill>
                  <a:srgbClr val="3B4E4E"/>
                </a:solidFill>
                <a:latin typeface="Overpass Light"/>
                <a:ea typeface="Overpass Light"/>
                <a:cs typeface="Overpass Light"/>
                <a:sym typeface="Overpass Light"/>
              </a:rPr>
              <a:t>Total Estimated Grains</a:t>
            </a:r>
          </a:p>
        </p:txBody>
      </p:sp>
      <p:sp>
        <p:nvSpPr>
          <p:cNvPr id="16" name="TextBox 16"/>
          <p:cNvSpPr txBox="1"/>
          <p:nvPr/>
        </p:nvSpPr>
        <p:spPr>
          <a:xfrm>
            <a:off x="704120" y="6670236"/>
            <a:ext cx="6347673" cy="1577355"/>
          </a:xfrm>
          <a:prstGeom prst="rect">
            <a:avLst/>
          </a:prstGeom>
        </p:spPr>
        <p:txBody>
          <a:bodyPr lIns="0" tIns="0" rIns="0" bIns="0" rtlCol="0" anchor="t">
            <a:spAutoFit/>
          </a:bodyPr>
          <a:lstStyle/>
          <a:p>
            <a:pPr>
              <a:lnSpc>
                <a:spcPts val="4113"/>
              </a:lnSpc>
            </a:pPr>
            <a:r>
              <a:rPr lang="en-US" sz="3500">
                <a:solidFill>
                  <a:srgbClr val="3B4E4E"/>
                </a:solidFill>
                <a:latin typeface="Calibri (MS)"/>
                <a:ea typeface="Calibri (MS)"/>
                <a:cs typeface="Calibri (MS)"/>
                <a:sym typeface="Calibri (MS)"/>
              </a:rPr>
              <a:t>Final Estimate: </a:t>
            </a:r>
            <a:r>
              <a:rPr lang="en-US" sz="3500" b="1">
                <a:solidFill>
                  <a:srgbClr val="224435"/>
                </a:solidFill>
                <a:latin typeface="Calibri (MS) Bold"/>
                <a:ea typeface="Calibri (MS) Bold"/>
                <a:cs typeface="Calibri (MS) Bold"/>
                <a:sym typeface="Calibri (MS) Bold"/>
              </a:rPr>
              <a:t>44.2 Million Grains</a:t>
            </a:r>
            <a:r>
              <a:rPr lang="en-US" sz="3500">
                <a:solidFill>
                  <a:srgbClr val="3B4E4E"/>
                </a:solidFill>
                <a:latin typeface="Calibri (MS)"/>
                <a:ea typeface="Calibri (MS)"/>
                <a:cs typeface="Calibri (MS)"/>
                <a:sym typeface="Calibri (MS)"/>
              </a:rPr>
              <a:t> (with a 95% confidence interval of +/- 50,000 grains).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C424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15251"/>
            </a:solidFill>
          </p:spPr>
        </p:sp>
      </p:grpSp>
      <p:sp>
        <p:nvSpPr>
          <p:cNvPr id="6" name="TextBox 6"/>
          <p:cNvSpPr txBox="1"/>
          <p:nvPr/>
        </p:nvSpPr>
        <p:spPr>
          <a:xfrm>
            <a:off x="696966" y="1317030"/>
            <a:ext cx="12038703" cy="609141"/>
          </a:xfrm>
          <a:prstGeom prst="rect">
            <a:avLst/>
          </a:prstGeom>
        </p:spPr>
        <p:txBody>
          <a:bodyPr lIns="0" tIns="0" rIns="0" bIns="0" rtlCol="0" anchor="t">
            <a:spAutoFit/>
          </a:bodyPr>
          <a:lstStyle/>
          <a:p>
            <a:pPr>
              <a:lnSpc>
                <a:spcPts val="4701"/>
              </a:lnSpc>
            </a:pPr>
            <a:r>
              <a:rPr lang="en-US" sz="3800">
                <a:solidFill>
                  <a:srgbClr val="FFD9BE"/>
                </a:solidFill>
                <a:latin typeface="Quattrocento"/>
                <a:ea typeface="Quattrocento"/>
                <a:cs typeface="Quattrocento"/>
                <a:sym typeface="Quattrocento"/>
              </a:rPr>
              <a:t>From Chaos to Clarity: How the Method Works</a:t>
            </a:r>
          </a:p>
        </p:txBody>
      </p:sp>
      <p:sp>
        <p:nvSpPr>
          <p:cNvPr id="7" name="TextBox 7"/>
          <p:cNvSpPr txBox="1"/>
          <p:nvPr/>
        </p:nvSpPr>
        <p:spPr>
          <a:xfrm>
            <a:off x="696976" y="2318410"/>
            <a:ext cx="16894076" cy="2164055"/>
          </a:xfrm>
          <a:prstGeom prst="rect">
            <a:avLst/>
          </a:prstGeom>
        </p:spPr>
        <p:txBody>
          <a:bodyPr lIns="0" tIns="0" rIns="0" bIns="0" rtlCol="0" anchor="t">
            <a:spAutoFit/>
          </a:bodyPr>
          <a:lstStyle/>
          <a:p>
            <a:pPr>
              <a:lnSpc>
                <a:spcPts val="5600"/>
              </a:lnSpc>
            </a:pPr>
            <a:r>
              <a:rPr lang="en-US" sz="3500">
                <a:solidFill>
                  <a:srgbClr val="F9EEE7"/>
                </a:solidFill>
                <a:latin typeface="Quattrocento"/>
                <a:ea typeface="Quattrocento"/>
                <a:cs typeface="Quattrocento"/>
                <a:sym typeface="Quattrocento"/>
              </a:rPr>
              <a:t>The RHC method is a sophisticated approach to Probability Proportional to Size (PPS) sampling, dividing a population into non-overlapping groups before selecting samples.</a:t>
            </a:r>
          </a:p>
        </p:txBody>
      </p:sp>
      <p:grpSp>
        <p:nvGrpSpPr>
          <p:cNvPr id="8" name="Group 8"/>
          <p:cNvGrpSpPr>
            <a:grpSpLocks noChangeAspect="1"/>
          </p:cNvGrpSpPr>
          <p:nvPr/>
        </p:nvGrpSpPr>
        <p:grpSpPr>
          <a:xfrm>
            <a:off x="4182821" y="4398037"/>
            <a:ext cx="9922371" cy="5888981"/>
            <a:chOff x="0" y="0"/>
            <a:chExt cx="13229828" cy="7851973"/>
          </a:xfrm>
        </p:grpSpPr>
        <p:sp>
          <p:nvSpPr>
            <p:cNvPr id="9" name="Freeform 9" descr="preencoded.png"/>
            <p:cNvSpPr/>
            <p:nvPr/>
          </p:nvSpPr>
          <p:spPr>
            <a:xfrm>
              <a:off x="0" y="0"/>
              <a:ext cx="13229844" cy="7852029"/>
            </a:xfrm>
            <a:custGeom>
              <a:avLst/>
              <a:gdLst/>
              <a:ahLst/>
              <a:cxnLst/>
              <a:rect l="l" t="t" r="r" b="b"/>
              <a:pathLst>
                <a:path w="13229844" h="7852029">
                  <a:moveTo>
                    <a:pt x="0" y="0"/>
                  </a:moveTo>
                  <a:lnTo>
                    <a:pt x="13229844" y="0"/>
                  </a:lnTo>
                  <a:lnTo>
                    <a:pt x="13229844" y="7852029"/>
                  </a:lnTo>
                  <a:lnTo>
                    <a:pt x="0" y="7852029"/>
                  </a:lnTo>
                  <a:lnTo>
                    <a:pt x="0" y="0"/>
                  </a:lnTo>
                  <a:close/>
                </a:path>
              </a:pathLst>
            </a:custGeom>
            <a:blipFill>
              <a:blip r:embed="rId3"/>
              <a:stretch>
                <a:fillRect l="-34" r="-34"/>
              </a:stretch>
            </a:blipFill>
          </p:spPr>
        </p:sp>
      </p:grpSp>
      <p:sp>
        <p:nvSpPr>
          <p:cNvPr id="10" name="TextBox 10"/>
          <p:cNvSpPr txBox="1"/>
          <p:nvPr/>
        </p:nvSpPr>
        <p:spPr>
          <a:xfrm>
            <a:off x="11262774" y="8169718"/>
            <a:ext cx="2466485" cy="557846"/>
          </a:xfrm>
          <a:prstGeom prst="rect">
            <a:avLst/>
          </a:prstGeom>
        </p:spPr>
        <p:txBody>
          <a:bodyPr lIns="0" tIns="0" rIns="0" bIns="0" rtlCol="0" anchor="t">
            <a:spAutoFit/>
          </a:bodyPr>
          <a:lstStyle/>
          <a:p>
            <a:pPr algn="ctr">
              <a:lnSpc>
                <a:spcPts val="4340"/>
              </a:lnSpc>
            </a:pPr>
            <a:r>
              <a:rPr lang="en-US" sz="3500">
                <a:solidFill>
                  <a:srgbClr val="F9EEE7"/>
                </a:solidFill>
                <a:latin typeface="Quattrocento"/>
                <a:ea typeface="Quattrocento"/>
                <a:cs typeface="Quattrocento"/>
                <a:sym typeface="Quattrocento"/>
              </a:rPr>
              <a:t>Estimate</a:t>
            </a:r>
          </a:p>
        </p:txBody>
      </p:sp>
      <p:sp>
        <p:nvSpPr>
          <p:cNvPr id="11" name="TextBox 11"/>
          <p:cNvSpPr txBox="1"/>
          <p:nvPr/>
        </p:nvSpPr>
        <p:spPr>
          <a:xfrm>
            <a:off x="8228715" y="8393163"/>
            <a:ext cx="2466485" cy="557846"/>
          </a:xfrm>
          <a:prstGeom prst="rect">
            <a:avLst/>
          </a:prstGeom>
        </p:spPr>
        <p:txBody>
          <a:bodyPr lIns="0" tIns="0" rIns="0" bIns="0" rtlCol="0" anchor="t">
            <a:spAutoFit/>
          </a:bodyPr>
          <a:lstStyle/>
          <a:p>
            <a:pPr algn="ctr">
              <a:lnSpc>
                <a:spcPts val="4340"/>
              </a:lnSpc>
            </a:pPr>
            <a:r>
              <a:rPr lang="en-US" sz="3500">
                <a:solidFill>
                  <a:srgbClr val="F9EEE7"/>
                </a:solidFill>
                <a:latin typeface="Quattrocento"/>
                <a:ea typeface="Quattrocento"/>
                <a:cs typeface="Quattrocento"/>
                <a:sym typeface="Quattrocento"/>
              </a:rPr>
              <a:t>PPS Select</a:t>
            </a:r>
          </a:p>
        </p:txBody>
      </p:sp>
      <p:sp>
        <p:nvSpPr>
          <p:cNvPr id="12" name="TextBox 12"/>
          <p:cNvSpPr txBox="1"/>
          <p:nvPr/>
        </p:nvSpPr>
        <p:spPr>
          <a:xfrm>
            <a:off x="5190730" y="8393163"/>
            <a:ext cx="2466485" cy="557846"/>
          </a:xfrm>
          <a:prstGeom prst="rect">
            <a:avLst/>
          </a:prstGeom>
        </p:spPr>
        <p:txBody>
          <a:bodyPr lIns="0" tIns="0" rIns="0" bIns="0" rtlCol="0" anchor="t">
            <a:spAutoFit/>
          </a:bodyPr>
          <a:lstStyle/>
          <a:p>
            <a:pPr algn="ctr">
              <a:lnSpc>
                <a:spcPts val="4340"/>
              </a:lnSpc>
            </a:pPr>
            <a:r>
              <a:rPr lang="en-US" sz="3500">
                <a:solidFill>
                  <a:srgbClr val="F9EEE7"/>
                </a:solidFill>
                <a:latin typeface="Quattrocento"/>
                <a:ea typeface="Quattrocento"/>
                <a:cs typeface="Quattrocento"/>
                <a:sym typeface="Quattrocento"/>
              </a:rPr>
              <a:t>Partition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8696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89804"/>
              </a:srgbClr>
            </a:solidFill>
          </p:spPr>
        </p:sp>
      </p:grpSp>
      <p:sp>
        <p:nvSpPr>
          <p:cNvPr id="6" name="TextBox 6"/>
          <p:cNvSpPr txBox="1"/>
          <p:nvPr/>
        </p:nvSpPr>
        <p:spPr>
          <a:xfrm>
            <a:off x="903552" y="1425080"/>
            <a:ext cx="7275761" cy="564258"/>
          </a:xfrm>
          <a:prstGeom prst="rect">
            <a:avLst/>
          </a:prstGeom>
        </p:spPr>
        <p:txBody>
          <a:bodyPr lIns="0" tIns="0" rIns="0" bIns="0" rtlCol="0" anchor="t">
            <a:spAutoFit/>
          </a:bodyPr>
          <a:lstStyle/>
          <a:p>
            <a:pPr>
              <a:lnSpc>
                <a:spcPts val="4374"/>
              </a:lnSpc>
            </a:pPr>
            <a:r>
              <a:rPr lang="en-US" sz="3500" b="1" dirty="0">
                <a:solidFill>
                  <a:srgbClr val="233939"/>
                </a:solidFill>
                <a:latin typeface="Arimo Bold"/>
                <a:ea typeface="Arimo Bold"/>
                <a:cs typeface="Arimo Bold"/>
                <a:sym typeface="Arimo Bold"/>
              </a:rPr>
              <a:t>Assumptions </a:t>
            </a:r>
          </a:p>
        </p:txBody>
      </p:sp>
      <p:grpSp>
        <p:nvGrpSpPr>
          <p:cNvPr id="7" name="Group 7"/>
          <p:cNvGrpSpPr>
            <a:grpSpLocks noChangeAspect="1"/>
          </p:cNvGrpSpPr>
          <p:nvPr/>
        </p:nvGrpSpPr>
        <p:grpSpPr>
          <a:xfrm>
            <a:off x="903549" y="2926867"/>
            <a:ext cx="6214469" cy="6214469"/>
            <a:chOff x="0" y="0"/>
            <a:chExt cx="8285957" cy="8285957"/>
          </a:xfrm>
        </p:grpSpPr>
        <p:sp>
          <p:nvSpPr>
            <p:cNvPr id="8" name="Freeform 8" descr="preencoded.png"/>
            <p:cNvSpPr/>
            <p:nvPr/>
          </p:nvSpPr>
          <p:spPr>
            <a:xfrm>
              <a:off x="0" y="0"/>
              <a:ext cx="8285988" cy="8285988"/>
            </a:xfrm>
            <a:custGeom>
              <a:avLst/>
              <a:gdLst/>
              <a:ahLst/>
              <a:cxnLst/>
              <a:rect l="l" t="t" r="r" b="b"/>
              <a:pathLst>
                <a:path w="8285988" h="8285988">
                  <a:moveTo>
                    <a:pt x="0" y="0"/>
                  </a:moveTo>
                  <a:lnTo>
                    <a:pt x="8285988" y="0"/>
                  </a:lnTo>
                  <a:lnTo>
                    <a:pt x="8285988" y="8285988"/>
                  </a:lnTo>
                  <a:lnTo>
                    <a:pt x="0" y="8285988"/>
                  </a:lnTo>
                  <a:lnTo>
                    <a:pt x="0" y="0"/>
                  </a:lnTo>
                  <a:close/>
                </a:path>
              </a:pathLst>
            </a:custGeom>
            <a:blipFill>
              <a:blip r:embed="rId3"/>
              <a:stretch>
                <a:fillRect/>
              </a:stretch>
            </a:blipFill>
          </p:spPr>
        </p:sp>
      </p:grpSp>
      <p:grpSp>
        <p:nvGrpSpPr>
          <p:cNvPr id="9" name="Group 9"/>
          <p:cNvGrpSpPr/>
          <p:nvPr/>
        </p:nvGrpSpPr>
        <p:grpSpPr>
          <a:xfrm>
            <a:off x="7757372" y="3314106"/>
            <a:ext cx="4689276" cy="2171553"/>
            <a:chOff x="0" y="0"/>
            <a:chExt cx="6252368" cy="2895402"/>
          </a:xfrm>
        </p:grpSpPr>
        <p:sp>
          <p:nvSpPr>
            <p:cNvPr id="10" name="Freeform 10"/>
            <p:cNvSpPr/>
            <p:nvPr/>
          </p:nvSpPr>
          <p:spPr>
            <a:xfrm>
              <a:off x="0" y="0"/>
              <a:ext cx="6252337" cy="2895346"/>
            </a:xfrm>
            <a:custGeom>
              <a:avLst/>
              <a:gdLst/>
              <a:ahLst/>
              <a:cxnLst/>
              <a:rect l="l" t="t" r="r" b="b"/>
              <a:pathLst>
                <a:path w="6252337" h="2895346">
                  <a:moveTo>
                    <a:pt x="0" y="182880"/>
                  </a:moveTo>
                  <a:cubicBezTo>
                    <a:pt x="0" y="81915"/>
                    <a:pt x="81915" y="0"/>
                    <a:pt x="182880" y="0"/>
                  </a:cubicBezTo>
                  <a:lnTo>
                    <a:pt x="6069457" y="0"/>
                  </a:lnTo>
                  <a:cubicBezTo>
                    <a:pt x="6170422" y="0"/>
                    <a:pt x="6252337" y="81915"/>
                    <a:pt x="6252337" y="182880"/>
                  </a:cubicBezTo>
                  <a:lnTo>
                    <a:pt x="6252337" y="2712466"/>
                  </a:lnTo>
                  <a:cubicBezTo>
                    <a:pt x="6252337" y="2813431"/>
                    <a:pt x="6170422" y="2895346"/>
                    <a:pt x="6069457" y="2895346"/>
                  </a:cubicBezTo>
                  <a:lnTo>
                    <a:pt x="182880" y="2895346"/>
                  </a:lnTo>
                  <a:cubicBezTo>
                    <a:pt x="81915" y="2895346"/>
                    <a:pt x="0" y="2813431"/>
                    <a:pt x="0" y="2712466"/>
                  </a:cubicBezTo>
                  <a:close/>
                </a:path>
              </a:pathLst>
            </a:custGeom>
            <a:solidFill>
              <a:srgbClr val="386968"/>
            </a:solidFill>
          </p:spPr>
        </p:sp>
      </p:grpSp>
      <p:grpSp>
        <p:nvGrpSpPr>
          <p:cNvPr id="11" name="Group 11"/>
          <p:cNvGrpSpPr/>
          <p:nvPr/>
        </p:nvGrpSpPr>
        <p:grpSpPr>
          <a:xfrm>
            <a:off x="7757372" y="3285530"/>
            <a:ext cx="4689276" cy="114300"/>
            <a:chOff x="0" y="0"/>
            <a:chExt cx="6252368" cy="152400"/>
          </a:xfrm>
        </p:grpSpPr>
        <p:sp>
          <p:nvSpPr>
            <p:cNvPr id="12" name="Freeform 12"/>
            <p:cNvSpPr/>
            <p:nvPr/>
          </p:nvSpPr>
          <p:spPr>
            <a:xfrm>
              <a:off x="0" y="0"/>
              <a:ext cx="6252337" cy="152400"/>
            </a:xfrm>
            <a:custGeom>
              <a:avLst/>
              <a:gdLst/>
              <a:ahLst/>
              <a:cxnLst/>
              <a:rect l="l" t="t" r="r" b="b"/>
              <a:pathLst>
                <a:path w="6252337" h="152400">
                  <a:moveTo>
                    <a:pt x="0" y="76200"/>
                  </a:moveTo>
                  <a:cubicBezTo>
                    <a:pt x="0" y="34163"/>
                    <a:pt x="34163" y="0"/>
                    <a:pt x="76200" y="0"/>
                  </a:cubicBezTo>
                  <a:lnTo>
                    <a:pt x="6176137" y="0"/>
                  </a:lnTo>
                  <a:cubicBezTo>
                    <a:pt x="6218174" y="0"/>
                    <a:pt x="6252337" y="34163"/>
                    <a:pt x="6252337" y="76200"/>
                  </a:cubicBezTo>
                  <a:cubicBezTo>
                    <a:pt x="6252337" y="118237"/>
                    <a:pt x="6218174" y="152400"/>
                    <a:pt x="6176137" y="152400"/>
                  </a:cubicBezTo>
                  <a:lnTo>
                    <a:pt x="76200" y="152400"/>
                  </a:lnTo>
                  <a:cubicBezTo>
                    <a:pt x="34163" y="152400"/>
                    <a:pt x="0" y="118237"/>
                    <a:pt x="0" y="76200"/>
                  </a:cubicBezTo>
                  <a:close/>
                </a:path>
              </a:pathLst>
            </a:custGeom>
            <a:solidFill>
              <a:srgbClr val="224435"/>
            </a:solidFill>
          </p:spPr>
        </p:sp>
      </p:grpSp>
      <p:grpSp>
        <p:nvGrpSpPr>
          <p:cNvPr id="13" name="Group 13"/>
          <p:cNvGrpSpPr/>
          <p:nvPr/>
        </p:nvGrpSpPr>
        <p:grpSpPr>
          <a:xfrm>
            <a:off x="9714762" y="2926860"/>
            <a:ext cx="774501" cy="774501"/>
            <a:chOff x="0" y="0"/>
            <a:chExt cx="1032668" cy="1032668"/>
          </a:xfrm>
        </p:grpSpPr>
        <p:sp>
          <p:nvSpPr>
            <p:cNvPr id="14" name="Freeform 14"/>
            <p:cNvSpPr/>
            <p:nvPr/>
          </p:nvSpPr>
          <p:spPr>
            <a:xfrm>
              <a:off x="0" y="0"/>
              <a:ext cx="1032637" cy="1032637"/>
            </a:xfrm>
            <a:custGeom>
              <a:avLst/>
              <a:gdLst/>
              <a:ahLst/>
              <a:cxnLst/>
              <a:rect l="l" t="t" r="r" b="b"/>
              <a:pathLst>
                <a:path w="1032637" h="1032637">
                  <a:moveTo>
                    <a:pt x="0" y="516382"/>
                  </a:moveTo>
                  <a:cubicBezTo>
                    <a:pt x="0" y="231140"/>
                    <a:pt x="231140" y="0"/>
                    <a:pt x="516382" y="0"/>
                  </a:cubicBezTo>
                  <a:cubicBezTo>
                    <a:pt x="801624" y="0"/>
                    <a:pt x="1032637" y="231140"/>
                    <a:pt x="1032637" y="516382"/>
                  </a:cubicBezTo>
                  <a:cubicBezTo>
                    <a:pt x="1032637" y="801624"/>
                    <a:pt x="801497" y="1032637"/>
                    <a:pt x="516382" y="1032637"/>
                  </a:cubicBezTo>
                  <a:cubicBezTo>
                    <a:pt x="231267" y="1032637"/>
                    <a:pt x="0" y="801497"/>
                    <a:pt x="0" y="516382"/>
                  </a:cubicBezTo>
                  <a:close/>
                </a:path>
              </a:pathLst>
            </a:custGeom>
            <a:solidFill>
              <a:srgbClr val="224435"/>
            </a:solidFill>
          </p:spPr>
        </p:sp>
      </p:grpSp>
      <p:sp>
        <p:nvSpPr>
          <p:cNvPr id="15" name="TextBox 15"/>
          <p:cNvSpPr txBox="1"/>
          <p:nvPr/>
        </p:nvSpPr>
        <p:spPr>
          <a:xfrm>
            <a:off x="9947082" y="3025230"/>
            <a:ext cx="309711" cy="500138"/>
          </a:xfrm>
          <a:prstGeom prst="rect">
            <a:avLst/>
          </a:prstGeom>
        </p:spPr>
        <p:txBody>
          <a:bodyPr lIns="0" tIns="0" rIns="0" bIns="0" rtlCol="0" anchor="t">
            <a:spAutoFit/>
          </a:bodyPr>
          <a:lstStyle/>
          <a:p>
            <a:pPr>
              <a:lnSpc>
                <a:spcPts val="3873"/>
              </a:lnSpc>
            </a:pPr>
            <a:r>
              <a:rPr lang="en-US" sz="2400" b="1">
                <a:solidFill>
                  <a:srgbClr val="FFFFFF"/>
                </a:solidFill>
                <a:latin typeface="Arimo Bold"/>
                <a:ea typeface="Arimo Bold"/>
                <a:cs typeface="Arimo Bold"/>
                <a:sym typeface="Arimo Bold"/>
              </a:rPr>
              <a:t>1</a:t>
            </a:r>
          </a:p>
        </p:txBody>
      </p:sp>
      <p:sp>
        <p:nvSpPr>
          <p:cNvPr id="16" name="TextBox 16"/>
          <p:cNvSpPr txBox="1"/>
          <p:nvPr/>
        </p:nvSpPr>
        <p:spPr>
          <a:xfrm>
            <a:off x="7950932" y="3672989"/>
            <a:ext cx="4725368" cy="1527810"/>
          </a:xfrm>
          <a:prstGeom prst="rect">
            <a:avLst/>
          </a:prstGeom>
        </p:spPr>
        <p:txBody>
          <a:bodyPr lIns="0" tIns="0" rIns="0" bIns="0" rtlCol="0" anchor="t">
            <a:spAutoFit/>
          </a:bodyPr>
          <a:lstStyle/>
          <a:p>
            <a:pPr>
              <a:lnSpc>
                <a:spcPts val="3900"/>
              </a:lnSpc>
            </a:pPr>
            <a:r>
              <a:rPr lang="en-US" sz="2400" b="1">
                <a:solidFill>
                  <a:srgbClr val="FFD9BE"/>
                </a:solidFill>
                <a:latin typeface="Overpass Ultra-Bold"/>
                <a:ea typeface="Overpass Ultra-Bold"/>
                <a:cs typeface="Overpass Ultra-Bold"/>
                <a:sym typeface="Overpass Ultra-Bold"/>
              </a:rPr>
              <a:t>Stratification:</a:t>
            </a:r>
            <a:r>
              <a:rPr lang="en-US" sz="2400">
                <a:solidFill>
                  <a:srgbClr val="FFD9BE"/>
                </a:solidFill>
                <a:latin typeface="Overpass Light"/>
                <a:ea typeface="Overpass Light"/>
                <a:cs typeface="Overpass Light"/>
                <a:sym typeface="Overpass Light"/>
              </a:rPr>
              <a:t> Dividing the population into non-overlapping groups (the bags of rice).</a:t>
            </a:r>
          </a:p>
        </p:txBody>
      </p:sp>
      <p:grpSp>
        <p:nvGrpSpPr>
          <p:cNvPr id="17" name="Group 17"/>
          <p:cNvGrpSpPr/>
          <p:nvPr/>
        </p:nvGrpSpPr>
        <p:grpSpPr>
          <a:xfrm>
            <a:off x="12704716" y="3314106"/>
            <a:ext cx="4689276" cy="2171553"/>
            <a:chOff x="0" y="0"/>
            <a:chExt cx="6252368" cy="2895402"/>
          </a:xfrm>
        </p:grpSpPr>
        <p:sp>
          <p:nvSpPr>
            <p:cNvPr id="18" name="Freeform 18"/>
            <p:cNvSpPr/>
            <p:nvPr/>
          </p:nvSpPr>
          <p:spPr>
            <a:xfrm>
              <a:off x="0" y="0"/>
              <a:ext cx="6252337" cy="2895346"/>
            </a:xfrm>
            <a:custGeom>
              <a:avLst/>
              <a:gdLst/>
              <a:ahLst/>
              <a:cxnLst/>
              <a:rect l="l" t="t" r="r" b="b"/>
              <a:pathLst>
                <a:path w="6252337" h="2895346">
                  <a:moveTo>
                    <a:pt x="0" y="182880"/>
                  </a:moveTo>
                  <a:cubicBezTo>
                    <a:pt x="0" y="81915"/>
                    <a:pt x="81915" y="0"/>
                    <a:pt x="182880" y="0"/>
                  </a:cubicBezTo>
                  <a:lnTo>
                    <a:pt x="6069457" y="0"/>
                  </a:lnTo>
                  <a:cubicBezTo>
                    <a:pt x="6170422" y="0"/>
                    <a:pt x="6252337" y="81915"/>
                    <a:pt x="6252337" y="182880"/>
                  </a:cubicBezTo>
                  <a:lnTo>
                    <a:pt x="6252337" y="2712466"/>
                  </a:lnTo>
                  <a:cubicBezTo>
                    <a:pt x="6252337" y="2813431"/>
                    <a:pt x="6170422" y="2895346"/>
                    <a:pt x="6069457" y="2895346"/>
                  </a:cubicBezTo>
                  <a:lnTo>
                    <a:pt x="182880" y="2895346"/>
                  </a:lnTo>
                  <a:cubicBezTo>
                    <a:pt x="81915" y="2895346"/>
                    <a:pt x="0" y="2813431"/>
                    <a:pt x="0" y="2712466"/>
                  </a:cubicBezTo>
                  <a:close/>
                </a:path>
              </a:pathLst>
            </a:custGeom>
            <a:solidFill>
              <a:srgbClr val="386968"/>
            </a:solidFill>
          </p:spPr>
        </p:sp>
      </p:grpSp>
      <p:grpSp>
        <p:nvGrpSpPr>
          <p:cNvPr id="19" name="Group 19"/>
          <p:cNvGrpSpPr/>
          <p:nvPr/>
        </p:nvGrpSpPr>
        <p:grpSpPr>
          <a:xfrm>
            <a:off x="12704716" y="3285530"/>
            <a:ext cx="4689276" cy="114300"/>
            <a:chOff x="0" y="0"/>
            <a:chExt cx="6252368" cy="152400"/>
          </a:xfrm>
        </p:grpSpPr>
        <p:sp>
          <p:nvSpPr>
            <p:cNvPr id="20" name="Freeform 20"/>
            <p:cNvSpPr/>
            <p:nvPr/>
          </p:nvSpPr>
          <p:spPr>
            <a:xfrm>
              <a:off x="0" y="0"/>
              <a:ext cx="6252337" cy="152400"/>
            </a:xfrm>
            <a:custGeom>
              <a:avLst/>
              <a:gdLst/>
              <a:ahLst/>
              <a:cxnLst/>
              <a:rect l="l" t="t" r="r" b="b"/>
              <a:pathLst>
                <a:path w="6252337" h="152400">
                  <a:moveTo>
                    <a:pt x="0" y="76200"/>
                  </a:moveTo>
                  <a:cubicBezTo>
                    <a:pt x="0" y="34163"/>
                    <a:pt x="34163" y="0"/>
                    <a:pt x="76200" y="0"/>
                  </a:cubicBezTo>
                  <a:lnTo>
                    <a:pt x="6176137" y="0"/>
                  </a:lnTo>
                  <a:cubicBezTo>
                    <a:pt x="6218174" y="0"/>
                    <a:pt x="6252337" y="34163"/>
                    <a:pt x="6252337" y="76200"/>
                  </a:cubicBezTo>
                  <a:cubicBezTo>
                    <a:pt x="6252337" y="118237"/>
                    <a:pt x="6218174" y="152400"/>
                    <a:pt x="6176137" y="152400"/>
                  </a:cubicBezTo>
                  <a:lnTo>
                    <a:pt x="76200" y="152400"/>
                  </a:lnTo>
                  <a:cubicBezTo>
                    <a:pt x="34163" y="152400"/>
                    <a:pt x="0" y="118237"/>
                    <a:pt x="0" y="76200"/>
                  </a:cubicBezTo>
                  <a:close/>
                </a:path>
              </a:pathLst>
            </a:custGeom>
            <a:solidFill>
              <a:srgbClr val="224435"/>
            </a:solidFill>
          </p:spPr>
        </p:sp>
      </p:grpSp>
      <p:grpSp>
        <p:nvGrpSpPr>
          <p:cNvPr id="21" name="Group 21"/>
          <p:cNvGrpSpPr/>
          <p:nvPr/>
        </p:nvGrpSpPr>
        <p:grpSpPr>
          <a:xfrm>
            <a:off x="14662107" y="2926860"/>
            <a:ext cx="774501" cy="774501"/>
            <a:chOff x="0" y="0"/>
            <a:chExt cx="1032668" cy="1032668"/>
          </a:xfrm>
        </p:grpSpPr>
        <p:sp>
          <p:nvSpPr>
            <p:cNvPr id="22" name="Freeform 22"/>
            <p:cNvSpPr/>
            <p:nvPr/>
          </p:nvSpPr>
          <p:spPr>
            <a:xfrm>
              <a:off x="0" y="0"/>
              <a:ext cx="1032637" cy="1032637"/>
            </a:xfrm>
            <a:custGeom>
              <a:avLst/>
              <a:gdLst/>
              <a:ahLst/>
              <a:cxnLst/>
              <a:rect l="l" t="t" r="r" b="b"/>
              <a:pathLst>
                <a:path w="1032637" h="1032637">
                  <a:moveTo>
                    <a:pt x="0" y="516382"/>
                  </a:moveTo>
                  <a:cubicBezTo>
                    <a:pt x="0" y="231140"/>
                    <a:pt x="231140" y="0"/>
                    <a:pt x="516382" y="0"/>
                  </a:cubicBezTo>
                  <a:cubicBezTo>
                    <a:pt x="801624" y="0"/>
                    <a:pt x="1032637" y="231140"/>
                    <a:pt x="1032637" y="516382"/>
                  </a:cubicBezTo>
                  <a:cubicBezTo>
                    <a:pt x="1032637" y="801624"/>
                    <a:pt x="801497" y="1032637"/>
                    <a:pt x="516382" y="1032637"/>
                  </a:cubicBezTo>
                  <a:cubicBezTo>
                    <a:pt x="231267" y="1032637"/>
                    <a:pt x="0" y="801497"/>
                    <a:pt x="0" y="516382"/>
                  </a:cubicBezTo>
                  <a:close/>
                </a:path>
              </a:pathLst>
            </a:custGeom>
            <a:solidFill>
              <a:srgbClr val="224435"/>
            </a:solidFill>
          </p:spPr>
        </p:sp>
      </p:grpSp>
      <p:sp>
        <p:nvSpPr>
          <p:cNvPr id="23" name="TextBox 23"/>
          <p:cNvSpPr txBox="1"/>
          <p:nvPr/>
        </p:nvSpPr>
        <p:spPr>
          <a:xfrm>
            <a:off x="14894427" y="3025230"/>
            <a:ext cx="309711" cy="500138"/>
          </a:xfrm>
          <a:prstGeom prst="rect">
            <a:avLst/>
          </a:prstGeom>
        </p:spPr>
        <p:txBody>
          <a:bodyPr lIns="0" tIns="0" rIns="0" bIns="0" rtlCol="0" anchor="t">
            <a:spAutoFit/>
          </a:bodyPr>
          <a:lstStyle/>
          <a:p>
            <a:pPr>
              <a:lnSpc>
                <a:spcPts val="3873"/>
              </a:lnSpc>
            </a:pPr>
            <a:r>
              <a:rPr lang="en-US" sz="2400" b="1">
                <a:solidFill>
                  <a:srgbClr val="FFFFFF"/>
                </a:solidFill>
                <a:latin typeface="Arimo Bold"/>
                <a:ea typeface="Arimo Bold"/>
                <a:cs typeface="Arimo Bold"/>
                <a:sym typeface="Arimo Bold"/>
              </a:rPr>
              <a:t>2</a:t>
            </a:r>
          </a:p>
        </p:txBody>
      </p:sp>
      <p:sp>
        <p:nvSpPr>
          <p:cNvPr id="24" name="TextBox 24"/>
          <p:cNvSpPr txBox="1"/>
          <p:nvPr/>
        </p:nvSpPr>
        <p:spPr>
          <a:xfrm>
            <a:off x="12991362" y="3615690"/>
            <a:ext cx="4115991" cy="1527810"/>
          </a:xfrm>
          <a:prstGeom prst="rect">
            <a:avLst/>
          </a:prstGeom>
        </p:spPr>
        <p:txBody>
          <a:bodyPr lIns="0" tIns="0" rIns="0" bIns="0" rtlCol="0" anchor="t">
            <a:spAutoFit/>
          </a:bodyPr>
          <a:lstStyle/>
          <a:p>
            <a:pPr>
              <a:lnSpc>
                <a:spcPts val="3900"/>
              </a:lnSpc>
            </a:pPr>
            <a:r>
              <a:rPr lang="en-US" sz="2400" b="1">
                <a:solidFill>
                  <a:srgbClr val="FFD9BE"/>
                </a:solidFill>
                <a:latin typeface="Overpass Ultra-Bold"/>
                <a:ea typeface="Overpass Ultra-Bold"/>
                <a:cs typeface="Overpass Ultra-Bold"/>
                <a:sym typeface="Overpass Ultra-Bold"/>
              </a:rPr>
              <a:t>Proportional Allocation:</a:t>
            </a:r>
            <a:r>
              <a:rPr lang="en-US" sz="2400">
                <a:solidFill>
                  <a:srgbClr val="FFD9BE"/>
                </a:solidFill>
                <a:latin typeface="Overpass Light"/>
                <a:ea typeface="Overpass Light"/>
                <a:cs typeface="Overpass Light"/>
                <a:sym typeface="Overpass Light"/>
              </a:rPr>
              <a:t> Ensuring sample size reflects the size of each stratum.</a:t>
            </a:r>
          </a:p>
        </p:txBody>
      </p:sp>
      <p:grpSp>
        <p:nvGrpSpPr>
          <p:cNvPr id="25" name="Group 25"/>
          <p:cNvGrpSpPr/>
          <p:nvPr/>
        </p:nvGrpSpPr>
        <p:grpSpPr>
          <a:xfrm>
            <a:off x="7757376" y="6130989"/>
            <a:ext cx="9636621" cy="1758404"/>
            <a:chOff x="0" y="0"/>
            <a:chExt cx="12848828" cy="2344538"/>
          </a:xfrm>
        </p:grpSpPr>
        <p:sp>
          <p:nvSpPr>
            <p:cNvPr id="26" name="Freeform 26"/>
            <p:cNvSpPr/>
            <p:nvPr/>
          </p:nvSpPr>
          <p:spPr>
            <a:xfrm>
              <a:off x="0" y="0"/>
              <a:ext cx="12848844" cy="2344547"/>
            </a:xfrm>
            <a:custGeom>
              <a:avLst/>
              <a:gdLst/>
              <a:ahLst/>
              <a:cxnLst/>
              <a:rect l="l" t="t" r="r" b="b"/>
              <a:pathLst>
                <a:path w="12848844" h="2344547">
                  <a:moveTo>
                    <a:pt x="0" y="182880"/>
                  </a:moveTo>
                  <a:cubicBezTo>
                    <a:pt x="0" y="81915"/>
                    <a:pt x="81915" y="0"/>
                    <a:pt x="182880" y="0"/>
                  </a:cubicBezTo>
                  <a:lnTo>
                    <a:pt x="12665964" y="0"/>
                  </a:lnTo>
                  <a:cubicBezTo>
                    <a:pt x="12766929" y="0"/>
                    <a:pt x="12848844" y="81915"/>
                    <a:pt x="12848844" y="182880"/>
                  </a:cubicBezTo>
                  <a:lnTo>
                    <a:pt x="12848844" y="2161667"/>
                  </a:lnTo>
                  <a:cubicBezTo>
                    <a:pt x="12848844" y="2262632"/>
                    <a:pt x="12766929" y="2344547"/>
                    <a:pt x="12665964" y="2344547"/>
                  </a:cubicBezTo>
                  <a:lnTo>
                    <a:pt x="182880" y="2344547"/>
                  </a:lnTo>
                  <a:cubicBezTo>
                    <a:pt x="81915" y="2344547"/>
                    <a:pt x="0" y="2262632"/>
                    <a:pt x="0" y="2161667"/>
                  </a:cubicBezTo>
                  <a:close/>
                </a:path>
              </a:pathLst>
            </a:custGeom>
            <a:solidFill>
              <a:srgbClr val="386968"/>
            </a:solidFill>
          </p:spPr>
        </p:sp>
      </p:grpSp>
      <p:grpSp>
        <p:nvGrpSpPr>
          <p:cNvPr id="27" name="Group 27"/>
          <p:cNvGrpSpPr/>
          <p:nvPr/>
        </p:nvGrpSpPr>
        <p:grpSpPr>
          <a:xfrm>
            <a:off x="7757376" y="6102401"/>
            <a:ext cx="9636621" cy="114300"/>
            <a:chOff x="0" y="0"/>
            <a:chExt cx="12848828" cy="152400"/>
          </a:xfrm>
        </p:grpSpPr>
        <p:sp>
          <p:nvSpPr>
            <p:cNvPr id="28" name="Freeform 28"/>
            <p:cNvSpPr/>
            <p:nvPr/>
          </p:nvSpPr>
          <p:spPr>
            <a:xfrm>
              <a:off x="0" y="0"/>
              <a:ext cx="12848844" cy="152400"/>
            </a:xfrm>
            <a:custGeom>
              <a:avLst/>
              <a:gdLst/>
              <a:ahLst/>
              <a:cxnLst/>
              <a:rect l="l" t="t" r="r" b="b"/>
              <a:pathLst>
                <a:path w="12848844" h="152400">
                  <a:moveTo>
                    <a:pt x="0" y="76200"/>
                  </a:moveTo>
                  <a:cubicBezTo>
                    <a:pt x="0" y="34163"/>
                    <a:pt x="34163" y="0"/>
                    <a:pt x="76200" y="0"/>
                  </a:cubicBezTo>
                  <a:lnTo>
                    <a:pt x="12772644" y="0"/>
                  </a:lnTo>
                  <a:cubicBezTo>
                    <a:pt x="12814681" y="0"/>
                    <a:pt x="12848844" y="34163"/>
                    <a:pt x="12848844" y="76200"/>
                  </a:cubicBezTo>
                  <a:cubicBezTo>
                    <a:pt x="12848844" y="118237"/>
                    <a:pt x="12814681" y="152400"/>
                    <a:pt x="12772644" y="152400"/>
                  </a:cubicBezTo>
                  <a:lnTo>
                    <a:pt x="76200" y="152400"/>
                  </a:lnTo>
                  <a:cubicBezTo>
                    <a:pt x="34163" y="152400"/>
                    <a:pt x="0" y="118237"/>
                    <a:pt x="0" y="76200"/>
                  </a:cubicBezTo>
                  <a:close/>
                </a:path>
              </a:pathLst>
            </a:custGeom>
            <a:solidFill>
              <a:srgbClr val="224435"/>
            </a:solidFill>
          </p:spPr>
        </p:sp>
      </p:grpSp>
      <p:grpSp>
        <p:nvGrpSpPr>
          <p:cNvPr id="29" name="Group 29"/>
          <p:cNvGrpSpPr/>
          <p:nvPr/>
        </p:nvGrpSpPr>
        <p:grpSpPr>
          <a:xfrm>
            <a:off x="12188436" y="5743731"/>
            <a:ext cx="774501" cy="774501"/>
            <a:chOff x="0" y="0"/>
            <a:chExt cx="1032668" cy="1032668"/>
          </a:xfrm>
        </p:grpSpPr>
        <p:sp>
          <p:nvSpPr>
            <p:cNvPr id="30" name="Freeform 30"/>
            <p:cNvSpPr/>
            <p:nvPr/>
          </p:nvSpPr>
          <p:spPr>
            <a:xfrm>
              <a:off x="0" y="0"/>
              <a:ext cx="1032637" cy="1032637"/>
            </a:xfrm>
            <a:custGeom>
              <a:avLst/>
              <a:gdLst/>
              <a:ahLst/>
              <a:cxnLst/>
              <a:rect l="l" t="t" r="r" b="b"/>
              <a:pathLst>
                <a:path w="1032637" h="1032637">
                  <a:moveTo>
                    <a:pt x="0" y="516382"/>
                  </a:moveTo>
                  <a:cubicBezTo>
                    <a:pt x="0" y="231140"/>
                    <a:pt x="231140" y="0"/>
                    <a:pt x="516382" y="0"/>
                  </a:cubicBezTo>
                  <a:cubicBezTo>
                    <a:pt x="801624" y="0"/>
                    <a:pt x="1032637" y="231140"/>
                    <a:pt x="1032637" y="516382"/>
                  </a:cubicBezTo>
                  <a:cubicBezTo>
                    <a:pt x="1032637" y="801624"/>
                    <a:pt x="801497" y="1032637"/>
                    <a:pt x="516382" y="1032637"/>
                  </a:cubicBezTo>
                  <a:cubicBezTo>
                    <a:pt x="231267" y="1032637"/>
                    <a:pt x="0" y="801497"/>
                    <a:pt x="0" y="516382"/>
                  </a:cubicBezTo>
                  <a:close/>
                </a:path>
              </a:pathLst>
            </a:custGeom>
            <a:solidFill>
              <a:srgbClr val="224435"/>
            </a:solidFill>
          </p:spPr>
        </p:sp>
      </p:grpSp>
      <p:sp>
        <p:nvSpPr>
          <p:cNvPr id="31" name="TextBox 31"/>
          <p:cNvSpPr txBox="1"/>
          <p:nvPr/>
        </p:nvSpPr>
        <p:spPr>
          <a:xfrm>
            <a:off x="12420756" y="5842109"/>
            <a:ext cx="309711" cy="500138"/>
          </a:xfrm>
          <a:prstGeom prst="rect">
            <a:avLst/>
          </a:prstGeom>
        </p:spPr>
        <p:txBody>
          <a:bodyPr lIns="0" tIns="0" rIns="0" bIns="0" rtlCol="0" anchor="t">
            <a:spAutoFit/>
          </a:bodyPr>
          <a:lstStyle/>
          <a:p>
            <a:pPr>
              <a:lnSpc>
                <a:spcPts val="3873"/>
              </a:lnSpc>
            </a:pPr>
            <a:r>
              <a:rPr lang="en-US" sz="2400" b="1">
                <a:solidFill>
                  <a:srgbClr val="FFFFFF"/>
                </a:solidFill>
                <a:latin typeface="Arimo Bold"/>
                <a:ea typeface="Arimo Bold"/>
                <a:cs typeface="Arimo Bold"/>
                <a:sym typeface="Arimo Bold"/>
              </a:rPr>
              <a:t>3</a:t>
            </a:r>
          </a:p>
        </p:txBody>
      </p:sp>
      <p:sp>
        <p:nvSpPr>
          <p:cNvPr id="32" name="TextBox 32"/>
          <p:cNvSpPr txBox="1"/>
          <p:nvPr/>
        </p:nvSpPr>
        <p:spPr>
          <a:xfrm>
            <a:off x="8144635" y="6584900"/>
            <a:ext cx="9063335" cy="1032510"/>
          </a:xfrm>
          <a:prstGeom prst="rect">
            <a:avLst/>
          </a:prstGeom>
        </p:spPr>
        <p:txBody>
          <a:bodyPr lIns="0" tIns="0" rIns="0" bIns="0" rtlCol="0" anchor="t">
            <a:spAutoFit/>
          </a:bodyPr>
          <a:lstStyle/>
          <a:p>
            <a:pPr>
              <a:lnSpc>
                <a:spcPts val="3900"/>
              </a:lnSpc>
            </a:pPr>
            <a:r>
              <a:rPr lang="en-US" sz="2400" b="1">
                <a:solidFill>
                  <a:srgbClr val="FFD9BE"/>
                </a:solidFill>
                <a:latin typeface="Overpass Ultra-Bold"/>
                <a:ea typeface="Overpass Ultra-Bold"/>
                <a:cs typeface="Overpass Ultra-Bold"/>
                <a:sym typeface="Overpass Ultra-Bold"/>
              </a:rPr>
              <a:t>Unbiased Estimation:</a:t>
            </a:r>
            <a:r>
              <a:rPr lang="en-US" sz="2400">
                <a:solidFill>
                  <a:srgbClr val="FFD9BE"/>
                </a:solidFill>
                <a:latin typeface="Overpass Light"/>
                <a:ea typeface="Overpass Light"/>
                <a:cs typeface="Overpass Light"/>
                <a:sym typeface="Overpass Light"/>
              </a:rPr>
              <a:t> Using the RHC estimator formula to calculate the total count.</a:t>
            </a:r>
          </a:p>
        </p:txBody>
      </p:sp>
      <p:sp>
        <p:nvSpPr>
          <p:cNvPr id="33" name="TextBox 33"/>
          <p:cNvSpPr txBox="1"/>
          <p:nvPr/>
        </p:nvSpPr>
        <p:spPr>
          <a:xfrm>
            <a:off x="8144636" y="8008293"/>
            <a:ext cx="9249371" cy="1032510"/>
          </a:xfrm>
          <a:prstGeom prst="rect">
            <a:avLst/>
          </a:prstGeom>
        </p:spPr>
        <p:txBody>
          <a:bodyPr lIns="0" tIns="0" rIns="0" bIns="0" rtlCol="0" anchor="t">
            <a:spAutoFit/>
          </a:bodyPr>
          <a:lstStyle/>
          <a:p>
            <a:pPr>
              <a:lnSpc>
                <a:spcPts val="3900"/>
              </a:lnSpc>
            </a:pPr>
            <a:r>
              <a:rPr lang="en-US" sz="2400">
                <a:solidFill>
                  <a:srgbClr val="3B4E4E"/>
                </a:solidFill>
                <a:latin typeface="Overpass Light"/>
                <a:ea typeface="Overpass Light"/>
                <a:cs typeface="Overpass Light"/>
                <a:sym typeface="Overpass Light"/>
              </a:rPr>
              <a:t>"RHC offers low variance and near-perfect balance, even with simple randomization."</a:t>
            </a:r>
          </a:p>
        </p:txBody>
      </p:sp>
      <p:grpSp>
        <p:nvGrpSpPr>
          <p:cNvPr id="34" name="Group 34"/>
          <p:cNvGrpSpPr/>
          <p:nvPr/>
        </p:nvGrpSpPr>
        <p:grpSpPr>
          <a:xfrm>
            <a:off x="7757370" y="8179756"/>
            <a:ext cx="28575" cy="826295"/>
            <a:chOff x="0" y="0"/>
            <a:chExt cx="38100" cy="1101725"/>
          </a:xfrm>
        </p:grpSpPr>
        <p:sp>
          <p:nvSpPr>
            <p:cNvPr id="35" name="Freeform 35"/>
            <p:cNvSpPr/>
            <p:nvPr/>
          </p:nvSpPr>
          <p:spPr>
            <a:xfrm>
              <a:off x="0" y="0"/>
              <a:ext cx="38100" cy="1101725"/>
            </a:xfrm>
            <a:custGeom>
              <a:avLst/>
              <a:gdLst/>
              <a:ahLst/>
              <a:cxnLst/>
              <a:rect l="l" t="t" r="r" b="b"/>
              <a:pathLst>
                <a:path w="38100" h="1101725">
                  <a:moveTo>
                    <a:pt x="0" y="0"/>
                  </a:moveTo>
                  <a:lnTo>
                    <a:pt x="38100" y="0"/>
                  </a:lnTo>
                  <a:lnTo>
                    <a:pt x="38100" y="1101725"/>
                  </a:lnTo>
                  <a:lnTo>
                    <a:pt x="0" y="1101725"/>
                  </a:lnTo>
                  <a:close/>
                </a:path>
              </a:pathLst>
            </a:custGeom>
            <a:solidFill>
              <a:srgbClr val="224435"/>
            </a:solid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C424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15251"/>
            </a:solidFill>
          </p:spPr>
        </p:sp>
      </p:grpSp>
      <p:sp>
        <p:nvSpPr>
          <p:cNvPr id="6" name="TextBox 6"/>
          <p:cNvSpPr txBox="1"/>
          <p:nvPr/>
        </p:nvSpPr>
        <p:spPr>
          <a:xfrm>
            <a:off x="842980" y="825256"/>
            <a:ext cx="6296471" cy="1442703"/>
          </a:xfrm>
          <a:prstGeom prst="rect">
            <a:avLst/>
          </a:prstGeom>
        </p:spPr>
        <p:txBody>
          <a:bodyPr lIns="0" tIns="0" rIns="0" bIns="0" rtlCol="0" anchor="t">
            <a:spAutoFit/>
          </a:bodyPr>
          <a:lstStyle/>
          <a:p>
            <a:pPr>
              <a:lnSpc>
                <a:spcPts val="5563"/>
              </a:lnSpc>
            </a:pPr>
            <a:r>
              <a:rPr lang="en-US" sz="4500">
                <a:solidFill>
                  <a:srgbClr val="FFD9BE"/>
                </a:solidFill>
                <a:latin typeface="Quattrocento"/>
                <a:ea typeface="Quattrocento"/>
                <a:cs typeface="Quattrocento"/>
                <a:sym typeface="Quattrocento"/>
              </a:rPr>
              <a:t>Summaries the formulas</a:t>
            </a:r>
          </a:p>
        </p:txBody>
      </p:sp>
      <p:sp>
        <p:nvSpPr>
          <p:cNvPr id="7" name="TextBox 7"/>
          <p:cNvSpPr txBox="1"/>
          <p:nvPr/>
        </p:nvSpPr>
        <p:spPr>
          <a:xfrm>
            <a:off x="657225" y="1706021"/>
            <a:ext cx="16602075" cy="897683"/>
          </a:xfrm>
          <a:prstGeom prst="rect">
            <a:avLst/>
          </a:prstGeom>
        </p:spPr>
        <p:txBody>
          <a:bodyPr lIns="0" tIns="0" rIns="0" bIns="0" rtlCol="0" anchor="t">
            <a:spAutoFit/>
          </a:bodyPr>
          <a:lstStyle/>
          <a:p>
            <a:pPr>
              <a:lnSpc>
                <a:spcPts val="3519"/>
              </a:lnSpc>
            </a:pPr>
            <a:r>
              <a:rPr lang="en-US" sz="2300">
                <a:solidFill>
                  <a:srgbClr val="F9EEE7"/>
                </a:solidFill>
                <a:latin typeface="Quattrocento"/>
                <a:ea typeface="Quattrocento"/>
                <a:cs typeface="Quattrocento"/>
                <a:sym typeface="Quattrocento"/>
              </a:rPr>
              <a:t>The power of the Rao, Hartley, and Cochran method lies in its elegant mathematical foundation, specifically in the variance formula, which simplifies estimation.</a:t>
            </a:r>
          </a:p>
        </p:txBody>
      </p:sp>
      <p:sp>
        <p:nvSpPr>
          <p:cNvPr id="8" name="TextBox 8"/>
          <p:cNvSpPr txBox="1"/>
          <p:nvPr/>
        </p:nvSpPr>
        <p:spPr>
          <a:xfrm>
            <a:off x="842974" y="2898431"/>
            <a:ext cx="6368804" cy="432813"/>
          </a:xfrm>
          <a:prstGeom prst="rect">
            <a:avLst/>
          </a:prstGeom>
        </p:spPr>
        <p:txBody>
          <a:bodyPr lIns="0" tIns="0" rIns="0" bIns="0" rtlCol="0" anchor="t">
            <a:spAutoFit/>
          </a:bodyPr>
          <a:lstStyle/>
          <a:p>
            <a:pPr>
              <a:lnSpc>
                <a:spcPts val="3313"/>
              </a:lnSpc>
            </a:pPr>
            <a:r>
              <a:rPr lang="en-US" sz="2600">
                <a:solidFill>
                  <a:srgbClr val="FFD9BE"/>
                </a:solidFill>
                <a:latin typeface="Quattrocento"/>
                <a:ea typeface="Quattrocento"/>
                <a:cs typeface="Quattrocento"/>
                <a:sym typeface="Quattrocento"/>
              </a:rPr>
              <a:t>RHC Estimator for the Population Total (Y)</a:t>
            </a:r>
          </a:p>
        </p:txBody>
      </p:sp>
      <p:grpSp>
        <p:nvGrpSpPr>
          <p:cNvPr id="9" name="Group 9"/>
          <p:cNvGrpSpPr>
            <a:grpSpLocks noChangeAspect="1"/>
          </p:cNvGrpSpPr>
          <p:nvPr/>
        </p:nvGrpSpPr>
        <p:grpSpPr>
          <a:xfrm>
            <a:off x="842965" y="3714023"/>
            <a:ext cx="16602075" cy="960389"/>
            <a:chOff x="0" y="0"/>
            <a:chExt cx="22136100" cy="1280517"/>
          </a:xfrm>
        </p:grpSpPr>
        <p:sp>
          <p:nvSpPr>
            <p:cNvPr id="10" name="Freeform 10" descr="preencoded.png"/>
            <p:cNvSpPr/>
            <p:nvPr/>
          </p:nvSpPr>
          <p:spPr>
            <a:xfrm>
              <a:off x="0" y="0"/>
              <a:ext cx="22136100" cy="1280541"/>
            </a:xfrm>
            <a:custGeom>
              <a:avLst/>
              <a:gdLst/>
              <a:ahLst/>
              <a:cxnLst/>
              <a:rect l="l" t="t" r="r" b="b"/>
              <a:pathLst>
                <a:path w="22136100" h="1280541">
                  <a:moveTo>
                    <a:pt x="0" y="0"/>
                  </a:moveTo>
                  <a:lnTo>
                    <a:pt x="22136100" y="0"/>
                  </a:lnTo>
                  <a:lnTo>
                    <a:pt x="22136100" y="1280541"/>
                  </a:lnTo>
                  <a:lnTo>
                    <a:pt x="0" y="1280541"/>
                  </a:lnTo>
                  <a:lnTo>
                    <a:pt x="0" y="0"/>
                  </a:lnTo>
                  <a:close/>
                </a:path>
              </a:pathLst>
            </a:custGeom>
            <a:blipFill>
              <a:blip r:embed="rId3"/>
              <a:stretch>
                <a:fillRect t="-85" b="-83"/>
              </a:stretch>
            </a:blipFill>
          </p:spPr>
        </p:sp>
      </p:grpSp>
      <p:sp>
        <p:nvSpPr>
          <p:cNvPr id="11" name="TextBox 11"/>
          <p:cNvSpPr txBox="1"/>
          <p:nvPr/>
        </p:nvSpPr>
        <p:spPr>
          <a:xfrm>
            <a:off x="842965" y="4808640"/>
            <a:ext cx="16602075" cy="897683"/>
          </a:xfrm>
          <a:prstGeom prst="rect">
            <a:avLst/>
          </a:prstGeom>
        </p:spPr>
        <p:txBody>
          <a:bodyPr lIns="0" tIns="0" rIns="0" bIns="0" rtlCol="0" anchor="t">
            <a:spAutoFit/>
          </a:bodyPr>
          <a:lstStyle/>
          <a:p>
            <a:pPr>
              <a:lnSpc>
                <a:spcPts val="3519"/>
              </a:lnSpc>
            </a:pPr>
            <a:r>
              <a:rPr lang="en-US" sz="2300">
                <a:solidFill>
                  <a:srgbClr val="F9EEE7"/>
                </a:solidFill>
                <a:latin typeface="Quattrocento"/>
                <a:ea typeface="Quattrocento"/>
                <a:cs typeface="Quattrocento"/>
                <a:sym typeface="Quattrocento"/>
              </a:rPr>
              <a:t>Where $y_i$ is the value of the characteristic for the unit sampled from group $i$, and $p_i$ is the probability of selecting that unit within its group.</a:t>
            </a:r>
          </a:p>
        </p:txBody>
      </p:sp>
      <p:sp>
        <p:nvSpPr>
          <p:cNvPr id="12" name="TextBox 12"/>
          <p:cNvSpPr txBox="1"/>
          <p:nvPr/>
        </p:nvSpPr>
        <p:spPr>
          <a:xfrm>
            <a:off x="842964" y="5944656"/>
            <a:ext cx="3651498" cy="432813"/>
          </a:xfrm>
          <a:prstGeom prst="rect">
            <a:avLst/>
          </a:prstGeom>
        </p:spPr>
        <p:txBody>
          <a:bodyPr lIns="0" tIns="0" rIns="0" bIns="0" rtlCol="0" anchor="t">
            <a:spAutoFit/>
          </a:bodyPr>
          <a:lstStyle/>
          <a:p>
            <a:pPr>
              <a:lnSpc>
                <a:spcPts val="3313"/>
              </a:lnSpc>
            </a:pPr>
            <a:r>
              <a:rPr lang="en-US" sz="2600">
                <a:solidFill>
                  <a:srgbClr val="FFD9BE"/>
                </a:solidFill>
                <a:latin typeface="Quattrocento"/>
                <a:ea typeface="Quattrocento"/>
                <a:cs typeface="Quattrocento"/>
                <a:sym typeface="Quattrocento"/>
              </a:rPr>
              <a:t>RHC Variance Estimator</a:t>
            </a:r>
          </a:p>
        </p:txBody>
      </p:sp>
      <p:grpSp>
        <p:nvGrpSpPr>
          <p:cNvPr id="13" name="Group 13"/>
          <p:cNvGrpSpPr>
            <a:grpSpLocks noChangeAspect="1"/>
          </p:cNvGrpSpPr>
          <p:nvPr/>
        </p:nvGrpSpPr>
        <p:grpSpPr>
          <a:xfrm>
            <a:off x="842965" y="6759493"/>
            <a:ext cx="16602075" cy="960389"/>
            <a:chOff x="0" y="0"/>
            <a:chExt cx="22136100" cy="1280517"/>
          </a:xfrm>
        </p:grpSpPr>
        <p:sp>
          <p:nvSpPr>
            <p:cNvPr id="14" name="Freeform 14" descr="preencoded.png"/>
            <p:cNvSpPr/>
            <p:nvPr/>
          </p:nvSpPr>
          <p:spPr>
            <a:xfrm>
              <a:off x="0" y="0"/>
              <a:ext cx="22136100" cy="1280541"/>
            </a:xfrm>
            <a:custGeom>
              <a:avLst/>
              <a:gdLst/>
              <a:ahLst/>
              <a:cxnLst/>
              <a:rect l="l" t="t" r="r" b="b"/>
              <a:pathLst>
                <a:path w="22136100" h="1280541">
                  <a:moveTo>
                    <a:pt x="0" y="0"/>
                  </a:moveTo>
                  <a:lnTo>
                    <a:pt x="22136100" y="0"/>
                  </a:lnTo>
                  <a:lnTo>
                    <a:pt x="22136100" y="1280541"/>
                  </a:lnTo>
                  <a:lnTo>
                    <a:pt x="0" y="1280541"/>
                  </a:lnTo>
                  <a:lnTo>
                    <a:pt x="0" y="0"/>
                  </a:lnTo>
                  <a:close/>
                </a:path>
              </a:pathLst>
            </a:custGeom>
            <a:blipFill>
              <a:blip r:embed="rId4"/>
              <a:stretch>
                <a:fillRect t="-85" b="-83"/>
              </a:stretch>
            </a:blipFill>
          </p:spPr>
        </p:sp>
      </p:grpSp>
      <p:grpSp>
        <p:nvGrpSpPr>
          <p:cNvPr id="15" name="Group 15"/>
          <p:cNvGrpSpPr/>
          <p:nvPr/>
        </p:nvGrpSpPr>
        <p:grpSpPr>
          <a:xfrm>
            <a:off x="842965" y="8024681"/>
            <a:ext cx="16602075" cy="1408361"/>
            <a:chOff x="0" y="0"/>
            <a:chExt cx="22136100" cy="1877813"/>
          </a:xfrm>
        </p:grpSpPr>
        <p:sp>
          <p:nvSpPr>
            <p:cNvPr id="16" name="Freeform 16"/>
            <p:cNvSpPr/>
            <p:nvPr/>
          </p:nvSpPr>
          <p:spPr>
            <a:xfrm>
              <a:off x="0" y="0"/>
              <a:ext cx="22136100" cy="1877822"/>
            </a:xfrm>
            <a:custGeom>
              <a:avLst/>
              <a:gdLst/>
              <a:ahLst/>
              <a:cxnLst/>
              <a:rect l="l" t="t" r="r" b="b"/>
              <a:pathLst>
                <a:path w="22136100" h="1877822">
                  <a:moveTo>
                    <a:pt x="0" y="48133"/>
                  </a:moveTo>
                  <a:cubicBezTo>
                    <a:pt x="0" y="21590"/>
                    <a:pt x="21590" y="0"/>
                    <a:pt x="48133" y="0"/>
                  </a:cubicBezTo>
                  <a:lnTo>
                    <a:pt x="22087967" y="0"/>
                  </a:lnTo>
                  <a:cubicBezTo>
                    <a:pt x="22114636" y="0"/>
                    <a:pt x="22136100" y="21590"/>
                    <a:pt x="22136100" y="48133"/>
                  </a:cubicBezTo>
                  <a:lnTo>
                    <a:pt x="22136100" y="1829689"/>
                  </a:lnTo>
                  <a:cubicBezTo>
                    <a:pt x="22136100" y="1856359"/>
                    <a:pt x="22114509" y="1877822"/>
                    <a:pt x="22087967" y="1877822"/>
                  </a:cubicBezTo>
                  <a:lnTo>
                    <a:pt x="48133" y="1877822"/>
                  </a:lnTo>
                  <a:cubicBezTo>
                    <a:pt x="21463" y="1877822"/>
                    <a:pt x="0" y="1856232"/>
                    <a:pt x="0" y="1829689"/>
                  </a:cubicBezTo>
                  <a:close/>
                </a:path>
              </a:pathLst>
            </a:custGeom>
            <a:solidFill>
              <a:srgbClr val="FFFFFF"/>
            </a:solidFill>
          </p:spPr>
        </p:sp>
      </p:grpSp>
      <p:grpSp>
        <p:nvGrpSpPr>
          <p:cNvPr id="17" name="Group 17"/>
          <p:cNvGrpSpPr>
            <a:grpSpLocks noChangeAspect="1"/>
          </p:cNvGrpSpPr>
          <p:nvPr/>
        </p:nvGrpSpPr>
        <p:grpSpPr>
          <a:xfrm>
            <a:off x="1083782" y="8372033"/>
            <a:ext cx="301079" cy="240804"/>
            <a:chOff x="0" y="0"/>
            <a:chExt cx="401438" cy="321072"/>
          </a:xfrm>
        </p:grpSpPr>
        <p:sp>
          <p:nvSpPr>
            <p:cNvPr id="18" name="Freeform 18" descr="preencoded.png"/>
            <p:cNvSpPr/>
            <p:nvPr/>
          </p:nvSpPr>
          <p:spPr>
            <a:xfrm>
              <a:off x="0" y="0"/>
              <a:ext cx="401447" cy="321056"/>
            </a:xfrm>
            <a:custGeom>
              <a:avLst/>
              <a:gdLst/>
              <a:ahLst/>
              <a:cxnLst/>
              <a:rect l="l" t="t" r="r" b="b"/>
              <a:pathLst>
                <a:path w="401447" h="321056">
                  <a:moveTo>
                    <a:pt x="0" y="0"/>
                  </a:moveTo>
                  <a:lnTo>
                    <a:pt x="401447" y="0"/>
                  </a:lnTo>
                  <a:lnTo>
                    <a:pt x="401447" y="321056"/>
                  </a:lnTo>
                  <a:lnTo>
                    <a:pt x="0" y="321056"/>
                  </a:lnTo>
                  <a:lnTo>
                    <a:pt x="0" y="0"/>
                  </a:lnTo>
                  <a:close/>
                </a:path>
              </a:pathLst>
            </a:custGeom>
            <a:blipFill>
              <a:blip r:embed="rId5"/>
              <a:stretch>
                <a:fillRect l="-1187" r="-1185" b="-4"/>
              </a:stretch>
            </a:blipFill>
          </p:spPr>
        </p:sp>
      </p:grpSp>
      <p:sp>
        <p:nvSpPr>
          <p:cNvPr id="19" name="TextBox 19"/>
          <p:cNvSpPr txBox="1"/>
          <p:nvPr/>
        </p:nvSpPr>
        <p:spPr>
          <a:xfrm>
            <a:off x="1625665" y="8230347"/>
            <a:ext cx="15578585" cy="769443"/>
          </a:xfrm>
          <a:prstGeom prst="rect">
            <a:avLst/>
          </a:prstGeom>
        </p:spPr>
        <p:txBody>
          <a:bodyPr lIns="0" tIns="0" rIns="0" bIns="0" rtlCol="0" anchor="t">
            <a:spAutoFit/>
          </a:bodyPr>
          <a:lstStyle/>
          <a:p>
            <a:pPr>
              <a:lnSpc>
                <a:spcPts val="3000"/>
              </a:lnSpc>
            </a:pPr>
            <a:r>
              <a:rPr lang="en-US">
                <a:solidFill>
                  <a:srgbClr val="0B1C1C"/>
                </a:solidFill>
                <a:latin typeface="Quattrocento"/>
                <a:ea typeface="Quattrocento"/>
                <a:cs typeface="Quattrocento"/>
                <a:sym typeface="Quattrocento"/>
              </a:rPr>
              <a:t>This variance expression is exact and often lower than the variance provided by standard Simple Random Sampling without replacement (SRSWOR), demonstrating RHC's superior efficiency in PPS scenarios.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grpSp>
        <p:nvGrpSpPr>
          <p:cNvPr id="6" name="Group 6"/>
          <p:cNvGrpSpPr>
            <a:grpSpLocks noChangeAspect="1"/>
          </p:cNvGrpSpPr>
          <p:nvPr/>
        </p:nvGrpSpPr>
        <p:grpSpPr>
          <a:xfrm>
            <a:off x="0" y="17"/>
            <a:ext cx="6858000" cy="10291019"/>
            <a:chOff x="0" y="0"/>
            <a:chExt cx="9144000" cy="13721358"/>
          </a:xfrm>
        </p:grpSpPr>
        <p:sp>
          <p:nvSpPr>
            <p:cNvPr id="7" name="Freeform 7" descr="preencoded.png"/>
            <p:cNvSpPr/>
            <p:nvPr/>
          </p:nvSpPr>
          <p:spPr>
            <a:xfrm>
              <a:off x="0" y="0"/>
              <a:ext cx="9144000" cy="13721335"/>
            </a:xfrm>
            <a:custGeom>
              <a:avLst/>
              <a:gdLst/>
              <a:ahLst/>
              <a:cxnLst/>
              <a:rect l="l" t="t" r="r" b="b"/>
              <a:pathLst>
                <a:path w="9144000" h="13721335">
                  <a:moveTo>
                    <a:pt x="0" y="0"/>
                  </a:moveTo>
                  <a:lnTo>
                    <a:pt x="9144000" y="0"/>
                  </a:lnTo>
                  <a:lnTo>
                    <a:pt x="9144000" y="13721335"/>
                  </a:lnTo>
                  <a:lnTo>
                    <a:pt x="0" y="13721335"/>
                  </a:lnTo>
                  <a:lnTo>
                    <a:pt x="0" y="0"/>
                  </a:lnTo>
                  <a:close/>
                </a:path>
              </a:pathLst>
            </a:custGeom>
            <a:blipFill>
              <a:blip r:embed="rId3"/>
              <a:stretch>
                <a:fillRect l="-19" r="-19"/>
              </a:stretch>
            </a:blipFill>
          </p:spPr>
        </p:sp>
      </p:grpSp>
      <p:sp>
        <p:nvSpPr>
          <p:cNvPr id="8" name="TextBox 8"/>
          <p:cNvSpPr txBox="1"/>
          <p:nvPr/>
        </p:nvSpPr>
        <p:spPr>
          <a:xfrm>
            <a:off x="7646640" y="581482"/>
            <a:ext cx="9852720" cy="1520726"/>
          </a:xfrm>
          <a:prstGeom prst="rect">
            <a:avLst/>
          </a:prstGeom>
        </p:spPr>
        <p:txBody>
          <a:bodyPr lIns="0" tIns="0" rIns="0" bIns="0" rtlCol="0" anchor="t">
            <a:spAutoFit/>
          </a:bodyPr>
          <a:lstStyle/>
          <a:p>
            <a:pPr>
              <a:lnSpc>
                <a:spcPts val="5811"/>
              </a:lnSpc>
            </a:pPr>
            <a:r>
              <a:rPr lang="en-US" sz="4800" b="1">
                <a:solidFill>
                  <a:srgbClr val="1F1E1E"/>
                </a:solidFill>
                <a:latin typeface="Aleo Bold"/>
                <a:ea typeface="Aleo Bold"/>
                <a:cs typeface="Aleo Bold"/>
                <a:sym typeface="Aleo Bold"/>
              </a:rPr>
              <a:t>Why RHC Matters: Fairness and Precision</a:t>
            </a:r>
          </a:p>
        </p:txBody>
      </p:sp>
      <p:sp>
        <p:nvSpPr>
          <p:cNvPr id="9" name="TextBox 9"/>
          <p:cNvSpPr txBox="1"/>
          <p:nvPr/>
        </p:nvSpPr>
        <p:spPr>
          <a:xfrm>
            <a:off x="7646640" y="2335415"/>
            <a:ext cx="9852720" cy="923330"/>
          </a:xfrm>
          <a:prstGeom prst="rect">
            <a:avLst/>
          </a:prstGeom>
        </p:spPr>
        <p:txBody>
          <a:bodyPr lIns="0" tIns="0" rIns="0" bIns="0" rtlCol="0" anchor="t">
            <a:spAutoFit/>
          </a:bodyPr>
          <a:lstStyle/>
          <a:p>
            <a:pPr>
              <a:lnSpc>
                <a:spcPts val="3534"/>
              </a:lnSpc>
            </a:pPr>
            <a:r>
              <a:rPr lang="en-US" sz="2300">
                <a:solidFill>
                  <a:srgbClr val="3B3535"/>
                </a:solidFill>
                <a:latin typeface="Arimo"/>
                <a:ea typeface="Arimo"/>
                <a:cs typeface="Arimo"/>
                <a:sym typeface="Arimo"/>
              </a:rPr>
              <a:t>RHC is a powerful tool used when units in the population have </a:t>
            </a:r>
            <a:r>
              <a:rPr lang="en-US" sz="2300" b="1">
                <a:solidFill>
                  <a:srgbClr val="3B3535"/>
                </a:solidFill>
                <a:latin typeface="Arimo Bold"/>
                <a:ea typeface="Arimo Bold"/>
                <a:cs typeface="Arimo Bold"/>
                <a:sym typeface="Arimo Bold"/>
              </a:rPr>
              <a:t>different sizes or importance</a:t>
            </a:r>
            <a:r>
              <a:rPr lang="en-US" sz="2300">
                <a:solidFill>
                  <a:srgbClr val="3B3535"/>
                </a:solidFill>
                <a:latin typeface="Arimo"/>
                <a:ea typeface="Arimo"/>
                <a:cs typeface="Arimo"/>
                <a:sym typeface="Arimo"/>
              </a:rPr>
              <a:t>.</a:t>
            </a:r>
          </a:p>
        </p:txBody>
      </p:sp>
      <p:sp>
        <p:nvSpPr>
          <p:cNvPr id="10" name="Freeform 10" descr="preencoded.png"/>
          <p:cNvSpPr/>
          <p:nvPr/>
        </p:nvSpPr>
        <p:spPr>
          <a:xfrm>
            <a:off x="7646656" y="3414580"/>
            <a:ext cx="563315" cy="563315"/>
          </a:xfrm>
          <a:custGeom>
            <a:avLst/>
            <a:gdLst/>
            <a:ahLst/>
            <a:cxnLst/>
            <a:rect l="l" t="t" r="r" b="b"/>
            <a:pathLst>
              <a:path w="563315" h="563315">
                <a:moveTo>
                  <a:pt x="0" y="0"/>
                </a:moveTo>
                <a:lnTo>
                  <a:pt x="563315" y="0"/>
                </a:lnTo>
                <a:lnTo>
                  <a:pt x="563315" y="563315"/>
                </a:lnTo>
                <a:lnTo>
                  <a:pt x="0" y="563315"/>
                </a:lnTo>
                <a:lnTo>
                  <a:pt x="0" y="0"/>
                </a:lnTo>
                <a:close/>
              </a:path>
            </a:pathLst>
          </a:custGeom>
          <a:blipFill>
            <a:blip r:embed="rId4">
              <a:extLst>
                <a:ext uri="{96DAC541-7B7A-43D3-8B79-37D633B846F1}">
                  <asvg:svgBlip xmlns="" xmlns:asvg="http://schemas.microsoft.com/office/drawing/2016/SVG/main" r:embed="rId5"/>
                </a:ext>
              </a:extLst>
            </a:blip>
            <a:stretch>
              <a:fillRect l="-833" r="-833"/>
            </a:stretch>
          </a:blipFill>
        </p:spPr>
      </p:sp>
      <p:sp>
        <p:nvSpPr>
          <p:cNvPr id="11" name="TextBox 11"/>
          <p:cNvSpPr txBox="1"/>
          <p:nvPr/>
        </p:nvSpPr>
        <p:spPr>
          <a:xfrm>
            <a:off x="7646655" y="4221374"/>
            <a:ext cx="3558035" cy="544484"/>
          </a:xfrm>
          <a:prstGeom prst="rect">
            <a:avLst/>
          </a:prstGeom>
        </p:spPr>
        <p:txBody>
          <a:bodyPr lIns="0" tIns="0" rIns="0" bIns="0" rtlCol="0" anchor="t">
            <a:spAutoFit/>
          </a:bodyPr>
          <a:lstStyle/>
          <a:p>
            <a:pPr>
              <a:lnSpc>
                <a:spcPts val="4200"/>
              </a:lnSpc>
            </a:pPr>
            <a:r>
              <a:rPr lang="en-US" sz="3300" b="1">
                <a:solidFill>
                  <a:srgbClr val="3B3535"/>
                </a:solidFill>
                <a:latin typeface="Aleo Bold"/>
                <a:ea typeface="Aleo Bold"/>
                <a:cs typeface="Aleo Bold"/>
                <a:sym typeface="Aleo Bold"/>
              </a:rPr>
              <a:t>Higher Efficiency</a:t>
            </a:r>
          </a:p>
        </p:txBody>
      </p:sp>
      <p:sp>
        <p:nvSpPr>
          <p:cNvPr id="12" name="TextBox 12"/>
          <p:cNvSpPr txBox="1"/>
          <p:nvPr/>
        </p:nvSpPr>
        <p:spPr>
          <a:xfrm>
            <a:off x="7646640" y="4753575"/>
            <a:ext cx="9852720" cy="416781"/>
          </a:xfrm>
          <a:prstGeom prst="rect">
            <a:avLst/>
          </a:prstGeom>
        </p:spPr>
        <p:txBody>
          <a:bodyPr lIns="0" tIns="0" rIns="0" bIns="0" rtlCol="0" anchor="t">
            <a:spAutoFit/>
          </a:bodyPr>
          <a:lstStyle/>
          <a:p>
            <a:pPr>
              <a:lnSpc>
                <a:spcPts val="3213"/>
              </a:lnSpc>
            </a:pPr>
            <a:r>
              <a:rPr lang="en-US" sz="2000">
                <a:solidFill>
                  <a:srgbClr val="3B3535"/>
                </a:solidFill>
                <a:latin typeface="Arimo"/>
                <a:ea typeface="Arimo"/>
                <a:cs typeface="Arimo"/>
                <a:sym typeface="Arimo"/>
              </a:rPr>
              <a:t>Often provides lower variance (more precision) than other PPS methods.</a:t>
            </a:r>
          </a:p>
        </p:txBody>
      </p:sp>
      <p:sp>
        <p:nvSpPr>
          <p:cNvPr id="13" name="Freeform 13" descr="preencoded.png"/>
          <p:cNvSpPr/>
          <p:nvPr/>
        </p:nvSpPr>
        <p:spPr>
          <a:xfrm>
            <a:off x="7646656" y="5650425"/>
            <a:ext cx="563315" cy="563315"/>
          </a:xfrm>
          <a:custGeom>
            <a:avLst/>
            <a:gdLst/>
            <a:ahLst/>
            <a:cxnLst/>
            <a:rect l="l" t="t" r="r" b="b"/>
            <a:pathLst>
              <a:path w="563315" h="563315">
                <a:moveTo>
                  <a:pt x="0" y="0"/>
                </a:moveTo>
                <a:lnTo>
                  <a:pt x="563315" y="0"/>
                </a:lnTo>
                <a:lnTo>
                  <a:pt x="563315" y="563315"/>
                </a:lnTo>
                <a:lnTo>
                  <a:pt x="0" y="563315"/>
                </a:lnTo>
                <a:lnTo>
                  <a:pt x="0" y="0"/>
                </a:lnTo>
                <a:close/>
              </a:path>
            </a:pathLst>
          </a:custGeom>
          <a:blipFill>
            <a:blip r:embed="rId6">
              <a:extLst>
                <a:ext uri="{96DAC541-7B7A-43D3-8B79-37D633B846F1}">
                  <asvg:svgBlip xmlns="" xmlns:asvg="http://schemas.microsoft.com/office/drawing/2016/SVG/main" r:embed="rId7"/>
                </a:ext>
              </a:extLst>
            </a:blip>
            <a:stretch>
              <a:fillRect t="-10000" b="-10000"/>
            </a:stretch>
          </a:blipFill>
        </p:spPr>
      </p:sp>
      <p:sp>
        <p:nvSpPr>
          <p:cNvPr id="14" name="TextBox 14"/>
          <p:cNvSpPr txBox="1"/>
          <p:nvPr/>
        </p:nvSpPr>
        <p:spPr>
          <a:xfrm>
            <a:off x="7646655" y="6457222"/>
            <a:ext cx="3558035" cy="544484"/>
          </a:xfrm>
          <a:prstGeom prst="rect">
            <a:avLst/>
          </a:prstGeom>
        </p:spPr>
        <p:txBody>
          <a:bodyPr lIns="0" tIns="0" rIns="0" bIns="0" rtlCol="0" anchor="t">
            <a:spAutoFit/>
          </a:bodyPr>
          <a:lstStyle/>
          <a:p>
            <a:pPr>
              <a:lnSpc>
                <a:spcPts val="4200"/>
              </a:lnSpc>
            </a:pPr>
            <a:r>
              <a:rPr lang="en-US" sz="3300" b="1">
                <a:solidFill>
                  <a:srgbClr val="3B3535"/>
                </a:solidFill>
                <a:latin typeface="Aleo Bold"/>
                <a:ea typeface="Aleo Bold"/>
                <a:cs typeface="Aleo Bold"/>
                <a:sym typeface="Aleo Bold"/>
              </a:rPr>
              <a:t>Unbiased Results</a:t>
            </a:r>
          </a:p>
        </p:txBody>
      </p:sp>
      <p:sp>
        <p:nvSpPr>
          <p:cNvPr id="15" name="TextBox 15"/>
          <p:cNvSpPr txBox="1"/>
          <p:nvPr/>
        </p:nvSpPr>
        <p:spPr>
          <a:xfrm>
            <a:off x="7646640" y="6989421"/>
            <a:ext cx="9852720" cy="416781"/>
          </a:xfrm>
          <a:prstGeom prst="rect">
            <a:avLst/>
          </a:prstGeom>
        </p:spPr>
        <p:txBody>
          <a:bodyPr lIns="0" tIns="0" rIns="0" bIns="0" rtlCol="0" anchor="t">
            <a:spAutoFit/>
          </a:bodyPr>
          <a:lstStyle/>
          <a:p>
            <a:pPr>
              <a:lnSpc>
                <a:spcPts val="3213"/>
              </a:lnSpc>
            </a:pPr>
            <a:r>
              <a:rPr lang="en-US" sz="2000">
                <a:solidFill>
                  <a:srgbClr val="3B3535"/>
                </a:solidFill>
                <a:latin typeface="Arimo"/>
                <a:ea typeface="Arimo"/>
                <a:cs typeface="Arimo"/>
                <a:sym typeface="Arimo"/>
              </a:rPr>
              <a:t>The resulting estimates are always unbiased, ensuring fairness.</a:t>
            </a:r>
          </a:p>
        </p:txBody>
      </p:sp>
      <p:sp>
        <p:nvSpPr>
          <p:cNvPr id="16" name="Freeform 16" descr="preencoded.png"/>
          <p:cNvSpPr/>
          <p:nvPr/>
        </p:nvSpPr>
        <p:spPr>
          <a:xfrm>
            <a:off x="7646656" y="7886269"/>
            <a:ext cx="563315" cy="563315"/>
          </a:xfrm>
          <a:custGeom>
            <a:avLst/>
            <a:gdLst/>
            <a:ahLst/>
            <a:cxnLst/>
            <a:rect l="l" t="t" r="r" b="b"/>
            <a:pathLst>
              <a:path w="563315" h="563315">
                <a:moveTo>
                  <a:pt x="0" y="0"/>
                </a:moveTo>
                <a:lnTo>
                  <a:pt x="563315" y="0"/>
                </a:lnTo>
                <a:lnTo>
                  <a:pt x="563315" y="563315"/>
                </a:lnTo>
                <a:lnTo>
                  <a:pt x="0" y="563315"/>
                </a:lnTo>
                <a:lnTo>
                  <a:pt x="0" y="0"/>
                </a:lnTo>
                <a:close/>
              </a:path>
            </a:pathLst>
          </a:custGeom>
          <a:blipFill>
            <a:blip r:embed="rId8">
              <a:extLst>
                <a:ext uri="{96DAC541-7B7A-43D3-8B79-37D633B846F1}">
                  <asvg:svgBlip xmlns="" xmlns:asvg="http://schemas.microsoft.com/office/drawing/2016/SVG/main" r:embed="rId9"/>
                </a:ext>
              </a:extLst>
            </a:blip>
            <a:stretch>
              <a:fillRect l="-11666" r="-11666"/>
            </a:stretch>
          </a:blipFill>
        </p:spPr>
      </p:sp>
      <p:sp>
        <p:nvSpPr>
          <p:cNvPr id="17" name="TextBox 17"/>
          <p:cNvSpPr txBox="1"/>
          <p:nvPr/>
        </p:nvSpPr>
        <p:spPr>
          <a:xfrm>
            <a:off x="7646642" y="8487684"/>
            <a:ext cx="5377728" cy="544484"/>
          </a:xfrm>
          <a:prstGeom prst="rect">
            <a:avLst/>
          </a:prstGeom>
        </p:spPr>
        <p:txBody>
          <a:bodyPr lIns="0" tIns="0" rIns="0" bIns="0" rtlCol="0" anchor="t">
            <a:spAutoFit/>
          </a:bodyPr>
          <a:lstStyle/>
          <a:p>
            <a:pPr>
              <a:lnSpc>
                <a:spcPts val="4200"/>
              </a:lnSpc>
            </a:pPr>
            <a:r>
              <a:rPr lang="en-US" sz="3300" b="1">
                <a:solidFill>
                  <a:srgbClr val="3B3535"/>
                </a:solidFill>
                <a:latin typeface="Aleo Bold"/>
                <a:ea typeface="Aleo Bold"/>
                <a:cs typeface="Aleo Bold"/>
                <a:sym typeface="Aleo Bold"/>
              </a:rPr>
              <a:t>Simpler Calculation</a:t>
            </a:r>
          </a:p>
        </p:txBody>
      </p:sp>
      <p:sp>
        <p:nvSpPr>
          <p:cNvPr id="18" name="TextBox 18"/>
          <p:cNvSpPr txBox="1"/>
          <p:nvPr/>
        </p:nvSpPr>
        <p:spPr>
          <a:xfrm>
            <a:off x="7646640" y="9225267"/>
            <a:ext cx="9852720" cy="416781"/>
          </a:xfrm>
          <a:prstGeom prst="rect">
            <a:avLst/>
          </a:prstGeom>
        </p:spPr>
        <p:txBody>
          <a:bodyPr lIns="0" tIns="0" rIns="0" bIns="0" rtlCol="0" anchor="t">
            <a:spAutoFit/>
          </a:bodyPr>
          <a:lstStyle/>
          <a:p>
            <a:pPr>
              <a:lnSpc>
                <a:spcPts val="3213"/>
              </a:lnSpc>
            </a:pPr>
            <a:r>
              <a:rPr lang="en-US" sz="2000">
                <a:solidFill>
                  <a:srgbClr val="3B3535"/>
                </a:solidFill>
                <a:latin typeface="Arimo"/>
                <a:ea typeface="Arimo"/>
                <a:cs typeface="Arimo"/>
                <a:sym typeface="Arimo"/>
              </a:rPr>
              <a:t>Easier variance estimation, making it practical for real-world application.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grpSp>
        <p:nvGrpSpPr>
          <p:cNvPr id="6" name="Group 6"/>
          <p:cNvGrpSpPr>
            <a:grpSpLocks noChangeAspect="1"/>
          </p:cNvGrpSpPr>
          <p:nvPr/>
        </p:nvGrpSpPr>
        <p:grpSpPr>
          <a:xfrm>
            <a:off x="16049023"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15162" y="879888"/>
            <a:ext cx="9599711" cy="1641476"/>
          </a:xfrm>
          <a:prstGeom prst="rect">
            <a:avLst/>
          </a:prstGeom>
        </p:spPr>
        <p:txBody>
          <a:bodyPr lIns="0" tIns="0" rIns="0" bIns="0" rtlCol="0" anchor="t">
            <a:spAutoFit/>
          </a:bodyPr>
          <a:lstStyle/>
          <a:p>
            <a:pPr>
              <a:lnSpc>
                <a:spcPts val="6374"/>
              </a:lnSpc>
            </a:pPr>
            <a:r>
              <a:rPr lang="en-US" sz="5100" b="1">
                <a:solidFill>
                  <a:srgbClr val="233939"/>
                </a:solidFill>
                <a:latin typeface="Arimo Bold"/>
                <a:ea typeface="Arimo Bold"/>
                <a:cs typeface="Arimo Bold"/>
                <a:sym typeface="Arimo Bold"/>
              </a:rPr>
              <a:t>Unexpected Challenges and Learnings</a:t>
            </a:r>
          </a:p>
        </p:txBody>
      </p:sp>
      <p:grpSp>
        <p:nvGrpSpPr>
          <p:cNvPr id="11" name="Group 11"/>
          <p:cNvGrpSpPr/>
          <p:nvPr/>
        </p:nvGrpSpPr>
        <p:grpSpPr>
          <a:xfrm>
            <a:off x="910388" y="2949343"/>
            <a:ext cx="9609236" cy="4715471"/>
            <a:chOff x="0" y="0"/>
            <a:chExt cx="12812315" cy="6287293"/>
          </a:xfrm>
        </p:grpSpPr>
        <p:sp>
          <p:nvSpPr>
            <p:cNvPr id="12" name="Freeform 12"/>
            <p:cNvSpPr/>
            <p:nvPr/>
          </p:nvSpPr>
          <p:spPr>
            <a:xfrm>
              <a:off x="6350" y="6350"/>
              <a:ext cx="12799568" cy="6274562"/>
            </a:xfrm>
            <a:custGeom>
              <a:avLst/>
              <a:gdLst/>
              <a:ahLst/>
              <a:cxnLst/>
              <a:rect l="l" t="t" r="r" b="b"/>
              <a:pathLst>
                <a:path w="12799568" h="6274562">
                  <a:moveTo>
                    <a:pt x="0" y="146431"/>
                  </a:moveTo>
                  <a:cubicBezTo>
                    <a:pt x="0" y="65532"/>
                    <a:pt x="65659" y="0"/>
                    <a:pt x="146558" y="0"/>
                  </a:cubicBezTo>
                  <a:lnTo>
                    <a:pt x="12653010" y="0"/>
                  </a:lnTo>
                  <a:cubicBezTo>
                    <a:pt x="12734036" y="0"/>
                    <a:pt x="12799568" y="65532"/>
                    <a:pt x="12799568" y="146431"/>
                  </a:cubicBezTo>
                  <a:lnTo>
                    <a:pt x="12799568" y="6128131"/>
                  </a:lnTo>
                  <a:cubicBezTo>
                    <a:pt x="12799568" y="6209030"/>
                    <a:pt x="12733909" y="6274562"/>
                    <a:pt x="12653010" y="6274562"/>
                  </a:cubicBezTo>
                  <a:lnTo>
                    <a:pt x="146558" y="6274562"/>
                  </a:lnTo>
                  <a:cubicBezTo>
                    <a:pt x="65659" y="6274562"/>
                    <a:pt x="0" y="6209030"/>
                    <a:pt x="0" y="6128131"/>
                  </a:cubicBezTo>
                  <a:close/>
                </a:path>
              </a:pathLst>
            </a:custGeom>
            <a:solidFill>
              <a:srgbClr val="DDEEE6"/>
            </a:solidFill>
          </p:spPr>
        </p:sp>
        <p:sp>
          <p:nvSpPr>
            <p:cNvPr id="13" name="Freeform 13"/>
            <p:cNvSpPr/>
            <p:nvPr/>
          </p:nvSpPr>
          <p:spPr>
            <a:xfrm>
              <a:off x="0" y="0"/>
              <a:ext cx="12812268" cy="6287262"/>
            </a:xfrm>
            <a:custGeom>
              <a:avLst/>
              <a:gdLst/>
              <a:ahLst/>
              <a:cxnLst/>
              <a:rect l="l" t="t" r="r" b="b"/>
              <a:pathLst>
                <a:path w="12812268" h="6287262">
                  <a:moveTo>
                    <a:pt x="0" y="152781"/>
                  </a:moveTo>
                  <a:cubicBezTo>
                    <a:pt x="0" y="68453"/>
                    <a:pt x="68453" y="0"/>
                    <a:pt x="152908" y="0"/>
                  </a:cubicBezTo>
                  <a:lnTo>
                    <a:pt x="12659360" y="0"/>
                  </a:lnTo>
                  <a:lnTo>
                    <a:pt x="12659360" y="6350"/>
                  </a:lnTo>
                  <a:lnTo>
                    <a:pt x="12659360" y="0"/>
                  </a:lnTo>
                  <a:cubicBezTo>
                    <a:pt x="12743815" y="0"/>
                    <a:pt x="12812268" y="68453"/>
                    <a:pt x="12812268" y="152781"/>
                  </a:cubicBezTo>
                  <a:lnTo>
                    <a:pt x="12805918" y="152781"/>
                  </a:lnTo>
                  <a:lnTo>
                    <a:pt x="12812268" y="152781"/>
                  </a:lnTo>
                  <a:lnTo>
                    <a:pt x="12812268" y="6134481"/>
                  </a:lnTo>
                  <a:lnTo>
                    <a:pt x="12805918" y="6134481"/>
                  </a:lnTo>
                  <a:lnTo>
                    <a:pt x="12812268" y="6134481"/>
                  </a:lnTo>
                  <a:cubicBezTo>
                    <a:pt x="12812268" y="6218936"/>
                    <a:pt x="12743815" y="6287262"/>
                    <a:pt x="12659360" y="6287262"/>
                  </a:cubicBezTo>
                  <a:lnTo>
                    <a:pt x="12659360" y="6280912"/>
                  </a:lnTo>
                  <a:lnTo>
                    <a:pt x="12659360" y="6287262"/>
                  </a:lnTo>
                  <a:lnTo>
                    <a:pt x="152908" y="6287262"/>
                  </a:lnTo>
                  <a:lnTo>
                    <a:pt x="152908" y="6280912"/>
                  </a:lnTo>
                  <a:lnTo>
                    <a:pt x="152908" y="6287262"/>
                  </a:lnTo>
                  <a:cubicBezTo>
                    <a:pt x="68453" y="6287262"/>
                    <a:pt x="0" y="6218936"/>
                    <a:pt x="0" y="6134481"/>
                  </a:cubicBezTo>
                  <a:lnTo>
                    <a:pt x="0" y="152781"/>
                  </a:lnTo>
                  <a:lnTo>
                    <a:pt x="6350" y="152781"/>
                  </a:lnTo>
                  <a:lnTo>
                    <a:pt x="0" y="152781"/>
                  </a:lnTo>
                  <a:moveTo>
                    <a:pt x="12700" y="152781"/>
                  </a:moveTo>
                  <a:lnTo>
                    <a:pt x="12700" y="6134481"/>
                  </a:lnTo>
                  <a:lnTo>
                    <a:pt x="6350" y="6134481"/>
                  </a:lnTo>
                  <a:lnTo>
                    <a:pt x="12700" y="6134481"/>
                  </a:lnTo>
                  <a:cubicBezTo>
                    <a:pt x="12700" y="6211824"/>
                    <a:pt x="75438" y="6274562"/>
                    <a:pt x="152908" y="6274562"/>
                  </a:cubicBezTo>
                  <a:lnTo>
                    <a:pt x="12659360" y="6274562"/>
                  </a:lnTo>
                  <a:cubicBezTo>
                    <a:pt x="12736830" y="6274562"/>
                    <a:pt x="12799568" y="6211824"/>
                    <a:pt x="12799568" y="6134481"/>
                  </a:cubicBezTo>
                  <a:lnTo>
                    <a:pt x="12799568" y="152781"/>
                  </a:lnTo>
                  <a:cubicBezTo>
                    <a:pt x="12799568" y="75438"/>
                    <a:pt x="12736830" y="12700"/>
                    <a:pt x="12659360" y="12700"/>
                  </a:cubicBezTo>
                  <a:lnTo>
                    <a:pt x="152908" y="12700"/>
                  </a:lnTo>
                  <a:lnTo>
                    <a:pt x="152908" y="6350"/>
                  </a:lnTo>
                  <a:lnTo>
                    <a:pt x="152908" y="12700"/>
                  </a:lnTo>
                  <a:cubicBezTo>
                    <a:pt x="75438" y="12700"/>
                    <a:pt x="12700" y="75438"/>
                    <a:pt x="12700" y="152781"/>
                  </a:cubicBezTo>
                  <a:close/>
                </a:path>
              </a:pathLst>
            </a:custGeom>
            <a:solidFill>
              <a:srgbClr val="C3D4CC"/>
            </a:solidFill>
          </p:spPr>
        </p:sp>
      </p:grpSp>
      <p:grpSp>
        <p:nvGrpSpPr>
          <p:cNvPr id="14" name="Group 14"/>
          <p:cNvGrpSpPr/>
          <p:nvPr/>
        </p:nvGrpSpPr>
        <p:grpSpPr>
          <a:xfrm>
            <a:off x="924675" y="2963629"/>
            <a:ext cx="4790331" cy="2761805"/>
            <a:chOff x="0" y="0"/>
            <a:chExt cx="6387108" cy="3682405"/>
          </a:xfrm>
        </p:grpSpPr>
        <p:sp>
          <p:nvSpPr>
            <p:cNvPr id="15" name="Freeform 15"/>
            <p:cNvSpPr/>
            <p:nvPr/>
          </p:nvSpPr>
          <p:spPr>
            <a:xfrm>
              <a:off x="0" y="0"/>
              <a:ext cx="6387084" cy="3682365"/>
            </a:xfrm>
            <a:custGeom>
              <a:avLst/>
              <a:gdLst/>
              <a:ahLst/>
              <a:cxnLst/>
              <a:rect l="l" t="t" r="r" b="b"/>
              <a:pathLst>
                <a:path w="6387084" h="3682365">
                  <a:moveTo>
                    <a:pt x="0" y="146431"/>
                  </a:moveTo>
                  <a:cubicBezTo>
                    <a:pt x="0" y="65532"/>
                    <a:pt x="65532" y="0"/>
                    <a:pt x="146431" y="0"/>
                  </a:cubicBezTo>
                  <a:lnTo>
                    <a:pt x="6240653" y="0"/>
                  </a:lnTo>
                  <a:cubicBezTo>
                    <a:pt x="6321552" y="0"/>
                    <a:pt x="6387084" y="65532"/>
                    <a:pt x="6387084" y="146431"/>
                  </a:cubicBezTo>
                  <a:lnTo>
                    <a:pt x="6387084" y="3535934"/>
                  </a:lnTo>
                  <a:cubicBezTo>
                    <a:pt x="6387084" y="3616833"/>
                    <a:pt x="6321552" y="3682365"/>
                    <a:pt x="6240653" y="3682365"/>
                  </a:cubicBezTo>
                  <a:lnTo>
                    <a:pt x="146431" y="3682365"/>
                  </a:lnTo>
                  <a:cubicBezTo>
                    <a:pt x="65532" y="3682365"/>
                    <a:pt x="0" y="3616833"/>
                    <a:pt x="0" y="3535934"/>
                  </a:cubicBezTo>
                  <a:close/>
                </a:path>
              </a:pathLst>
            </a:custGeom>
            <a:solidFill>
              <a:srgbClr val="DDEEE6"/>
            </a:solidFill>
          </p:spPr>
        </p:sp>
      </p:grpSp>
      <p:sp>
        <p:nvSpPr>
          <p:cNvPr id="16" name="TextBox 16"/>
          <p:cNvSpPr txBox="1"/>
          <p:nvPr/>
        </p:nvSpPr>
        <p:spPr>
          <a:xfrm>
            <a:off x="1186161" y="3206072"/>
            <a:ext cx="3268713" cy="410369"/>
          </a:xfrm>
          <a:prstGeom prst="rect">
            <a:avLst/>
          </a:prstGeom>
        </p:spPr>
        <p:txBody>
          <a:bodyPr lIns="0" tIns="0" rIns="0" bIns="0" rtlCol="0" anchor="t">
            <a:spAutoFit/>
          </a:bodyPr>
          <a:lstStyle/>
          <a:p>
            <a:pPr>
              <a:lnSpc>
                <a:spcPts val="3186"/>
              </a:lnSpc>
            </a:pPr>
            <a:r>
              <a:rPr lang="en-US" sz="2600" b="1">
                <a:solidFill>
                  <a:srgbClr val="3B4E4E"/>
                </a:solidFill>
                <a:latin typeface="Arimo Bold"/>
                <a:ea typeface="Arimo Bold"/>
                <a:cs typeface="Arimo Bold"/>
                <a:sym typeface="Arimo Bold"/>
              </a:rPr>
              <a:t>Non-Uniformity</a:t>
            </a:r>
          </a:p>
        </p:txBody>
      </p:sp>
      <p:sp>
        <p:nvSpPr>
          <p:cNvPr id="17" name="TextBox 17"/>
          <p:cNvSpPr txBox="1"/>
          <p:nvPr/>
        </p:nvSpPr>
        <p:spPr>
          <a:xfrm>
            <a:off x="1186177" y="3647633"/>
            <a:ext cx="3875186" cy="1692771"/>
          </a:xfrm>
          <a:prstGeom prst="rect">
            <a:avLst/>
          </a:prstGeom>
        </p:spPr>
        <p:txBody>
          <a:bodyPr lIns="0" tIns="0" rIns="0" bIns="0" rtlCol="0" anchor="t">
            <a:spAutoFit/>
          </a:bodyPr>
          <a:lstStyle/>
          <a:p>
            <a:pPr>
              <a:lnSpc>
                <a:spcPts val="3249"/>
              </a:lnSpc>
            </a:pPr>
            <a:r>
              <a:rPr lang="en-US" sz="2000">
                <a:solidFill>
                  <a:srgbClr val="3B4E4E"/>
                </a:solidFill>
                <a:latin typeface="Overpass Light"/>
                <a:ea typeface="Overpass Light"/>
                <a:cs typeface="Overpass Light"/>
                <a:sym typeface="Overpass Light"/>
              </a:rPr>
              <a:t>Broken or unevenly sized grains introduced slight measurement error. RHC accounted for this variance well.</a:t>
            </a:r>
          </a:p>
        </p:txBody>
      </p:sp>
      <p:grpSp>
        <p:nvGrpSpPr>
          <p:cNvPr id="18" name="Group 18"/>
          <p:cNvGrpSpPr/>
          <p:nvPr/>
        </p:nvGrpSpPr>
        <p:grpSpPr>
          <a:xfrm>
            <a:off x="5715006" y="2963629"/>
            <a:ext cx="4790331" cy="2761805"/>
            <a:chOff x="0" y="0"/>
            <a:chExt cx="6387108" cy="3682405"/>
          </a:xfrm>
        </p:grpSpPr>
        <p:sp>
          <p:nvSpPr>
            <p:cNvPr id="19" name="Freeform 19"/>
            <p:cNvSpPr/>
            <p:nvPr/>
          </p:nvSpPr>
          <p:spPr>
            <a:xfrm>
              <a:off x="0" y="0"/>
              <a:ext cx="6387084" cy="3682365"/>
            </a:xfrm>
            <a:custGeom>
              <a:avLst/>
              <a:gdLst/>
              <a:ahLst/>
              <a:cxnLst/>
              <a:rect l="l" t="t" r="r" b="b"/>
              <a:pathLst>
                <a:path w="6387084" h="3682365">
                  <a:moveTo>
                    <a:pt x="0" y="0"/>
                  </a:moveTo>
                  <a:lnTo>
                    <a:pt x="6387084" y="0"/>
                  </a:lnTo>
                  <a:lnTo>
                    <a:pt x="6387084" y="3682365"/>
                  </a:lnTo>
                  <a:lnTo>
                    <a:pt x="0" y="3682365"/>
                  </a:lnTo>
                  <a:close/>
                </a:path>
              </a:pathLst>
            </a:custGeom>
            <a:solidFill>
              <a:srgbClr val="DDEEE6"/>
            </a:solidFill>
          </p:spPr>
        </p:sp>
      </p:grpSp>
      <p:grpSp>
        <p:nvGrpSpPr>
          <p:cNvPr id="20" name="Group 20"/>
          <p:cNvGrpSpPr/>
          <p:nvPr/>
        </p:nvGrpSpPr>
        <p:grpSpPr>
          <a:xfrm>
            <a:off x="5715000" y="2963629"/>
            <a:ext cx="28575" cy="2761805"/>
            <a:chOff x="0" y="0"/>
            <a:chExt cx="38100" cy="3682405"/>
          </a:xfrm>
        </p:grpSpPr>
        <p:sp>
          <p:nvSpPr>
            <p:cNvPr id="21" name="Freeform 21"/>
            <p:cNvSpPr/>
            <p:nvPr/>
          </p:nvSpPr>
          <p:spPr>
            <a:xfrm>
              <a:off x="0" y="0"/>
              <a:ext cx="38100" cy="3682365"/>
            </a:xfrm>
            <a:custGeom>
              <a:avLst/>
              <a:gdLst/>
              <a:ahLst/>
              <a:cxnLst/>
              <a:rect l="l" t="t" r="r" b="b"/>
              <a:pathLst>
                <a:path w="38100" h="3682365">
                  <a:moveTo>
                    <a:pt x="0" y="19050"/>
                  </a:moveTo>
                  <a:cubicBezTo>
                    <a:pt x="0" y="8509"/>
                    <a:pt x="8509" y="0"/>
                    <a:pt x="19050" y="0"/>
                  </a:cubicBezTo>
                  <a:cubicBezTo>
                    <a:pt x="29591" y="0"/>
                    <a:pt x="38100" y="8509"/>
                    <a:pt x="38100" y="19050"/>
                  </a:cubicBezTo>
                  <a:lnTo>
                    <a:pt x="38100" y="3663315"/>
                  </a:lnTo>
                  <a:cubicBezTo>
                    <a:pt x="38100" y="3673856"/>
                    <a:pt x="29591" y="3682365"/>
                    <a:pt x="19050" y="3682365"/>
                  </a:cubicBezTo>
                  <a:cubicBezTo>
                    <a:pt x="8509" y="3682365"/>
                    <a:pt x="0" y="3673856"/>
                    <a:pt x="0" y="3663315"/>
                  </a:cubicBezTo>
                  <a:close/>
                </a:path>
              </a:pathLst>
            </a:custGeom>
            <a:solidFill>
              <a:srgbClr val="C3D4CC"/>
            </a:solidFill>
          </p:spPr>
        </p:sp>
      </p:grpSp>
      <p:sp>
        <p:nvSpPr>
          <p:cNvPr id="22" name="TextBox 22"/>
          <p:cNvSpPr txBox="1"/>
          <p:nvPr/>
        </p:nvSpPr>
        <p:spPr>
          <a:xfrm>
            <a:off x="6368660" y="3206072"/>
            <a:ext cx="3268713" cy="410369"/>
          </a:xfrm>
          <a:prstGeom prst="rect">
            <a:avLst/>
          </a:prstGeom>
        </p:spPr>
        <p:txBody>
          <a:bodyPr lIns="0" tIns="0" rIns="0" bIns="0" rtlCol="0" anchor="t">
            <a:spAutoFit/>
          </a:bodyPr>
          <a:lstStyle/>
          <a:p>
            <a:pPr>
              <a:lnSpc>
                <a:spcPts val="3186"/>
              </a:lnSpc>
            </a:pPr>
            <a:r>
              <a:rPr lang="en-US" sz="2600" b="1">
                <a:solidFill>
                  <a:srgbClr val="3B4E4E"/>
                </a:solidFill>
                <a:latin typeface="Arimo Bold"/>
                <a:ea typeface="Arimo Bold"/>
                <a:cs typeface="Arimo Bold"/>
                <a:sym typeface="Arimo Bold"/>
              </a:rPr>
              <a:t>Efficiency Gains</a:t>
            </a:r>
          </a:p>
        </p:txBody>
      </p:sp>
      <p:sp>
        <p:nvSpPr>
          <p:cNvPr id="23" name="TextBox 23"/>
          <p:cNvSpPr txBox="1"/>
          <p:nvPr/>
        </p:nvSpPr>
        <p:spPr>
          <a:xfrm>
            <a:off x="6368671" y="3647633"/>
            <a:ext cx="3875186" cy="1692771"/>
          </a:xfrm>
          <a:prstGeom prst="rect">
            <a:avLst/>
          </a:prstGeom>
        </p:spPr>
        <p:txBody>
          <a:bodyPr lIns="0" tIns="0" rIns="0" bIns="0" rtlCol="0" anchor="t">
            <a:spAutoFit/>
          </a:bodyPr>
          <a:lstStyle/>
          <a:p>
            <a:pPr>
              <a:lnSpc>
                <a:spcPts val="3249"/>
              </a:lnSpc>
            </a:pPr>
            <a:r>
              <a:rPr lang="en-US" sz="2000">
                <a:solidFill>
                  <a:srgbClr val="3B4E4E"/>
                </a:solidFill>
                <a:latin typeface="Overpass Light"/>
                <a:ea typeface="Overpass Light"/>
                <a:cs typeface="Overpass Light"/>
                <a:sym typeface="Overpass Light"/>
              </a:rPr>
              <a:t>Counting four 10-gram samples took 30 minutes. Estimating the total population would have taken months.</a:t>
            </a:r>
          </a:p>
        </p:txBody>
      </p:sp>
      <p:grpSp>
        <p:nvGrpSpPr>
          <p:cNvPr id="24" name="Group 24"/>
          <p:cNvGrpSpPr/>
          <p:nvPr/>
        </p:nvGrpSpPr>
        <p:grpSpPr>
          <a:xfrm>
            <a:off x="5373903" y="4003344"/>
            <a:ext cx="682229" cy="682229"/>
            <a:chOff x="0" y="0"/>
            <a:chExt cx="909638" cy="909637"/>
          </a:xfrm>
        </p:grpSpPr>
        <p:sp>
          <p:nvSpPr>
            <p:cNvPr id="25" name="Freeform 25"/>
            <p:cNvSpPr/>
            <p:nvPr/>
          </p:nvSpPr>
          <p:spPr>
            <a:xfrm>
              <a:off x="19050" y="19050"/>
              <a:ext cx="871474" cy="871474"/>
            </a:xfrm>
            <a:custGeom>
              <a:avLst/>
              <a:gdLst/>
              <a:ahLst/>
              <a:cxnLst/>
              <a:rect l="l" t="t" r="r" b="b"/>
              <a:pathLst>
                <a:path w="871474" h="871474">
                  <a:moveTo>
                    <a:pt x="0" y="146431"/>
                  </a:moveTo>
                  <a:cubicBezTo>
                    <a:pt x="0" y="65532"/>
                    <a:pt x="65532" y="0"/>
                    <a:pt x="146431" y="0"/>
                  </a:cubicBezTo>
                  <a:lnTo>
                    <a:pt x="725043" y="0"/>
                  </a:lnTo>
                  <a:cubicBezTo>
                    <a:pt x="805942" y="0"/>
                    <a:pt x="871474" y="65532"/>
                    <a:pt x="871474" y="146431"/>
                  </a:cubicBezTo>
                  <a:lnTo>
                    <a:pt x="871474" y="725043"/>
                  </a:lnTo>
                  <a:cubicBezTo>
                    <a:pt x="871474" y="805942"/>
                    <a:pt x="805942" y="871474"/>
                    <a:pt x="725043" y="871474"/>
                  </a:cubicBezTo>
                  <a:lnTo>
                    <a:pt x="146431" y="871474"/>
                  </a:lnTo>
                  <a:cubicBezTo>
                    <a:pt x="65532" y="871474"/>
                    <a:pt x="0" y="805942"/>
                    <a:pt x="0" y="725043"/>
                  </a:cubicBezTo>
                  <a:close/>
                </a:path>
              </a:pathLst>
            </a:custGeom>
            <a:solidFill>
              <a:srgbClr val="FFFDE6"/>
            </a:solidFill>
          </p:spPr>
        </p:sp>
        <p:sp>
          <p:nvSpPr>
            <p:cNvPr id="26" name="Freeform 26"/>
            <p:cNvSpPr/>
            <p:nvPr/>
          </p:nvSpPr>
          <p:spPr>
            <a:xfrm>
              <a:off x="0" y="0"/>
              <a:ext cx="909574" cy="909574"/>
            </a:xfrm>
            <a:custGeom>
              <a:avLst/>
              <a:gdLst/>
              <a:ahLst/>
              <a:cxnLst/>
              <a:rect l="l" t="t" r="r" b="b"/>
              <a:pathLst>
                <a:path w="909574" h="909574">
                  <a:moveTo>
                    <a:pt x="0" y="165481"/>
                  </a:moveTo>
                  <a:cubicBezTo>
                    <a:pt x="0" y="74041"/>
                    <a:pt x="74041" y="0"/>
                    <a:pt x="165481" y="0"/>
                  </a:cubicBezTo>
                  <a:lnTo>
                    <a:pt x="744093" y="0"/>
                  </a:lnTo>
                  <a:lnTo>
                    <a:pt x="744093" y="19050"/>
                  </a:lnTo>
                  <a:lnTo>
                    <a:pt x="744093" y="0"/>
                  </a:lnTo>
                  <a:lnTo>
                    <a:pt x="744093" y="19050"/>
                  </a:lnTo>
                  <a:lnTo>
                    <a:pt x="744093" y="0"/>
                  </a:lnTo>
                  <a:cubicBezTo>
                    <a:pt x="835533" y="0"/>
                    <a:pt x="909574" y="74041"/>
                    <a:pt x="909574" y="165481"/>
                  </a:cubicBezTo>
                  <a:lnTo>
                    <a:pt x="909574" y="744093"/>
                  </a:lnTo>
                  <a:lnTo>
                    <a:pt x="890524" y="744093"/>
                  </a:lnTo>
                  <a:lnTo>
                    <a:pt x="909574" y="744093"/>
                  </a:lnTo>
                  <a:cubicBezTo>
                    <a:pt x="909574" y="835533"/>
                    <a:pt x="835533" y="909574"/>
                    <a:pt x="744093" y="909574"/>
                  </a:cubicBezTo>
                  <a:lnTo>
                    <a:pt x="744093" y="890524"/>
                  </a:lnTo>
                  <a:lnTo>
                    <a:pt x="744093" y="909574"/>
                  </a:lnTo>
                  <a:lnTo>
                    <a:pt x="165481" y="909574"/>
                  </a:lnTo>
                  <a:lnTo>
                    <a:pt x="165481" y="890524"/>
                  </a:lnTo>
                  <a:lnTo>
                    <a:pt x="165481" y="909574"/>
                  </a:lnTo>
                  <a:cubicBezTo>
                    <a:pt x="74041" y="909574"/>
                    <a:pt x="0" y="835533"/>
                    <a:pt x="0" y="744093"/>
                  </a:cubicBezTo>
                  <a:lnTo>
                    <a:pt x="0" y="165481"/>
                  </a:lnTo>
                  <a:lnTo>
                    <a:pt x="19050" y="165481"/>
                  </a:lnTo>
                  <a:lnTo>
                    <a:pt x="0" y="165481"/>
                  </a:lnTo>
                  <a:moveTo>
                    <a:pt x="38100" y="165481"/>
                  </a:moveTo>
                  <a:lnTo>
                    <a:pt x="38100" y="744093"/>
                  </a:lnTo>
                  <a:lnTo>
                    <a:pt x="19050" y="744093"/>
                  </a:lnTo>
                  <a:lnTo>
                    <a:pt x="38100" y="744093"/>
                  </a:lnTo>
                  <a:cubicBezTo>
                    <a:pt x="38100" y="814451"/>
                    <a:pt x="95123" y="871474"/>
                    <a:pt x="165481" y="871474"/>
                  </a:cubicBezTo>
                  <a:lnTo>
                    <a:pt x="744093" y="871474"/>
                  </a:lnTo>
                  <a:cubicBezTo>
                    <a:pt x="814451" y="871474"/>
                    <a:pt x="871474" y="814451"/>
                    <a:pt x="871474" y="744093"/>
                  </a:cubicBezTo>
                  <a:lnTo>
                    <a:pt x="871474" y="165481"/>
                  </a:lnTo>
                  <a:lnTo>
                    <a:pt x="890524" y="165481"/>
                  </a:lnTo>
                  <a:lnTo>
                    <a:pt x="871474" y="165481"/>
                  </a:lnTo>
                  <a:cubicBezTo>
                    <a:pt x="871601" y="95123"/>
                    <a:pt x="814451" y="38100"/>
                    <a:pt x="744093" y="38100"/>
                  </a:cubicBezTo>
                  <a:lnTo>
                    <a:pt x="165481" y="38100"/>
                  </a:lnTo>
                  <a:lnTo>
                    <a:pt x="165481" y="19050"/>
                  </a:lnTo>
                  <a:lnTo>
                    <a:pt x="165481" y="38100"/>
                  </a:lnTo>
                  <a:cubicBezTo>
                    <a:pt x="95123" y="38100"/>
                    <a:pt x="38100" y="95123"/>
                    <a:pt x="38100" y="165481"/>
                  </a:cubicBezTo>
                  <a:close/>
                </a:path>
              </a:pathLst>
            </a:custGeom>
            <a:solidFill>
              <a:srgbClr val="C3D4CC"/>
            </a:solidFill>
          </p:spPr>
        </p:sp>
      </p:grpSp>
      <p:sp>
        <p:nvSpPr>
          <p:cNvPr id="27" name="Freeform 27" descr="preencoded.png"/>
          <p:cNvSpPr/>
          <p:nvPr/>
        </p:nvSpPr>
        <p:spPr>
          <a:xfrm>
            <a:off x="5551588" y="4180883"/>
            <a:ext cx="326826" cy="326826"/>
          </a:xfrm>
          <a:custGeom>
            <a:avLst/>
            <a:gdLst/>
            <a:ahLst/>
            <a:cxnLst/>
            <a:rect l="l" t="t" r="r" b="b"/>
            <a:pathLst>
              <a:path w="326826" h="326826">
                <a:moveTo>
                  <a:pt x="0" y="0"/>
                </a:moveTo>
                <a:lnTo>
                  <a:pt x="326826" y="0"/>
                </a:lnTo>
                <a:lnTo>
                  <a:pt x="326826" y="326826"/>
                </a:lnTo>
                <a:lnTo>
                  <a:pt x="0" y="326826"/>
                </a:lnTo>
                <a:lnTo>
                  <a:pt x="0" y="0"/>
                </a:lnTo>
                <a:close/>
              </a:path>
            </a:pathLst>
          </a:custGeom>
          <a:blipFill>
            <a:blip r:embed="rId6">
              <a:extLst>
                <a:ext uri="{96DAC541-7B7A-43D3-8B79-37D633B846F1}">
                  <asvg:svgBlip xmlns="" xmlns:asvg="http://schemas.microsoft.com/office/drawing/2016/SVG/main" r:embed="rId7"/>
                </a:ext>
              </a:extLst>
            </a:blip>
            <a:stretch>
              <a:fillRect t="-12857" b="-12857"/>
            </a:stretch>
          </a:blipFill>
        </p:spPr>
      </p:sp>
      <p:grpSp>
        <p:nvGrpSpPr>
          <p:cNvPr id="28" name="Group 28"/>
          <p:cNvGrpSpPr/>
          <p:nvPr/>
        </p:nvGrpSpPr>
        <p:grpSpPr>
          <a:xfrm>
            <a:off x="924687" y="5725425"/>
            <a:ext cx="9580661" cy="1925091"/>
            <a:chOff x="0" y="0"/>
            <a:chExt cx="12774215" cy="2566788"/>
          </a:xfrm>
        </p:grpSpPr>
        <p:sp>
          <p:nvSpPr>
            <p:cNvPr id="29" name="Freeform 29"/>
            <p:cNvSpPr/>
            <p:nvPr/>
          </p:nvSpPr>
          <p:spPr>
            <a:xfrm>
              <a:off x="0" y="0"/>
              <a:ext cx="12774168" cy="2566797"/>
            </a:xfrm>
            <a:custGeom>
              <a:avLst/>
              <a:gdLst/>
              <a:ahLst/>
              <a:cxnLst/>
              <a:rect l="l" t="t" r="r" b="b"/>
              <a:pathLst>
                <a:path w="12774168" h="2566797">
                  <a:moveTo>
                    <a:pt x="0" y="0"/>
                  </a:moveTo>
                  <a:lnTo>
                    <a:pt x="12774168" y="0"/>
                  </a:lnTo>
                  <a:lnTo>
                    <a:pt x="12774168" y="2566797"/>
                  </a:lnTo>
                  <a:lnTo>
                    <a:pt x="0" y="2566797"/>
                  </a:lnTo>
                  <a:close/>
                </a:path>
              </a:pathLst>
            </a:custGeom>
            <a:solidFill>
              <a:srgbClr val="DDEEE6"/>
            </a:solidFill>
          </p:spPr>
        </p:sp>
      </p:grpSp>
      <p:grpSp>
        <p:nvGrpSpPr>
          <p:cNvPr id="30" name="Group 30"/>
          <p:cNvGrpSpPr/>
          <p:nvPr/>
        </p:nvGrpSpPr>
        <p:grpSpPr>
          <a:xfrm>
            <a:off x="924687" y="5725424"/>
            <a:ext cx="9580661" cy="28575"/>
            <a:chOff x="0" y="0"/>
            <a:chExt cx="12774215" cy="38100"/>
          </a:xfrm>
        </p:grpSpPr>
        <p:sp>
          <p:nvSpPr>
            <p:cNvPr id="31" name="Freeform 31"/>
            <p:cNvSpPr/>
            <p:nvPr/>
          </p:nvSpPr>
          <p:spPr>
            <a:xfrm>
              <a:off x="0" y="0"/>
              <a:ext cx="12774168" cy="38100"/>
            </a:xfrm>
            <a:custGeom>
              <a:avLst/>
              <a:gdLst/>
              <a:ahLst/>
              <a:cxnLst/>
              <a:rect l="l" t="t" r="r" b="b"/>
              <a:pathLst>
                <a:path w="12774168" h="38100">
                  <a:moveTo>
                    <a:pt x="0" y="19050"/>
                  </a:moveTo>
                  <a:cubicBezTo>
                    <a:pt x="0" y="8509"/>
                    <a:pt x="8509" y="0"/>
                    <a:pt x="19050" y="0"/>
                  </a:cubicBezTo>
                  <a:lnTo>
                    <a:pt x="12755118" y="0"/>
                  </a:lnTo>
                  <a:cubicBezTo>
                    <a:pt x="12765660" y="0"/>
                    <a:pt x="12774168" y="8509"/>
                    <a:pt x="12774168" y="19050"/>
                  </a:cubicBezTo>
                  <a:cubicBezTo>
                    <a:pt x="12774168" y="29591"/>
                    <a:pt x="12765660" y="38100"/>
                    <a:pt x="12755118" y="38100"/>
                  </a:cubicBezTo>
                  <a:lnTo>
                    <a:pt x="19050" y="38100"/>
                  </a:lnTo>
                  <a:cubicBezTo>
                    <a:pt x="8509" y="38100"/>
                    <a:pt x="0" y="29591"/>
                    <a:pt x="0" y="19050"/>
                  </a:cubicBezTo>
                  <a:close/>
                </a:path>
              </a:pathLst>
            </a:custGeom>
            <a:solidFill>
              <a:srgbClr val="C3D4CC"/>
            </a:solidFill>
          </p:spPr>
        </p:sp>
      </p:grpSp>
      <p:sp>
        <p:nvSpPr>
          <p:cNvPr id="32" name="TextBox 32"/>
          <p:cNvSpPr txBox="1"/>
          <p:nvPr/>
        </p:nvSpPr>
        <p:spPr>
          <a:xfrm>
            <a:off x="1186161" y="5967877"/>
            <a:ext cx="3268713" cy="410369"/>
          </a:xfrm>
          <a:prstGeom prst="rect">
            <a:avLst/>
          </a:prstGeom>
        </p:spPr>
        <p:txBody>
          <a:bodyPr lIns="0" tIns="0" rIns="0" bIns="0" rtlCol="0" anchor="t">
            <a:spAutoFit/>
          </a:bodyPr>
          <a:lstStyle/>
          <a:p>
            <a:pPr>
              <a:lnSpc>
                <a:spcPts val="3186"/>
              </a:lnSpc>
            </a:pPr>
            <a:r>
              <a:rPr lang="en-US" sz="2600" b="1">
                <a:solidFill>
                  <a:srgbClr val="3B4E4E"/>
                </a:solidFill>
                <a:latin typeface="Arimo Bold"/>
                <a:ea typeface="Arimo Bold"/>
                <a:cs typeface="Arimo Bold"/>
                <a:sym typeface="Arimo Bold"/>
              </a:rPr>
              <a:t>Lesson Learned</a:t>
            </a:r>
          </a:p>
        </p:txBody>
      </p:sp>
      <p:sp>
        <p:nvSpPr>
          <p:cNvPr id="33" name="TextBox 33"/>
          <p:cNvSpPr txBox="1"/>
          <p:nvPr/>
        </p:nvSpPr>
        <p:spPr>
          <a:xfrm>
            <a:off x="1186160" y="6409438"/>
            <a:ext cx="8665518" cy="846386"/>
          </a:xfrm>
          <a:prstGeom prst="rect">
            <a:avLst/>
          </a:prstGeom>
        </p:spPr>
        <p:txBody>
          <a:bodyPr lIns="0" tIns="0" rIns="0" bIns="0" rtlCol="0" anchor="t">
            <a:spAutoFit/>
          </a:bodyPr>
          <a:lstStyle/>
          <a:p>
            <a:pPr>
              <a:lnSpc>
                <a:spcPts val="3249"/>
              </a:lnSpc>
            </a:pPr>
            <a:r>
              <a:rPr lang="en-US" sz="2000">
                <a:solidFill>
                  <a:srgbClr val="3B4E4E"/>
                </a:solidFill>
                <a:latin typeface="Overpass Light"/>
                <a:ea typeface="Overpass Light"/>
                <a:cs typeface="Overpass Light"/>
                <a:sym typeface="Overpass Light"/>
              </a:rPr>
              <a:t>Complex statistical methods are highly scalable and applicable to everyday, real-world estimation problems.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57255" y="1108083"/>
            <a:ext cx="11005773" cy="913910"/>
          </a:xfrm>
          <a:prstGeom prst="rect">
            <a:avLst/>
          </a:prstGeom>
          <a:noFill/>
          <a:ln/>
        </p:spPr>
        <p:txBody>
          <a:bodyPr wrap="square" lIns="0" tIns="0" rIns="0" bIns="0" rtlCol="0" anchor="t"/>
          <a:lstStyle/>
          <a:p>
            <a:pPr>
              <a:lnSpc>
                <a:spcPts val="5813"/>
              </a:lnSpc>
            </a:pPr>
            <a:r>
              <a:rPr lang="en-US" sz="5600" dirty="0">
                <a:solidFill>
                  <a:srgbClr val="152D47"/>
                </a:solidFill>
                <a:latin typeface="Crimson Pro Semi Bold" pitchFamily="34" charset="0"/>
                <a:ea typeface="Crimson Pro Semi Bold" pitchFamily="34" charset="-122"/>
                <a:cs typeface="Crimson Pro Semi Bold" pitchFamily="34" charset="-120"/>
              </a:rPr>
              <a:t>Limitations</a:t>
            </a:r>
            <a:endParaRPr lang="en-US" sz="5600" dirty="0"/>
          </a:p>
        </p:txBody>
      </p:sp>
      <p:sp>
        <p:nvSpPr>
          <p:cNvPr id="4" name="Shape 1"/>
          <p:cNvSpPr/>
          <p:nvPr/>
        </p:nvSpPr>
        <p:spPr>
          <a:xfrm>
            <a:off x="828675" y="2485877"/>
            <a:ext cx="9772650" cy="1799928"/>
          </a:xfrm>
          <a:prstGeom prst="roundRect">
            <a:avLst>
              <a:gd name="adj" fmla="val 7620"/>
            </a:avLst>
          </a:prstGeom>
          <a:solidFill>
            <a:srgbClr val="FFFFFF"/>
          </a:solidFill>
          <a:ln w="22860">
            <a:solidFill>
              <a:srgbClr val="D8D4D4"/>
            </a:solidFill>
            <a:prstDash val="solid"/>
          </a:ln>
        </p:spPr>
      </p:sp>
      <p:sp>
        <p:nvSpPr>
          <p:cNvPr id="5" name="Shape 2"/>
          <p:cNvSpPr/>
          <p:nvPr/>
        </p:nvSpPr>
        <p:spPr>
          <a:xfrm>
            <a:off x="800100" y="2485877"/>
            <a:ext cx="114300" cy="1799928"/>
          </a:xfrm>
          <a:prstGeom prst="roundRect">
            <a:avLst>
              <a:gd name="adj" fmla="val 31074"/>
            </a:avLst>
          </a:prstGeom>
          <a:solidFill>
            <a:srgbClr val="2150FE"/>
          </a:solidFill>
          <a:ln/>
        </p:spPr>
      </p:sp>
      <p:sp>
        <p:nvSpPr>
          <p:cNvPr id="6" name="Text 3"/>
          <p:cNvSpPr/>
          <p:nvPr/>
        </p:nvSpPr>
        <p:spPr>
          <a:xfrm>
            <a:off x="1179628" y="2751103"/>
            <a:ext cx="3339854" cy="369986"/>
          </a:xfrm>
          <a:prstGeom prst="rect">
            <a:avLst/>
          </a:prstGeom>
          <a:noFill/>
          <a:ln/>
        </p:spPr>
        <p:txBody>
          <a:bodyPr wrap="none" lIns="0" tIns="0" rIns="0" bIns="0" rtlCol="0" anchor="t"/>
          <a:lstStyle/>
          <a:p>
            <a:pPr>
              <a:lnSpc>
                <a:spcPts val="2874"/>
              </a:lnSpc>
            </a:pPr>
            <a:r>
              <a:rPr lang="en-US" sz="2300" dirty="0">
                <a:solidFill>
                  <a:srgbClr val="4C4C4D"/>
                </a:solidFill>
                <a:latin typeface="Crimson Pro Semi Bold" pitchFamily="34" charset="0"/>
                <a:ea typeface="Crimson Pro Semi Bold" pitchFamily="34" charset="-122"/>
                <a:cs typeface="Crimson Pro Semi Bold" pitchFamily="34" charset="-120"/>
              </a:rPr>
              <a:t>Computational Complexity</a:t>
            </a:r>
            <a:endParaRPr lang="en-US" sz="2300" dirty="0"/>
          </a:p>
        </p:txBody>
      </p:sp>
      <p:sp>
        <p:nvSpPr>
          <p:cNvPr id="7" name="Text 4"/>
          <p:cNvSpPr/>
          <p:nvPr/>
        </p:nvSpPr>
        <p:spPr>
          <a:xfrm>
            <a:off x="1179617" y="3263071"/>
            <a:ext cx="9156501" cy="757535"/>
          </a:xfrm>
          <a:prstGeom prst="rect">
            <a:avLst/>
          </a:prstGeom>
          <a:noFill/>
          <a:ln/>
        </p:spPr>
        <p:txBody>
          <a:bodyPr wrap="square" lIns="0" tIns="0" rIns="0" bIns="0" rtlCol="0" anchor="t"/>
          <a:lstStyle/>
          <a:p>
            <a:pPr>
              <a:lnSpc>
                <a:spcPts val="2938"/>
              </a:lnSpc>
            </a:pPr>
            <a:r>
              <a:rPr lang="en-US" dirty="0">
                <a:solidFill>
                  <a:srgbClr val="4C4C4D"/>
                </a:solidFill>
                <a:latin typeface="Heebo" pitchFamily="34" charset="0"/>
                <a:ea typeface="Heebo" pitchFamily="34" charset="-122"/>
                <a:cs typeface="Heebo" pitchFamily="34" charset="-120"/>
              </a:rPr>
              <a:t>Requires complex computations for variance estimation, increasing effort and potential for error.</a:t>
            </a:r>
            <a:endParaRPr lang="en-US" dirty="0"/>
          </a:p>
        </p:txBody>
      </p:sp>
      <p:sp>
        <p:nvSpPr>
          <p:cNvPr id="8" name="Shape 5"/>
          <p:cNvSpPr/>
          <p:nvPr/>
        </p:nvSpPr>
        <p:spPr>
          <a:xfrm>
            <a:off x="828675" y="4522440"/>
            <a:ext cx="9772650" cy="1421160"/>
          </a:xfrm>
          <a:prstGeom prst="roundRect">
            <a:avLst>
              <a:gd name="adj" fmla="val 9651"/>
            </a:avLst>
          </a:prstGeom>
          <a:solidFill>
            <a:srgbClr val="FFFFFF"/>
          </a:solidFill>
          <a:ln w="22860">
            <a:solidFill>
              <a:srgbClr val="D8D4D4"/>
            </a:solidFill>
            <a:prstDash val="solid"/>
          </a:ln>
        </p:spPr>
      </p:sp>
      <p:sp>
        <p:nvSpPr>
          <p:cNvPr id="9" name="Shape 6"/>
          <p:cNvSpPr/>
          <p:nvPr/>
        </p:nvSpPr>
        <p:spPr>
          <a:xfrm>
            <a:off x="800100" y="4522440"/>
            <a:ext cx="114300" cy="1421160"/>
          </a:xfrm>
          <a:prstGeom prst="roundRect">
            <a:avLst>
              <a:gd name="adj" fmla="val 31074"/>
            </a:avLst>
          </a:prstGeom>
          <a:solidFill>
            <a:srgbClr val="2150FE"/>
          </a:solidFill>
          <a:ln/>
        </p:spPr>
      </p:sp>
      <p:sp>
        <p:nvSpPr>
          <p:cNvPr id="10" name="Text 7"/>
          <p:cNvSpPr/>
          <p:nvPr/>
        </p:nvSpPr>
        <p:spPr>
          <a:xfrm>
            <a:off x="1179628" y="4787668"/>
            <a:ext cx="3739754" cy="369986"/>
          </a:xfrm>
          <a:prstGeom prst="rect">
            <a:avLst/>
          </a:prstGeom>
          <a:noFill/>
          <a:ln/>
        </p:spPr>
        <p:txBody>
          <a:bodyPr wrap="none" lIns="0" tIns="0" rIns="0" bIns="0" rtlCol="0" anchor="t"/>
          <a:lstStyle/>
          <a:p>
            <a:pPr>
              <a:lnSpc>
                <a:spcPts val="2874"/>
              </a:lnSpc>
            </a:pPr>
            <a:r>
              <a:rPr lang="en-US" sz="2300" dirty="0">
                <a:solidFill>
                  <a:srgbClr val="4C4C4D"/>
                </a:solidFill>
                <a:latin typeface="Crimson Pro Semi Bold" pitchFamily="34" charset="0"/>
                <a:ea typeface="Crimson Pro Semi Bold" pitchFamily="34" charset="-122"/>
                <a:cs typeface="Crimson Pro Semi Bold" pitchFamily="34" charset="-120"/>
              </a:rPr>
              <a:t>Subgroup Allocation Difficulty</a:t>
            </a:r>
            <a:endParaRPr lang="en-US" sz="2300" dirty="0"/>
          </a:p>
        </p:txBody>
      </p:sp>
      <p:sp>
        <p:nvSpPr>
          <p:cNvPr id="11" name="Text 8"/>
          <p:cNvSpPr/>
          <p:nvPr/>
        </p:nvSpPr>
        <p:spPr>
          <a:xfrm>
            <a:off x="1179617" y="5299622"/>
            <a:ext cx="9156501" cy="378768"/>
          </a:xfrm>
          <a:prstGeom prst="rect">
            <a:avLst/>
          </a:prstGeom>
          <a:noFill/>
          <a:ln/>
        </p:spPr>
        <p:txBody>
          <a:bodyPr wrap="none" lIns="0" tIns="0" rIns="0" bIns="0" rtlCol="0" anchor="t"/>
          <a:lstStyle/>
          <a:p>
            <a:pPr>
              <a:lnSpc>
                <a:spcPts val="2938"/>
              </a:lnSpc>
            </a:pPr>
            <a:r>
              <a:rPr lang="en-US" dirty="0">
                <a:solidFill>
                  <a:srgbClr val="4C4C4D"/>
                </a:solidFill>
                <a:latin typeface="Heebo" pitchFamily="34" charset="0"/>
                <a:ea typeface="Heebo" pitchFamily="34" charset="-122"/>
                <a:cs typeface="Heebo" pitchFamily="34" charset="-120"/>
              </a:rPr>
              <a:t>Optimal division of population into subgroups can be challenging and non-intuitive.</a:t>
            </a:r>
            <a:endParaRPr lang="en-US" dirty="0"/>
          </a:p>
        </p:txBody>
      </p:sp>
      <p:sp>
        <p:nvSpPr>
          <p:cNvPr id="12" name="Shape 9"/>
          <p:cNvSpPr/>
          <p:nvPr/>
        </p:nvSpPr>
        <p:spPr>
          <a:xfrm>
            <a:off x="828675" y="6180236"/>
            <a:ext cx="9772650" cy="1421160"/>
          </a:xfrm>
          <a:prstGeom prst="roundRect">
            <a:avLst>
              <a:gd name="adj" fmla="val 9651"/>
            </a:avLst>
          </a:prstGeom>
          <a:solidFill>
            <a:srgbClr val="FFFFFF"/>
          </a:solidFill>
          <a:ln w="22860">
            <a:solidFill>
              <a:srgbClr val="D8D4D4"/>
            </a:solidFill>
            <a:prstDash val="solid"/>
          </a:ln>
        </p:spPr>
      </p:sp>
      <p:sp>
        <p:nvSpPr>
          <p:cNvPr id="13" name="Shape 10"/>
          <p:cNvSpPr/>
          <p:nvPr/>
        </p:nvSpPr>
        <p:spPr>
          <a:xfrm>
            <a:off x="800100" y="6180236"/>
            <a:ext cx="114300" cy="1421160"/>
          </a:xfrm>
          <a:prstGeom prst="roundRect">
            <a:avLst>
              <a:gd name="adj" fmla="val 31074"/>
            </a:avLst>
          </a:prstGeom>
          <a:solidFill>
            <a:srgbClr val="2150FE"/>
          </a:solidFill>
          <a:ln/>
        </p:spPr>
      </p:sp>
      <p:sp>
        <p:nvSpPr>
          <p:cNvPr id="14" name="Text 11"/>
          <p:cNvSpPr/>
          <p:nvPr/>
        </p:nvSpPr>
        <p:spPr>
          <a:xfrm>
            <a:off x="1179615" y="6445453"/>
            <a:ext cx="2959745" cy="369986"/>
          </a:xfrm>
          <a:prstGeom prst="rect">
            <a:avLst/>
          </a:prstGeom>
          <a:noFill/>
          <a:ln/>
        </p:spPr>
        <p:txBody>
          <a:bodyPr wrap="none" lIns="0" tIns="0" rIns="0" bIns="0" rtlCol="0" anchor="t"/>
          <a:lstStyle/>
          <a:p>
            <a:pPr>
              <a:lnSpc>
                <a:spcPts val="2874"/>
              </a:lnSpc>
            </a:pPr>
            <a:r>
              <a:rPr lang="en-US" sz="2300" dirty="0">
                <a:solidFill>
                  <a:srgbClr val="4C4C4D"/>
                </a:solidFill>
                <a:latin typeface="Crimson Pro Semi Bold" pitchFamily="34" charset="0"/>
                <a:ea typeface="Crimson Pro Semi Bold" pitchFamily="34" charset="-122"/>
                <a:cs typeface="Crimson Pro Semi Bold" pitchFamily="34" charset="-120"/>
              </a:rPr>
              <a:t>High Variance Risk</a:t>
            </a:r>
            <a:endParaRPr lang="en-US" sz="2300" dirty="0"/>
          </a:p>
        </p:txBody>
      </p:sp>
      <p:sp>
        <p:nvSpPr>
          <p:cNvPr id="15" name="Text 12"/>
          <p:cNvSpPr/>
          <p:nvPr/>
        </p:nvSpPr>
        <p:spPr>
          <a:xfrm>
            <a:off x="1179617" y="6957417"/>
            <a:ext cx="9156501" cy="378768"/>
          </a:xfrm>
          <a:prstGeom prst="rect">
            <a:avLst/>
          </a:prstGeom>
          <a:noFill/>
          <a:ln/>
        </p:spPr>
        <p:txBody>
          <a:bodyPr wrap="none" lIns="0" tIns="0" rIns="0" bIns="0" rtlCol="0" anchor="t"/>
          <a:lstStyle/>
          <a:p>
            <a:pPr>
              <a:lnSpc>
                <a:spcPts val="2938"/>
              </a:lnSpc>
            </a:pPr>
            <a:r>
              <a:rPr lang="en-US" dirty="0">
                <a:solidFill>
                  <a:srgbClr val="4C4C4D"/>
                </a:solidFill>
                <a:latin typeface="Heebo" pitchFamily="34" charset="0"/>
                <a:ea typeface="Heebo" pitchFamily="34" charset="-122"/>
                <a:cs typeface="Heebo" pitchFamily="34" charset="-120"/>
              </a:rPr>
              <a:t>Potential for increased variance if the initial population division is poorly executed.</a:t>
            </a:r>
            <a:endParaRPr lang="en-US" dirty="0"/>
          </a:p>
        </p:txBody>
      </p:sp>
      <p:sp>
        <p:nvSpPr>
          <p:cNvPr id="16" name="Shape 13"/>
          <p:cNvSpPr/>
          <p:nvPr/>
        </p:nvSpPr>
        <p:spPr>
          <a:xfrm>
            <a:off x="828675" y="7838034"/>
            <a:ext cx="9772650" cy="1799928"/>
          </a:xfrm>
          <a:prstGeom prst="roundRect">
            <a:avLst>
              <a:gd name="adj" fmla="val 7620"/>
            </a:avLst>
          </a:prstGeom>
          <a:solidFill>
            <a:srgbClr val="FFFFFF"/>
          </a:solidFill>
          <a:ln w="22860">
            <a:solidFill>
              <a:srgbClr val="D8D4D4"/>
            </a:solidFill>
            <a:prstDash val="solid"/>
          </a:ln>
        </p:spPr>
      </p:sp>
      <p:sp>
        <p:nvSpPr>
          <p:cNvPr id="17" name="Shape 14"/>
          <p:cNvSpPr/>
          <p:nvPr/>
        </p:nvSpPr>
        <p:spPr>
          <a:xfrm>
            <a:off x="800100" y="7838034"/>
            <a:ext cx="114300" cy="1799928"/>
          </a:xfrm>
          <a:prstGeom prst="roundRect">
            <a:avLst>
              <a:gd name="adj" fmla="val 31074"/>
            </a:avLst>
          </a:prstGeom>
          <a:solidFill>
            <a:srgbClr val="2150FE"/>
          </a:solidFill>
          <a:ln/>
        </p:spPr>
      </p:sp>
      <p:sp>
        <p:nvSpPr>
          <p:cNvPr id="18" name="Text 15"/>
          <p:cNvSpPr/>
          <p:nvPr/>
        </p:nvSpPr>
        <p:spPr>
          <a:xfrm>
            <a:off x="1179615" y="8103262"/>
            <a:ext cx="2959745" cy="369986"/>
          </a:xfrm>
          <a:prstGeom prst="rect">
            <a:avLst/>
          </a:prstGeom>
          <a:noFill/>
          <a:ln/>
        </p:spPr>
        <p:txBody>
          <a:bodyPr wrap="none" lIns="0" tIns="0" rIns="0" bIns="0" rtlCol="0" anchor="t"/>
          <a:lstStyle/>
          <a:p>
            <a:pPr>
              <a:lnSpc>
                <a:spcPts val="2874"/>
              </a:lnSpc>
            </a:pPr>
            <a:r>
              <a:rPr lang="en-US" sz="2300" dirty="0">
                <a:solidFill>
                  <a:srgbClr val="4C4C4D"/>
                </a:solidFill>
                <a:latin typeface="Crimson Pro Semi Bold" pitchFamily="34" charset="0"/>
                <a:ea typeface="Crimson Pro Semi Bold" pitchFamily="34" charset="-122"/>
                <a:cs typeface="Crimson Pro Semi Bold" pitchFamily="34" charset="-120"/>
              </a:rPr>
              <a:t>Unequal Subgroup Sizes</a:t>
            </a:r>
            <a:endParaRPr lang="en-US" sz="2300" dirty="0"/>
          </a:p>
        </p:txBody>
      </p:sp>
      <p:sp>
        <p:nvSpPr>
          <p:cNvPr id="19" name="Text 16"/>
          <p:cNvSpPr/>
          <p:nvPr/>
        </p:nvSpPr>
        <p:spPr>
          <a:xfrm>
            <a:off x="1179617" y="8615230"/>
            <a:ext cx="9156501" cy="757535"/>
          </a:xfrm>
          <a:prstGeom prst="rect">
            <a:avLst/>
          </a:prstGeom>
          <a:noFill/>
          <a:ln/>
        </p:spPr>
        <p:txBody>
          <a:bodyPr wrap="square" lIns="0" tIns="0" rIns="0" bIns="0" rtlCol="0" anchor="t"/>
          <a:lstStyle/>
          <a:p>
            <a:pPr>
              <a:lnSpc>
                <a:spcPts val="2938"/>
              </a:lnSpc>
            </a:pPr>
            <a:r>
              <a:rPr lang="en-US" dirty="0">
                <a:solidFill>
                  <a:srgbClr val="4C4C4D"/>
                </a:solidFill>
                <a:latin typeface="Heebo" pitchFamily="34" charset="0"/>
                <a:ea typeface="Heebo" pitchFamily="34" charset="-122"/>
                <a:cs typeface="Heebo" pitchFamily="34" charset="-120"/>
              </a:rPr>
              <a:t>Performance can degrade significantly if the defined subgroups are highly disparate in size or structure.</a:t>
            </a:r>
            <a:endParaRPr lang="en-US" dirty="0"/>
          </a:p>
        </p:txBody>
      </p:sp>
      <p:pic>
        <p:nvPicPr>
          <p:cNvPr id="1026" name="Picture 2" descr="Beware of Conditional Limitations when Drafting Patent Claims -  IPWatchdog.com | Patents &amp; Intellectual Property La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1345" y="3385842"/>
            <a:ext cx="4750595" cy="428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772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743965" y="1187909"/>
            <a:ext cx="8009165" cy="83275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r>
              <a:rPr lang="en-US" sz="3300" b="1" i="1" dirty="0">
                <a:solidFill>
                  <a:srgbClr val="002060"/>
                </a:solidFill>
              </a:rPr>
              <a:t>Murthy's Method: Uncorrelated Sampling</a:t>
            </a:r>
          </a:p>
        </p:txBody>
      </p:sp>
      <p:grpSp>
        <p:nvGrpSpPr>
          <p:cNvPr id="7" name="Group 6"/>
          <p:cNvGrpSpPr/>
          <p:nvPr/>
        </p:nvGrpSpPr>
        <p:grpSpPr>
          <a:xfrm>
            <a:off x="1126679" y="2743208"/>
            <a:ext cx="16091805" cy="3367769"/>
            <a:chOff x="1325837" y="2334986"/>
            <a:chExt cx="10257431" cy="2245178"/>
          </a:xfrm>
        </p:grpSpPr>
        <p:sp>
          <p:nvSpPr>
            <p:cNvPr id="3" name="Rectangle 2"/>
            <p:cNvSpPr/>
            <p:nvPr/>
          </p:nvSpPr>
          <p:spPr>
            <a:xfrm>
              <a:off x="1518557" y="2914650"/>
              <a:ext cx="10064711" cy="1665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28246" indent="-428246">
                <a:lnSpc>
                  <a:spcPct val="150000"/>
                </a:lnSpc>
                <a:buFont typeface="Wingdings" panose="05000000000000000000" pitchFamily="2" charset="2"/>
                <a:buChar char="q"/>
              </a:pPr>
              <a:r>
                <a:rPr lang="en-US" dirty="0" smtClean="0">
                  <a:solidFill>
                    <a:prstClr val="black"/>
                  </a:solidFill>
                </a:rPr>
                <a:t>The method follows earlier work by Raj, which used an ordered selection process</a:t>
              </a:r>
            </a:p>
            <a:p>
              <a:pPr marL="428246" indent="-428246">
                <a:lnSpc>
                  <a:spcPct val="150000"/>
                </a:lnSpc>
                <a:buFont typeface="Wingdings" panose="05000000000000000000" pitchFamily="2" charset="2"/>
                <a:buChar char="q"/>
              </a:pPr>
              <a:r>
                <a:rPr lang="en-US" b="1" dirty="0">
                  <a:solidFill>
                    <a:prstClr val="black"/>
                  </a:solidFill>
                </a:rPr>
                <a:t>Murthy's Key Insight:</a:t>
              </a:r>
              <a:r>
                <a:rPr lang="en-US" dirty="0">
                  <a:solidFill>
                    <a:prstClr val="black"/>
                  </a:solidFill>
                </a:rPr>
                <a:t> He showed that for any ordered sample, it's possible to obtain </a:t>
              </a:r>
              <a:r>
                <a:rPr lang="en-US" dirty="0" smtClean="0">
                  <a:solidFill>
                    <a:prstClr val="black"/>
                  </a:solidFill>
                </a:rPr>
                <a:t>an </a:t>
              </a:r>
              <a:r>
                <a:rPr lang="en-US" dirty="0">
                  <a:solidFill>
                    <a:prstClr val="black"/>
                  </a:solidFill>
                </a:rPr>
                <a:t>unordered estimate.</a:t>
              </a:r>
              <a:r>
                <a:rPr lang="en-US" dirty="0" smtClean="0">
                  <a:solidFill>
                    <a:prstClr val="black"/>
                  </a:solidFill>
                </a:rPr>
                <a:t> </a:t>
              </a:r>
            </a:p>
            <a:p>
              <a:pPr marL="428246" indent="-428246">
                <a:lnSpc>
                  <a:spcPct val="150000"/>
                </a:lnSpc>
                <a:buFont typeface="Wingdings" panose="05000000000000000000" pitchFamily="2" charset="2"/>
                <a:buChar char="q"/>
              </a:pPr>
              <a:r>
                <a:rPr lang="en-US" dirty="0" smtClean="0">
                  <a:solidFill>
                    <a:prstClr val="black"/>
                  </a:solidFill>
                </a:rPr>
                <a:t>This unordered estimate is </a:t>
              </a:r>
              <a:r>
                <a:rPr lang="en-US" b="1" dirty="0" smtClean="0">
                  <a:solidFill>
                    <a:prstClr val="black"/>
                  </a:solidFill>
                </a:rPr>
                <a:t>unbiased</a:t>
              </a:r>
              <a:r>
                <a:rPr lang="en-US" dirty="0" smtClean="0">
                  <a:solidFill>
                    <a:prstClr val="black"/>
                  </a:solidFill>
                </a:rPr>
                <a:t> and has a </a:t>
              </a:r>
              <a:r>
                <a:rPr lang="en-US" b="1" dirty="0" smtClean="0">
                  <a:solidFill>
                    <a:prstClr val="black"/>
                  </a:solidFill>
                </a:rPr>
                <a:t>smaller variance</a:t>
              </a:r>
              <a:r>
                <a:rPr lang="en-US" dirty="0" smtClean="0">
                  <a:solidFill>
                    <a:prstClr val="black"/>
                  </a:solidFill>
                </a:rPr>
                <a:t> than the ordered estimate</a:t>
              </a:r>
              <a:endParaRPr lang="en-US" dirty="0">
                <a:solidFill>
                  <a:prstClr val="black"/>
                </a:solidFill>
              </a:endParaRPr>
            </a:p>
          </p:txBody>
        </p:sp>
        <p:sp>
          <p:nvSpPr>
            <p:cNvPr id="5" name="Flowchart: Terminator 4"/>
            <p:cNvSpPr/>
            <p:nvPr/>
          </p:nvSpPr>
          <p:spPr>
            <a:xfrm>
              <a:off x="1325837" y="2334986"/>
              <a:ext cx="4785237" cy="579664"/>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black"/>
                  </a:solidFill>
                </a:rPr>
                <a:t>Murthy's Innovation: </a:t>
              </a:r>
              <a:r>
                <a:rPr lang="en-US" b="1" dirty="0" err="1" smtClean="0">
                  <a:solidFill>
                    <a:prstClr val="black"/>
                  </a:solidFill>
                </a:rPr>
                <a:t>Unordering</a:t>
              </a:r>
              <a:r>
                <a:rPr lang="en-US" b="1" dirty="0" smtClean="0">
                  <a:solidFill>
                    <a:prstClr val="black"/>
                  </a:solidFill>
                </a:rPr>
                <a:t> the Sample</a:t>
              </a:r>
              <a:endParaRPr lang="en-US" b="1" dirty="0">
                <a:solidFill>
                  <a:prstClr val="black"/>
                </a:solidFill>
              </a:endParaRPr>
            </a:p>
          </p:txBody>
        </p:sp>
      </p:grpSp>
      <p:sp>
        <p:nvSpPr>
          <p:cNvPr id="8" name="Rounded Rectangle 7"/>
          <p:cNvSpPr/>
          <p:nvPr/>
        </p:nvSpPr>
        <p:spPr>
          <a:xfrm>
            <a:off x="1126692" y="6331401"/>
            <a:ext cx="12307661" cy="14328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r>
              <a:rPr lang="en-US" sz="3000" i="1" dirty="0">
                <a:solidFill>
                  <a:srgbClr val="ED7D31">
                    <a:lumMod val="75000"/>
                  </a:srgbClr>
                </a:solidFill>
              </a:rPr>
              <a:t>Selection Probabilities (Sequential Draws)</a:t>
            </a:r>
          </a:p>
          <a:p>
            <a:endParaRPr lang="en-US" dirty="0" smtClean="0">
              <a:solidFill>
                <a:prstClr val="black"/>
              </a:solidFill>
            </a:endParaRPr>
          </a:p>
          <a:p>
            <a:r>
              <a:rPr lang="en-US" dirty="0" smtClean="0">
                <a:solidFill>
                  <a:prstClr val="black"/>
                </a:solidFill>
              </a:rPr>
              <a:t>           The probabilities of selecting successive clusters </a:t>
            </a:r>
            <a:r>
              <a:rPr lang="en-US" b="1" i="1" dirty="0" err="1" smtClean="0">
                <a:solidFill>
                  <a:prstClr val="black"/>
                </a:solidFill>
              </a:rPr>
              <a:t>i</a:t>
            </a:r>
            <a:r>
              <a:rPr lang="en-US" b="1" i="1" dirty="0" smtClean="0">
                <a:solidFill>
                  <a:prstClr val="black"/>
                </a:solidFill>
              </a:rPr>
              <a:t>, j, k </a:t>
            </a:r>
            <a:r>
              <a:rPr lang="en-US" dirty="0" smtClean="0">
                <a:solidFill>
                  <a:prstClr val="black"/>
                </a:solidFill>
              </a:rPr>
              <a:t>are:</a:t>
            </a:r>
            <a:endParaRPr lang="en-US" dirty="0">
              <a:solidFill>
                <a:prstClr val="black"/>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8347" y="7984673"/>
            <a:ext cx="5564471" cy="1126674"/>
          </a:xfrm>
          <a:prstGeom prst="rect">
            <a:avLst/>
          </a:prstGeom>
        </p:spPr>
      </p:pic>
      <p:sp>
        <p:nvSpPr>
          <p:cNvPr id="6" name="Flowchart: Data 5"/>
          <p:cNvSpPr/>
          <p:nvPr/>
        </p:nvSpPr>
        <p:spPr>
          <a:xfrm>
            <a:off x="13691524" y="649071"/>
            <a:ext cx="3686174" cy="538853"/>
          </a:xfrm>
          <a:prstGeom prst="flowChartInputOutp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r>
              <a:rPr lang="en-US" b="1" dirty="0" smtClean="0">
                <a:solidFill>
                  <a:prstClr val="white"/>
                </a:solidFill>
              </a:rPr>
              <a:t>ID-12113002</a:t>
            </a:r>
            <a:endParaRPr lang="en-US" b="1" dirty="0">
              <a:solidFill>
                <a:prstClr val="white"/>
              </a:solidFill>
            </a:endParaRPr>
          </a:p>
        </p:txBody>
      </p:sp>
    </p:spTree>
    <p:extLst>
      <p:ext uri="{BB962C8B-B14F-4D97-AF65-F5344CB8AC3E}">
        <p14:creationId xmlns:p14="http://schemas.microsoft.com/office/powerpoint/2010/main" val="26629435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F4B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C424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alpha val="92941"/>
              </a:srgbClr>
            </a:solidFill>
          </p:spPr>
        </p:sp>
      </p:grpSp>
      <p:sp>
        <p:nvSpPr>
          <p:cNvPr id="6" name="Freeform 6" descr="preencoded.png"/>
          <p:cNvSpPr/>
          <p:nvPr/>
        </p:nvSpPr>
        <p:spPr>
          <a:xfrm>
            <a:off x="718773" y="2163522"/>
            <a:ext cx="619869" cy="619869"/>
          </a:xfrm>
          <a:custGeom>
            <a:avLst/>
            <a:gdLst/>
            <a:ahLst/>
            <a:cxnLst/>
            <a:rect l="l" t="t" r="r" b="b"/>
            <a:pathLst>
              <a:path w="619869" h="619869">
                <a:moveTo>
                  <a:pt x="0" y="0"/>
                </a:moveTo>
                <a:lnTo>
                  <a:pt x="619868" y="0"/>
                </a:lnTo>
                <a:lnTo>
                  <a:pt x="619868" y="619869"/>
                </a:lnTo>
                <a:lnTo>
                  <a:pt x="0" y="619869"/>
                </a:lnTo>
                <a:lnTo>
                  <a:pt x="0" y="0"/>
                </a:lnTo>
                <a:close/>
              </a:path>
            </a:pathLst>
          </a:custGeom>
          <a:blipFill>
            <a:blip r:embed="rId3">
              <a:extLst>
                <a:ext uri="{96DAC541-7B7A-43D3-8B79-37D633B846F1}">
                  <asvg:svgBlip xmlns="" xmlns:asvg="http://schemas.microsoft.com/office/drawing/2016/SVG/main" r:embed="rId4"/>
                </a:ext>
              </a:extLst>
            </a:blip>
            <a:stretch>
              <a:fillRect t="-6060" b="-6060"/>
            </a:stretch>
          </a:blipFill>
        </p:spPr>
      </p:sp>
      <p:sp>
        <p:nvSpPr>
          <p:cNvPr id="7" name="Freeform 7" descr="preencoded.png"/>
          <p:cNvSpPr/>
          <p:nvPr/>
        </p:nvSpPr>
        <p:spPr>
          <a:xfrm>
            <a:off x="723162" y="5065521"/>
            <a:ext cx="619869" cy="619869"/>
          </a:xfrm>
          <a:custGeom>
            <a:avLst/>
            <a:gdLst/>
            <a:ahLst/>
            <a:cxnLst/>
            <a:rect l="l" t="t" r="r" b="b"/>
            <a:pathLst>
              <a:path w="619869" h="619869">
                <a:moveTo>
                  <a:pt x="0" y="0"/>
                </a:moveTo>
                <a:lnTo>
                  <a:pt x="619869" y="0"/>
                </a:lnTo>
                <a:lnTo>
                  <a:pt x="619869" y="619868"/>
                </a:lnTo>
                <a:lnTo>
                  <a:pt x="0" y="619868"/>
                </a:lnTo>
                <a:lnTo>
                  <a:pt x="0" y="0"/>
                </a:lnTo>
                <a:close/>
              </a:path>
            </a:pathLst>
          </a:custGeom>
          <a:blipFill>
            <a:blip r:embed="rId5">
              <a:extLst>
                <a:ext uri="{96DAC541-7B7A-43D3-8B79-37D633B846F1}">
                  <asvg:svgBlip xmlns="" xmlns:asvg="http://schemas.microsoft.com/office/drawing/2016/SVG/main" r:embed="rId6"/>
                </a:ext>
              </a:extLst>
            </a:blip>
            <a:stretch>
              <a:fillRect l="-6060" r="-6060"/>
            </a:stretch>
          </a:blipFill>
        </p:spPr>
      </p:sp>
      <p:sp>
        <p:nvSpPr>
          <p:cNvPr id="8" name="Freeform 8" descr="preencoded.png"/>
          <p:cNvSpPr/>
          <p:nvPr/>
        </p:nvSpPr>
        <p:spPr>
          <a:xfrm>
            <a:off x="723162" y="7445283"/>
            <a:ext cx="619869" cy="619869"/>
          </a:xfrm>
          <a:custGeom>
            <a:avLst/>
            <a:gdLst/>
            <a:ahLst/>
            <a:cxnLst/>
            <a:rect l="l" t="t" r="r" b="b"/>
            <a:pathLst>
              <a:path w="619869" h="619869">
                <a:moveTo>
                  <a:pt x="0" y="0"/>
                </a:moveTo>
                <a:lnTo>
                  <a:pt x="619869" y="0"/>
                </a:lnTo>
                <a:lnTo>
                  <a:pt x="619869" y="619869"/>
                </a:lnTo>
                <a:lnTo>
                  <a:pt x="0" y="61986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a:off x="11757637" y="2288140"/>
            <a:ext cx="6260663" cy="6260663"/>
          </a:xfrm>
          <a:custGeom>
            <a:avLst/>
            <a:gdLst/>
            <a:ahLst/>
            <a:cxnLst/>
            <a:rect l="l" t="t" r="r" b="b"/>
            <a:pathLst>
              <a:path w="6260662" h="6260662">
                <a:moveTo>
                  <a:pt x="0" y="0"/>
                </a:moveTo>
                <a:lnTo>
                  <a:pt x="6260662" y="0"/>
                </a:lnTo>
                <a:lnTo>
                  <a:pt x="6260662" y="6260662"/>
                </a:lnTo>
                <a:lnTo>
                  <a:pt x="0" y="6260662"/>
                </a:lnTo>
                <a:lnTo>
                  <a:pt x="0" y="0"/>
                </a:lnTo>
                <a:close/>
              </a:path>
            </a:pathLst>
          </a:custGeom>
          <a:blipFill>
            <a:blip r:embed="rId9"/>
            <a:stretch>
              <a:fillRect/>
            </a:stretch>
          </a:blipFill>
        </p:spPr>
      </p:sp>
      <p:sp>
        <p:nvSpPr>
          <p:cNvPr id="10" name="TextBox 10"/>
          <p:cNvSpPr txBox="1"/>
          <p:nvPr/>
        </p:nvSpPr>
        <p:spPr>
          <a:xfrm>
            <a:off x="723159" y="712221"/>
            <a:ext cx="11034468" cy="1346523"/>
          </a:xfrm>
          <a:prstGeom prst="rect">
            <a:avLst/>
          </a:prstGeom>
        </p:spPr>
        <p:txBody>
          <a:bodyPr lIns="0" tIns="0" rIns="0" bIns="0" rtlCol="0" anchor="t">
            <a:spAutoFit/>
          </a:bodyPr>
          <a:lstStyle/>
          <a:p>
            <a:pPr>
              <a:lnSpc>
                <a:spcPts val="5233"/>
              </a:lnSpc>
            </a:pPr>
            <a:r>
              <a:rPr lang="en-US" sz="4400">
                <a:solidFill>
                  <a:srgbClr val="0B1C1C"/>
                </a:solidFill>
                <a:latin typeface="Quattrocento"/>
                <a:ea typeface="Quattrocento"/>
                <a:cs typeface="Quattrocento"/>
                <a:sym typeface="Quattrocento"/>
              </a:rPr>
              <a:t>Real-World Whispers: Impact &amp; Applications</a:t>
            </a:r>
          </a:p>
        </p:txBody>
      </p:sp>
      <p:sp>
        <p:nvSpPr>
          <p:cNvPr id="11" name="TextBox 11"/>
          <p:cNvSpPr txBox="1"/>
          <p:nvPr/>
        </p:nvSpPr>
        <p:spPr>
          <a:xfrm>
            <a:off x="723159" y="2987642"/>
            <a:ext cx="4991844" cy="488951"/>
          </a:xfrm>
          <a:prstGeom prst="rect">
            <a:avLst/>
          </a:prstGeom>
        </p:spPr>
        <p:txBody>
          <a:bodyPr lIns="0" tIns="0" rIns="0" bIns="0" rtlCol="0" anchor="t">
            <a:spAutoFit/>
          </a:bodyPr>
          <a:lstStyle/>
          <a:p>
            <a:pPr>
              <a:lnSpc>
                <a:spcPts val="3798"/>
              </a:lnSpc>
            </a:pPr>
            <a:r>
              <a:rPr lang="en-US" sz="3000">
                <a:solidFill>
                  <a:srgbClr val="1F1E1E"/>
                </a:solidFill>
                <a:latin typeface="Quattrocento"/>
                <a:ea typeface="Quattrocento"/>
                <a:cs typeface="Quattrocento"/>
                <a:sym typeface="Quattrocento"/>
              </a:rPr>
              <a:t>Socio-Economic Surveys</a:t>
            </a:r>
          </a:p>
        </p:txBody>
      </p:sp>
      <p:sp>
        <p:nvSpPr>
          <p:cNvPr id="12" name="TextBox 12"/>
          <p:cNvSpPr txBox="1"/>
          <p:nvPr/>
        </p:nvSpPr>
        <p:spPr>
          <a:xfrm>
            <a:off x="723161" y="3633203"/>
            <a:ext cx="9983690" cy="1231106"/>
          </a:xfrm>
          <a:prstGeom prst="rect">
            <a:avLst/>
          </a:prstGeom>
        </p:spPr>
        <p:txBody>
          <a:bodyPr lIns="0" tIns="0" rIns="0" bIns="0" rtlCol="0" anchor="t">
            <a:spAutoFit/>
          </a:bodyPr>
          <a:lstStyle/>
          <a:p>
            <a:pPr>
              <a:lnSpc>
                <a:spcPts val="3153"/>
              </a:lnSpc>
            </a:pPr>
            <a:r>
              <a:rPr lang="en-US" sz="2000">
                <a:solidFill>
                  <a:srgbClr val="0B1C1C"/>
                </a:solidFill>
                <a:latin typeface="Quattrocento"/>
                <a:ea typeface="Quattrocento"/>
                <a:cs typeface="Quattrocento"/>
                <a:sym typeface="Quattrocento"/>
              </a:rPr>
              <a:t>Used in national surveys (e.g., census follow-ups) to select primary sampling units (like villages or districts) proportional to their population size, ensuring balanced representation.</a:t>
            </a:r>
          </a:p>
        </p:txBody>
      </p:sp>
      <p:sp>
        <p:nvSpPr>
          <p:cNvPr id="13" name="TextBox 13"/>
          <p:cNvSpPr txBox="1"/>
          <p:nvPr/>
        </p:nvSpPr>
        <p:spPr>
          <a:xfrm>
            <a:off x="718769" y="5882391"/>
            <a:ext cx="4430058" cy="488951"/>
          </a:xfrm>
          <a:prstGeom prst="rect">
            <a:avLst/>
          </a:prstGeom>
        </p:spPr>
        <p:txBody>
          <a:bodyPr lIns="0" tIns="0" rIns="0" bIns="0" rtlCol="0" anchor="t">
            <a:spAutoFit/>
          </a:bodyPr>
          <a:lstStyle/>
          <a:p>
            <a:pPr>
              <a:lnSpc>
                <a:spcPts val="3798"/>
              </a:lnSpc>
            </a:pPr>
            <a:r>
              <a:rPr lang="en-US" sz="3000">
                <a:solidFill>
                  <a:srgbClr val="1F1E1E"/>
                </a:solidFill>
                <a:latin typeface="Quattrocento"/>
                <a:ea typeface="Quattrocento"/>
                <a:cs typeface="Quattrocento"/>
                <a:sym typeface="Quattrocento"/>
              </a:rPr>
              <a:t>Forestry &amp; Ecology</a:t>
            </a:r>
          </a:p>
        </p:txBody>
      </p:sp>
      <p:sp>
        <p:nvSpPr>
          <p:cNvPr id="14" name="TextBox 14"/>
          <p:cNvSpPr txBox="1"/>
          <p:nvPr/>
        </p:nvSpPr>
        <p:spPr>
          <a:xfrm>
            <a:off x="723161" y="6398028"/>
            <a:ext cx="9983690" cy="820739"/>
          </a:xfrm>
          <a:prstGeom prst="rect">
            <a:avLst/>
          </a:prstGeom>
        </p:spPr>
        <p:txBody>
          <a:bodyPr lIns="0" tIns="0" rIns="0" bIns="0" rtlCol="0" anchor="t">
            <a:spAutoFit/>
          </a:bodyPr>
          <a:lstStyle/>
          <a:p>
            <a:pPr>
              <a:lnSpc>
                <a:spcPts val="3153"/>
              </a:lnSpc>
            </a:pPr>
            <a:r>
              <a:rPr lang="en-US" sz="2000">
                <a:solidFill>
                  <a:srgbClr val="1F1E1E"/>
                </a:solidFill>
                <a:latin typeface="Quattrocento"/>
                <a:ea typeface="Quattrocento"/>
                <a:cs typeface="Quattrocento"/>
                <a:sym typeface="Quattrocento"/>
              </a:rPr>
              <a:t>Sampling forest plots proportional to area or tree density to estimate timber volume or biodiversity with high precision.</a:t>
            </a:r>
          </a:p>
        </p:txBody>
      </p:sp>
      <p:sp>
        <p:nvSpPr>
          <p:cNvPr id="15" name="TextBox 15"/>
          <p:cNvSpPr txBox="1"/>
          <p:nvPr/>
        </p:nvSpPr>
        <p:spPr>
          <a:xfrm>
            <a:off x="723172" y="8285277"/>
            <a:ext cx="5517233" cy="488951"/>
          </a:xfrm>
          <a:prstGeom prst="rect">
            <a:avLst/>
          </a:prstGeom>
        </p:spPr>
        <p:txBody>
          <a:bodyPr lIns="0" tIns="0" rIns="0" bIns="0" rtlCol="0" anchor="t">
            <a:spAutoFit/>
          </a:bodyPr>
          <a:lstStyle/>
          <a:p>
            <a:pPr>
              <a:lnSpc>
                <a:spcPts val="3798"/>
              </a:lnSpc>
            </a:pPr>
            <a:r>
              <a:rPr lang="en-US" sz="3000">
                <a:solidFill>
                  <a:srgbClr val="1F1E1E"/>
                </a:solidFill>
                <a:latin typeface="Quattrocento"/>
                <a:ea typeface="Quattrocento"/>
                <a:cs typeface="Quattrocento"/>
                <a:sym typeface="Quattrocento"/>
              </a:rPr>
              <a:t>Industrial Quality Control</a:t>
            </a:r>
          </a:p>
        </p:txBody>
      </p:sp>
      <p:sp>
        <p:nvSpPr>
          <p:cNvPr id="16" name="TextBox 16"/>
          <p:cNvSpPr txBox="1"/>
          <p:nvPr/>
        </p:nvSpPr>
        <p:spPr>
          <a:xfrm>
            <a:off x="718773" y="8945677"/>
            <a:ext cx="9983690" cy="820739"/>
          </a:xfrm>
          <a:prstGeom prst="rect">
            <a:avLst/>
          </a:prstGeom>
        </p:spPr>
        <p:txBody>
          <a:bodyPr lIns="0" tIns="0" rIns="0" bIns="0" rtlCol="0" anchor="t">
            <a:spAutoFit/>
          </a:bodyPr>
          <a:lstStyle/>
          <a:p>
            <a:pPr>
              <a:lnSpc>
                <a:spcPts val="3153"/>
              </a:lnSpc>
            </a:pPr>
            <a:r>
              <a:rPr lang="en-US" sz="2000">
                <a:solidFill>
                  <a:srgbClr val="1F1E1E"/>
                </a:solidFill>
                <a:latin typeface="Quattrocento"/>
                <a:ea typeface="Quattrocento"/>
                <a:cs typeface="Quattrocento"/>
                <a:sym typeface="Quattrocento"/>
              </a:rPr>
              <a:t>Selecting samples from batches or production lines proportional to their size to quickly assess overall product quality or defect rates.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0461" y="534594"/>
            <a:ext cx="8788451" cy="486074"/>
          </a:xfrm>
          <a:prstGeom prst="rect">
            <a:avLst/>
          </a:prstGeom>
          <a:noFill/>
          <a:ln/>
        </p:spPr>
        <p:txBody>
          <a:bodyPr wrap="none" lIns="0" tIns="0" rIns="0" bIns="0" rtlCol="0" anchor="t"/>
          <a:lstStyle/>
          <a:p>
            <a:pPr>
              <a:lnSpc>
                <a:spcPts val="3813"/>
              </a:lnSpc>
            </a:pPr>
            <a:r>
              <a:rPr lang="en-US" sz="3300" dirty="0">
                <a:solidFill>
                  <a:srgbClr val="152D47"/>
                </a:solidFill>
                <a:latin typeface="Crimson Pro Semi Bold" pitchFamily="34" charset="0"/>
                <a:ea typeface="Crimson Pro Semi Bold" pitchFamily="34" charset="-122"/>
                <a:cs typeface="Crimson Pro Semi Bold" pitchFamily="34" charset="-120"/>
              </a:rPr>
              <a:t>Comparison of Unequal Probability Sampling Methods</a:t>
            </a:r>
            <a:endParaRPr lang="en-US" sz="3300" dirty="0"/>
          </a:p>
        </p:txBody>
      </p:sp>
      <p:sp>
        <p:nvSpPr>
          <p:cNvPr id="4" name="Shape 2"/>
          <p:cNvSpPr/>
          <p:nvPr/>
        </p:nvSpPr>
        <p:spPr>
          <a:xfrm>
            <a:off x="9129719" y="1938932"/>
            <a:ext cx="28575" cy="7815858"/>
          </a:xfrm>
          <a:prstGeom prst="roundRect">
            <a:avLst>
              <a:gd name="adj" fmla="val 102060"/>
            </a:avLst>
          </a:prstGeom>
          <a:solidFill>
            <a:srgbClr val="D8D4D4"/>
          </a:solidFill>
          <a:ln/>
        </p:spPr>
      </p:sp>
      <p:sp>
        <p:nvSpPr>
          <p:cNvPr id="5" name="Shape 3"/>
          <p:cNvSpPr/>
          <p:nvPr/>
        </p:nvSpPr>
        <p:spPr>
          <a:xfrm>
            <a:off x="8370632" y="2143275"/>
            <a:ext cx="583259" cy="28575"/>
          </a:xfrm>
          <a:prstGeom prst="roundRect">
            <a:avLst>
              <a:gd name="adj" fmla="val 102060"/>
            </a:avLst>
          </a:prstGeom>
          <a:solidFill>
            <a:srgbClr val="D8D4D4"/>
          </a:solidFill>
          <a:ln/>
        </p:spPr>
      </p:sp>
      <p:sp>
        <p:nvSpPr>
          <p:cNvPr id="6" name="Shape 4"/>
          <p:cNvSpPr/>
          <p:nvPr/>
        </p:nvSpPr>
        <p:spPr>
          <a:xfrm>
            <a:off x="8925302" y="1938933"/>
            <a:ext cx="437406" cy="437406"/>
          </a:xfrm>
          <a:prstGeom prst="roundRect">
            <a:avLst>
              <a:gd name="adj" fmla="val 6667"/>
            </a:avLst>
          </a:prstGeom>
          <a:solidFill>
            <a:srgbClr val="F2EEEE"/>
          </a:solidFill>
          <a:ln/>
        </p:spPr>
      </p:sp>
      <p:sp>
        <p:nvSpPr>
          <p:cNvPr id="7" name="Text 5"/>
          <p:cNvSpPr/>
          <p:nvPr/>
        </p:nvSpPr>
        <p:spPr>
          <a:xfrm>
            <a:off x="8998164" y="1975338"/>
            <a:ext cx="291554" cy="364481"/>
          </a:xfrm>
          <a:prstGeom prst="rect">
            <a:avLst/>
          </a:prstGeom>
          <a:noFill/>
          <a:ln/>
        </p:spPr>
        <p:txBody>
          <a:bodyPr wrap="none" lIns="0" tIns="0" rIns="0" bIns="0" rtlCol="0" anchor="t"/>
          <a:lstStyle/>
          <a:p>
            <a:pPr algn="ctr">
              <a:lnSpc>
                <a:spcPts val="2250"/>
              </a:lnSpc>
            </a:pPr>
            <a:r>
              <a:rPr lang="en-US" sz="2900" dirty="0">
                <a:solidFill>
                  <a:srgbClr val="4C4C4D"/>
                </a:solidFill>
                <a:latin typeface="Crimson Pro Semi Bold" pitchFamily="34" charset="0"/>
                <a:ea typeface="Crimson Pro Semi Bold" pitchFamily="34" charset="-122"/>
                <a:cs typeface="Crimson Pro Semi Bold" pitchFamily="34" charset="-120"/>
              </a:rPr>
              <a:t>1</a:t>
            </a:r>
            <a:endParaRPr lang="en-US" sz="2900" dirty="0"/>
          </a:p>
        </p:txBody>
      </p:sp>
      <p:sp>
        <p:nvSpPr>
          <p:cNvPr id="8" name="Text 6"/>
          <p:cNvSpPr/>
          <p:nvPr/>
        </p:nvSpPr>
        <p:spPr>
          <a:xfrm>
            <a:off x="5730919" y="1494944"/>
            <a:ext cx="2430215" cy="303759"/>
          </a:xfrm>
          <a:prstGeom prst="rect">
            <a:avLst/>
          </a:prstGeom>
          <a:noFill/>
          <a:ln/>
        </p:spPr>
        <p:txBody>
          <a:bodyPr wrap="none" lIns="0" tIns="0" rIns="0" bIns="0" rtlCol="0" anchor="t"/>
          <a:lstStyle/>
          <a:p>
            <a:pPr algn="r">
              <a:lnSpc>
                <a:spcPts val="2375"/>
              </a:lnSpc>
            </a:pPr>
            <a:r>
              <a:rPr lang="en-US" sz="2400" dirty="0">
                <a:solidFill>
                  <a:srgbClr val="4C4C4D"/>
                </a:solidFill>
                <a:latin typeface="Crimson Pro Semi Bold" pitchFamily="34" charset="0"/>
                <a:ea typeface="Crimson Pro Semi Bold" pitchFamily="34" charset="-122"/>
                <a:cs typeface="Crimson Pro Semi Bold" pitchFamily="34" charset="-120"/>
              </a:rPr>
              <a:t>n=2 Methods</a:t>
            </a:r>
            <a:endParaRPr lang="en-US" sz="2400" dirty="0"/>
          </a:p>
        </p:txBody>
      </p:sp>
      <p:sp>
        <p:nvSpPr>
          <p:cNvPr id="9" name="Text 7"/>
          <p:cNvSpPr/>
          <p:nvPr/>
        </p:nvSpPr>
        <p:spPr>
          <a:xfrm>
            <a:off x="879060" y="2065539"/>
            <a:ext cx="7491561" cy="310904"/>
          </a:xfrm>
          <a:prstGeom prst="rect">
            <a:avLst/>
          </a:prstGeom>
          <a:noFill/>
          <a:ln/>
        </p:spPr>
        <p:txBody>
          <a:bodyPr wrap="none" lIns="0" tIns="0" rIns="0" bIns="0" rtlCol="0" anchor="t"/>
          <a:lstStyle/>
          <a:p>
            <a:pPr algn="r">
              <a:lnSpc>
                <a:spcPts val="2438"/>
              </a:lnSpc>
            </a:pPr>
            <a:r>
              <a:rPr lang="en-US" dirty="0">
                <a:solidFill>
                  <a:srgbClr val="4C4C4D"/>
                </a:solidFill>
                <a:latin typeface="Heebo" pitchFamily="34" charset="0"/>
                <a:ea typeface="Heebo" pitchFamily="34" charset="-122"/>
                <a:cs typeface="Heebo" pitchFamily="34" charset="-120"/>
              </a:rPr>
              <a:t>Durbin: </a:t>
            </a:r>
            <a:r>
              <a:rPr lang="en-US" dirty="0">
                <a:solidFill>
                  <a:srgbClr val="04318F"/>
                </a:solidFill>
                <a:latin typeface="Heebo" pitchFamily="34" charset="0"/>
                <a:ea typeface="Heebo" pitchFamily="34" charset="-122"/>
                <a:cs typeface="Heebo" pitchFamily="34" charset="-120"/>
              </a:rPr>
              <a:t>High efficiency, complex</a:t>
            </a:r>
            <a:endParaRPr lang="en-US" dirty="0"/>
          </a:p>
        </p:txBody>
      </p:sp>
      <p:sp>
        <p:nvSpPr>
          <p:cNvPr id="10" name="Shape 8"/>
          <p:cNvSpPr/>
          <p:nvPr/>
        </p:nvSpPr>
        <p:spPr>
          <a:xfrm>
            <a:off x="9334143" y="3309644"/>
            <a:ext cx="583259" cy="28575"/>
          </a:xfrm>
          <a:prstGeom prst="roundRect">
            <a:avLst>
              <a:gd name="adj" fmla="val 102060"/>
            </a:avLst>
          </a:prstGeom>
          <a:solidFill>
            <a:srgbClr val="D8D4D4"/>
          </a:solidFill>
          <a:ln/>
        </p:spPr>
      </p:sp>
      <p:sp>
        <p:nvSpPr>
          <p:cNvPr id="11" name="Shape 9"/>
          <p:cNvSpPr/>
          <p:nvPr/>
        </p:nvSpPr>
        <p:spPr>
          <a:xfrm>
            <a:off x="8925302" y="3105303"/>
            <a:ext cx="437406" cy="437406"/>
          </a:xfrm>
          <a:prstGeom prst="roundRect">
            <a:avLst>
              <a:gd name="adj" fmla="val 6667"/>
            </a:avLst>
          </a:prstGeom>
          <a:solidFill>
            <a:srgbClr val="F2EEEE"/>
          </a:solidFill>
          <a:ln/>
        </p:spPr>
      </p:sp>
      <p:sp>
        <p:nvSpPr>
          <p:cNvPr id="12" name="Text 10"/>
          <p:cNvSpPr/>
          <p:nvPr/>
        </p:nvSpPr>
        <p:spPr>
          <a:xfrm>
            <a:off x="8998164" y="3141706"/>
            <a:ext cx="291554" cy="364481"/>
          </a:xfrm>
          <a:prstGeom prst="rect">
            <a:avLst/>
          </a:prstGeom>
          <a:noFill/>
          <a:ln/>
        </p:spPr>
        <p:txBody>
          <a:bodyPr wrap="none" lIns="0" tIns="0" rIns="0" bIns="0" rtlCol="0" anchor="t"/>
          <a:lstStyle/>
          <a:p>
            <a:pPr algn="ctr">
              <a:lnSpc>
                <a:spcPts val="2250"/>
              </a:lnSpc>
            </a:pPr>
            <a:r>
              <a:rPr lang="en-US" sz="2900" dirty="0">
                <a:solidFill>
                  <a:srgbClr val="4C4C4D"/>
                </a:solidFill>
                <a:latin typeface="Crimson Pro Semi Bold" pitchFamily="34" charset="0"/>
                <a:ea typeface="Crimson Pro Semi Bold" pitchFamily="34" charset="-122"/>
                <a:cs typeface="Crimson Pro Semi Bold" pitchFamily="34" charset="-120"/>
              </a:rPr>
              <a:t>2</a:t>
            </a:r>
            <a:endParaRPr lang="en-US" sz="2900" dirty="0"/>
          </a:p>
        </p:txBody>
      </p:sp>
      <p:sp>
        <p:nvSpPr>
          <p:cNvPr id="13" name="Text 11"/>
          <p:cNvSpPr/>
          <p:nvPr/>
        </p:nvSpPr>
        <p:spPr>
          <a:xfrm>
            <a:off x="10116011" y="3172131"/>
            <a:ext cx="2430215" cy="303759"/>
          </a:xfrm>
          <a:prstGeom prst="rect">
            <a:avLst/>
          </a:prstGeom>
          <a:noFill/>
          <a:ln/>
        </p:spPr>
        <p:txBody>
          <a:bodyPr wrap="none" lIns="0" tIns="0" rIns="0" bIns="0" rtlCol="0" anchor="t"/>
          <a:lstStyle/>
          <a:p>
            <a:pPr>
              <a:lnSpc>
                <a:spcPts val="2375"/>
              </a:lnSpc>
            </a:pPr>
            <a:endParaRPr lang="en-US" sz="2400" dirty="0"/>
          </a:p>
        </p:txBody>
      </p:sp>
      <p:sp>
        <p:nvSpPr>
          <p:cNvPr id="14" name="Text 12"/>
          <p:cNvSpPr/>
          <p:nvPr/>
        </p:nvSpPr>
        <p:spPr>
          <a:xfrm>
            <a:off x="10116002" y="3231819"/>
            <a:ext cx="7491561" cy="310904"/>
          </a:xfrm>
          <a:prstGeom prst="rect">
            <a:avLst/>
          </a:prstGeom>
          <a:noFill/>
          <a:ln/>
        </p:spPr>
        <p:txBody>
          <a:bodyPr wrap="none" lIns="0" tIns="0" rIns="0" bIns="0" rtlCol="0" anchor="t"/>
          <a:lstStyle/>
          <a:p>
            <a:pPr>
              <a:lnSpc>
                <a:spcPts val="2438"/>
              </a:lnSpc>
            </a:pPr>
            <a:r>
              <a:rPr lang="en-US" dirty="0">
                <a:solidFill>
                  <a:srgbClr val="4C4C4D"/>
                </a:solidFill>
                <a:latin typeface="Heebo" pitchFamily="34" charset="0"/>
                <a:ea typeface="Heebo" pitchFamily="34" charset="-122"/>
                <a:cs typeface="Heebo" pitchFamily="34" charset="-120"/>
              </a:rPr>
              <a:t>Brewer: </a:t>
            </a:r>
            <a:r>
              <a:rPr lang="en-US" dirty="0">
                <a:solidFill>
                  <a:srgbClr val="04318F"/>
                </a:solidFill>
                <a:latin typeface="Heebo" pitchFamily="34" charset="0"/>
                <a:ea typeface="Heebo" pitchFamily="34" charset="-122"/>
                <a:cs typeface="Heebo" pitchFamily="34" charset="-120"/>
              </a:rPr>
              <a:t>Simple, good variance</a:t>
            </a:r>
            <a:endParaRPr lang="en-US" dirty="0"/>
          </a:p>
        </p:txBody>
      </p:sp>
      <p:sp>
        <p:nvSpPr>
          <p:cNvPr id="15" name="Shape 13"/>
          <p:cNvSpPr/>
          <p:nvPr/>
        </p:nvSpPr>
        <p:spPr>
          <a:xfrm>
            <a:off x="8370632" y="4314975"/>
            <a:ext cx="583259" cy="28575"/>
          </a:xfrm>
          <a:prstGeom prst="roundRect">
            <a:avLst>
              <a:gd name="adj" fmla="val 102060"/>
            </a:avLst>
          </a:prstGeom>
          <a:solidFill>
            <a:srgbClr val="D8D4D4"/>
          </a:solidFill>
          <a:ln/>
        </p:spPr>
      </p:sp>
      <p:sp>
        <p:nvSpPr>
          <p:cNvPr id="16" name="Shape 14"/>
          <p:cNvSpPr/>
          <p:nvPr/>
        </p:nvSpPr>
        <p:spPr>
          <a:xfrm>
            <a:off x="8925302" y="4110633"/>
            <a:ext cx="437406" cy="437406"/>
          </a:xfrm>
          <a:prstGeom prst="roundRect">
            <a:avLst>
              <a:gd name="adj" fmla="val 6667"/>
            </a:avLst>
          </a:prstGeom>
          <a:solidFill>
            <a:srgbClr val="F2EEEE"/>
          </a:solidFill>
          <a:ln/>
        </p:spPr>
      </p:sp>
      <p:sp>
        <p:nvSpPr>
          <p:cNvPr id="17" name="Text 15"/>
          <p:cNvSpPr/>
          <p:nvPr/>
        </p:nvSpPr>
        <p:spPr>
          <a:xfrm>
            <a:off x="8998164" y="4147038"/>
            <a:ext cx="291554" cy="364481"/>
          </a:xfrm>
          <a:prstGeom prst="rect">
            <a:avLst/>
          </a:prstGeom>
          <a:noFill/>
          <a:ln/>
        </p:spPr>
        <p:txBody>
          <a:bodyPr wrap="none" lIns="0" tIns="0" rIns="0" bIns="0" rtlCol="0" anchor="t"/>
          <a:lstStyle/>
          <a:p>
            <a:pPr algn="ctr">
              <a:lnSpc>
                <a:spcPts val="2250"/>
              </a:lnSpc>
            </a:pPr>
            <a:r>
              <a:rPr lang="en-US" sz="2900" dirty="0">
                <a:solidFill>
                  <a:srgbClr val="4C4C4D"/>
                </a:solidFill>
                <a:latin typeface="Crimson Pro Semi Bold" pitchFamily="34" charset="0"/>
                <a:ea typeface="Crimson Pro Semi Bold" pitchFamily="34" charset="-122"/>
                <a:cs typeface="Crimson Pro Semi Bold" pitchFamily="34" charset="-120"/>
              </a:rPr>
              <a:t>3</a:t>
            </a:r>
            <a:endParaRPr lang="en-US" sz="2900" dirty="0"/>
          </a:p>
        </p:txBody>
      </p:sp>
      <p:sp>
        <p:nvSpPr>
          <p:cNvPr id="18" name="Text 16"/>
          <p:cNvSpPr/>
          <p:nvPr/>
        </p:nvSpPr>
        <p:spPr>
          <a:xfrm>
            <a:off x="5741805" y="3873703"/>
            <a:ext cx="2430215" cy="303759"/>
          </a:xfrm>
          <a:prstGeom prst="rect">
            <a:avLst/>
          </a:prstGeom>
          <a:noFill/>
          <a:ln/>
        </p:spPr>
        <p:txBody>
          <a:bodyPr wrap="none" lIns="0" tIns="0" rIns="0" bIns="0" rtlCol="0" anchor="t"/>
          <a:lstStyle/>
          <a:p>
            <a:pPr algn="r">
              <a:lnSpc>
                <a:spcPts val="2375"/>
              </a:lnSpc>
            </a:pPr>
            <a:r>
              <a:rPr lang="en-US" sz="2400" dirty="0">
                <a:solidFill>
                  <a:srgbClr val="4C4C4D"/>
                </a:solidFill>
                <a:latin typeface="Crimson Pro Semi Bold" pitchFamily="34" charset="0"/>
                <a:ea typeface="Crimson Pro Semi Bold" pitchFamily="34" charset="-122"/>
                <a:cs typeface="Crimson Pro Semi Bold" pitchFamily="34" charset="-120"/>
              </a:rPr>
              <a:t>n &gt; 2 Methods</a:t>
            </a:r>
            <a:endParaRPr lang="en-US" sz="2400" dirty="0"/>
          </a:p>
        </p:txBody>
      </p:sp>
      <p:sp>
        <p:nvSpPr>
          <p:cNvPr id="19" name="Text 17"/>
          <p:cNvSpPr/>
          <p:nvPr/>
        </p:nvSpPr>
        <p:spPr>
          <a:xfrm>
            <a:off x="688223" y="4275284"/>
            <a:ext cx="7491561" cy="310904"/>
          </a:xfrm>
          <a:prstGeom prst="rect">
            <a:avLst/>
          </a:prstGeom>
          <a:noFill/>
          <a:ln/>
        </p:spPr>
        <p:txBody>
          <a:bodyPr wrap="none" lIns="0" tIns="0" rIns="0" bIns="0" rtlCol="0" anchor="t"/>
          <a:lstStyle/>
          <a:p>
            <a:pPr algn="r">
              <a:lnSpc>
                <a:spcPts val="2438"/>
              </a:lnSpc>
            </a:pPr>
            <a:r>
              <a:rPr lang="en-US" dirty="0">
                <a:solidFill>
                  <a:srgbClr val="4C4C4D"/>
                </a:solidFill>
                <a:latin typeface="Heebo" pitchFamily="34" charset="0"/>
                <a:ea typeface="Heebo" pitchFamily="34" charset="-122"/>
                <a:cs typeface="Heebo" pitchFamily="34" charset="-120"/>
              </a:rPr>
              <a:t>PPS (With Replacement): </a:t>
            </a:r>
            <a:r>
              <a:rPr lang="en-US" dirty="0">
                <a:solidFill>
                  <a:srgbClr val="04318F"/>
                </a:solidFill>
                <a:latin typeface="Heebo" pitchFamily="34" charset="0"/>
                <a:ea typeface="Heebo" pitchFamily="34" charset="-122"/>
                <a:cs typeface="Heebo" pitchFamily="34" charset="-120"/>
              </a:rPr>
              <a:t>Simple, high variance</a:t>
            </a:r>
            <a:endParaRPr lang="en-US" dirty="0"/>
          </a:p>
        </p:txBody>
      </p:sp>
      <p:sp>
        <p:nvSpPr>
          <p:cNvPr id="20" name="Shape 18"/>
          <p:cNvSpPr/>
          <p:nvPr/>
        </p:nvSpPr>
        <p:spPr>
          <a:xfrm>
            <a:off x="9334143" y="5320460"/>
            <a:ext cx="583259" cy="28575"/>
          </a:xfrm>
          <a:prstGeom prst="roundRect">
            <a:avLst>
              <a:gd name="adj" fmla="val 102060"/>
            </a:avLst>
          </a:prstGeom>
          <a:solidFill>
            <a:srgbClr val="D8D4D4"/>
          </a:solidFill>
          <a:ln/>
        </p:spPr>
      </p:sp>
      <p:sp>
        <p:nvSpPr>
          <p:cNvPr id="21" name="Shape 19"/>
          <p:cNvSpPr/>
          <p:nvPr/>
        </p:nvSpPr>
        <p:spPr>
          <a:xfrm>
            <a:off x="8925302" y="5116118"/>
            <a:ext cx="437406" cy="437406"/>
          </a:xfrm>
          <a:prstGeom prst="roundRect">
            <a:avLst>
              <a:gd name="adj" fmla="val 6667"/>
            </a:avLst>
          </a:prstGeom>
          <a:solidFill>
            <a:srgbClr val="F2EEEE"/>
          </a:solidFill>
          <a:ln/>
        </p:spPr>
      </p:sp>
      <p:sp>
        <p:nvSpPr>
          <p:cNvPr id="22" name="Text 20"/>
          <p:cNvSpPr/>
          <p:nvPr/>
        </p:nvSpPr>
        <p:spPr>
          <a:xfrm>
            <a:off x="8998164" y="5152517"/>
            <a:ext cx="291554" cy="364481"/>
          </a:xfrm>
          <a:prstGeom prst="rect">
            <a:avLst/>
          </a:prstGeom>
          <a:noFill/>
          <a:ln/>
        </p:spPr>
        <p:txBody>
          <a:bodyPr wrap="none" lIns="0" tIns="0" rIns="0" bIns="0" rtlCol="0" anchor="t"/>
          <a:lstStyle/>
          <a:p>
            <a:pPr algn="ctr">
              <a:lnSpc>
                <a:spcPts val="2250"/>
              </a:lnSpc>
            </a:pPr>
            <a:r>
              <a:rPr lang="en-US" sz="2900" dirty="0">
                <a:solidFill>
                  <a:srgbClr val="4C4C4D"/>
                </a:solidFill>
                <a:latin typeface="Crimson Pro Semi Bold" pitchFamily="34" charset="0"/>
                <a:ea typeface="Crimson Pro Semi Bold" pitchFamily="34" charset="-122"/>
                <a:cs typeface="Crimson Pro Semi Bold" pitchFamily="34" charset="-120"/>
              </a:rPr>
              <a:t>4</a:t>
            </a:r>
            <a:endParaRPr lang="en-US" sz="2900" dirty="0"/>
          </a:p>
        </p:txBody>
      </p:sp>
      <p:sp>
        <p:nvSpPr>
          <p:cNvPr id="23" name="Text 21"/>
          <p:cNvSpPr/>
          <p:nvPr/>
        </p:nvSpPr>
        <p:spPr>
          <a:xfrm>
            <a:off x="10116011" y="5182947"/>
            <a:ext cx="2430215" cy="303759"/>
          </a:xfrm>
          <a:prstGeom prst="rect">
            <a:avLst/>
          </a:prstGeom>
          <a:noFill/>
          <a:ln/>
        </p:spPr>
        <p:txBody>
          <a:bodyPr wrap="none" lIns="0" tIns="0" rIns="0" bIns="0" rtlCol="0" anchor="t"/>
          <a:lstStyle/>
          <a:p>
            <a:pPr>
              <a:lnSpc>
                <a:spcPts val="2375"/>
              </a:lnSpc>
            </a:pPr>
            <a:endParaRPr lang="en-US" sz="2400" dirty="0"/>
          </a:p>
        </p:txBody>
      </p:sp>
      <p:sp>
        <p:nvSpPr>
          <p:cNvPr id="24" name="Text 22"/>
          <p:cNvSpPr/>
          <p:nvPr/>
        </p:nvSpPr>
        <p:spPr>
          <a:xfrm>
            <a:off x="10116002" y="5193592"/>
            <a:ext cx="7491561" cy="310904"/>
          </a:xfrm>
          <a:prstGeom prst="rect">
            <a:avLst/>
          </a:prstGeom>
          <a:noFill/>
          <a:ln/>
        </p:spPr>
        <p:txBody>
          <a:bodyPr wrap="none" lIns="0" tIns="0" rIns="0" bIns="0" rtlCol="0" anchor="t"/>
          <a:lstStyle/>
          <a:p>
            <a:pPr>
              <a:lnSpc>
                <a:spcPts val="2438"/>
              </a:lnSpc>
            </a:pPr>
            <a:r>
              <a:rPr lang="en-US" dirty="0">
                <a:solidFill>
                  <a:srgbClr val="4C4C4D"/>
                </a:solidFill>
                <a:latin typeface="Heebo" pitchFamily="34" charset="0"/>
                <a:ea typeface="Heebo" pitchFamily="34" charset="-122"/>
                <a:cs typeface="Heebo" pitchFamily="34" charset="-120"/>
              </a:rPr>
              <a:t>Murthy: </a:t>
            </a:r>
            <a:r>
              <a:rPr lang="en-US" dirty="0">
                <a:solidFill>
                  <a:srgbClr val="04318F"/>
                </a:solidFill>
                <a:latin typeface="Heebo" pitchFamily="34" charset="0"/>
                <a:ea typeface="Heebo" pitchFamily="34" charset="-122"/>
                <a:cs typeface="Heebo" pitchFamily="34" charset="-120"/>
              </a:rPr>
              <a:t>Unbiased, complex</a:t>
            </a:r>
            <a:endParaRPr lang="en-US" dirty="0"/>
          </a:p>
        </p:txBody>
      </p:sp>
      <p:sp>
        <p:nvSpPr>
          <p:cNvPr id="25" name="Shape 23"/>
          <p:cNvSpPr/>
          <p:nvPr/>
        </p:nvSpPr>
        <p:spPr>
          <a:xfrm>
            <a:off x="8370632" y="6325941"/>
            <a:ext cx="583259" cy="28575"/>
          </a:xfrm>
          <a:prstGeom prst="roundRect">
            <a:avLst>
              <a:gd name="adj" fmla="val 102060"/>
            </a:avLst>
          </a:prstGeom>
          <a:solidFill>
            <a:srgbClr val="D8D4D4"/>
          </a:solidFill>
          <a:ln/>
        </p:spPr>
      </p:sp>
      <p:sp>
        <p:nvSpPr>
          <p:cNvPr id="26" name="Shape 24"/>
          <p:cNvSpPr/>
          <p:nvPr/>
        </p:nvSpPr>
        <p:spPr>
          <a:xfrm>
            <a:off x="8925302" y="6121603"/>
            <a:ext cx="437406" cy="437406"/>
          </a:xfrm>
          <a:prstGeom prst="roundRect">
            <a:avLst>
              <a:gd name="adj" fmla="val 6667"/>
            </a:avLst>
          </a:prstGeom>
          <a:solidFill>
            <a:srgbClr val="F2EEEE"/>
          </a:solidFill>
          <a:ln/>
        </p:spPr>
      </p:sp>
      <p:sp>
        <p:nvSpPr>
          <p:cNvPr id="27" name="Text 25"/>
          <p:cNvSpPr/>
          <p:nvPr/>
        </p:nvSpPr>
        <p:spPr>
          <a:xfrm>
            <a:off x="8998164" y="6158005"/>
            <a:ext cx="291554" cy="364481"/>
          </a:xfrm>
          <a:prstGeom prst="rect">
            <a:avLst/>
          </a:prstGeom>
          <a:noFill/>
          <a:ln/>
        </p:spPr>
        <p:txBody>
          <a:bodyPr wrap="none" lIns="0" tIns="0" rIns="0" bIns="0" rtlCol="0" anchor="t"/>
          <a:lstStyle/>
          <a:p>
            <a:pPr algn="ctr">
              <a:lnSpc>
                <a:spcPts val="2250"/>
              </a:lnSpc>
            </a:pPr>
            <a:r>
              <a:rPr lang="en-US" sz="2900" dirty="0">
                <a:solidFill>
                  <a:srgbClr val="4C4C4D"/>
                </a:solidFill>
                <a:latin typeface="Crimson Pro Semi Bold" pitchFamily="34" charset="0"/>
                <a:ea typeface="Crimson Pro Semi Bold" pitchFamily="34" charset="-122"/>
                <a:cs typeface="Crimson Pro Semi Bold" pitchFamily="34" charset="-120"/>
              </a:rPr>
              <a:t>5</a:t>
            </a:r>
            <a:endParaRPr lang="en-US" sz="2900" dirty="0"/>
          </a:p>
        </p:txBody>
      </p:sp>
      <p:sp>
        <p:nvSpPr>
          <p:cNvPr id="28" name="Text 26"/>
          <p:cNvSpPr/>
          <p:nvPr/>
        </p:nvSpPr>
        <p:spPr>
          <a:xfrm>
            <a:off x="5741805" y="6188429"/>
            <a:ext cx="2430215" cy="303759"/>
          </a:xfrm>
          <a:prstGeom prst="rect">
            <a:avLst/>
          </a:prstGeom>
          <a:noFill/>
          <a:ln/>
        </p:spPr>
        <p:txBody>
          <a:bodyPr wrap="none" lIns="0" tIns="0" rIns="0" bIns="0" rtlCol="0" anchor="t"/>
          <a:lstStyle/>
          <a:p>
            <a:pPr algn="r">
              <a:lnSpc>
                <a:spcPts val="2375"/>
              </a:lnSpc>
            </a:pPr>
            <a:endParaRPr lang="en-US" sz="2400" dirty="0"/>
          </a:p>
        </p:txBody>
      </p:sp>
      <p:sp>
        <p:nvSpPr>
          <p:cNvPr id="29" name="Text 27"/>
          <p:cNvSpPr/>
          <p:nvPr/>
        </p:nvSpPr>
        <p:spPr>
          <a:xfrm>
            <a:off x="649347" y="6230024"/>
            <a:ext cx="7491561" cy="310904"/>
          </a:xfrm>
          <a:prstGeom prst="rect">
            <a:avLst/>
          </a:prstGeom>
          <a:noFill/>
          <a:ln/>
        </p:spPr>
        <p:txBody>
          <a:bodyPr wrap="none" lIns="0" tIns="0" rIns="0" bIns="0" rtlCol="0" anchor="t"/>
          <a:lstStyle/>
          <a:p>
            <a:pPr algn="r">
              <a:lnSpc>
                <a:spcPts val="2438"/>
              </a:lnSpc>
            </a:pPr>
            <a:r>
              <a:rPr lang="en-US" dirty="0">
                <a:solidFill>
                  <a:srgbClr val="4C4C4D"/>
                </a:solidFill>
                <a:latin typeface="Heebo" pitchFamily="34" charset="0"/>
                <a:ea typeface="Heebo" pitchFamily="34" charset="-122"/>
                <a:cs typeface="Heebo" pitchFamily="34" charset="-120"/>
              </a:rPr>
              <a:t>Raj: </a:t>
            </a:r>
            <a:r>
              <a:rPr lang="en-US" dirty="0">
                <a:solidFill>
                  <a:srgbClr val="04318F"/>
                </a:solidFill>
                <a:latin typeface="Heebo" pitchFamily="34" charset="0"/>
                <a:ea typeface="Heebo" pitchFamily="34" charset="-122"/>
                <a:cs typeface="Heebo" pitchFamily="34" charset="-120"/>
              </a:rPr>
              <a:t>Sequential, efficient</a:t>
            </a:r>
            <a:endParaRPr lang="en-US" dirty="0"/>
          </a:p>
        </p:txBody>
      </p:sp>
      <p:sp>
        <p:nvSpPr>
          <p:cNvPr id="30" name="Shape 28"/>
          <p:cNvSpPr/>
          <p:nvPr/>
        </p:nvSpPr>
        <p:spPr>
          <a:xfrm>
            <a:off x="9334143" y="7331429"/>
            <a:ext cx="583259" cy="28575"/>
          </a:xfrm>
          <a:prstGeom prst="roundRect">
            <a:avLst>
              <a:gd name="adj" fmla="val 102060"/>
            </a:avLst>
          </a:prstGeom>
          <a:solidFill>
            <a:srgbClr val="D8D4D4"/>
          </a:solidFill>
          <a:ln/>
        </p:spPr>
      </p:sp>
      <p:sp>
        <p:nvSpPr>
          <p:cNvPr id="31" name="Shape 29"/>
          <p:cNvSpPr/>
          <p:nvPr/>
        </p:nvSpPr>
        <p:spPr>
          <a:xfrm>
            <a:off x="8925302" y="7127086"/>
            <a:ext cx="437406" cy="437406"/>
          </a:xfrm>
          <a:prstGeom prst="roundRect">
            <a:avLst>
              <a:gd name="adj" fmla="val 6667"/>
            </a:avLst>
          </a:prstGeom>
          <a:solidFill>
            <a:srgbClr val="F2EEEE"/>
          </a:solidFill>
          <a:ln/>
        </p:spPr>
      </p:sp>
      <p:sp>
        <p:nvSpPr>
          <p:cNvPr id="32" name="Text 30"/>
          <p:cNvSpPr/>
          <p:nvPr/>
        </p:nvSpPr>
        <p:spPr>
          <a:xfrm>
            <a:off x="8998164" y="7163487"/>
            <a:ext cx="291554" cy="364481"/>
          </a:xfrm>
          <a:prstGeom prst="rect">
            <a:avLst/>
          </a:prstGeom>
          <a:noFill/>
          <a:ln/>
        </p:spPr>
        <p:txBody>
          <a:bodyPr wrap="none" lIns="0" tIns="0" rIns="0" bIns="0" rtlCol="0" anchor="t"/>
          <a:lstStyle/>
          <a:p>
            <a:pPr algn="ctr">
              <a:lnSpc>
                <a:spcPts val="2250"/>
              </a:lnSpc>
            </a:pPr>
            <a:r>
              <a:rPr lang="en-US" sz="2900" dirty="0">
                <a:solidFill>
                  <a:srgbClr val="4C4C4D"/>
                </a:solidFill>
                <a:latin typeface="Crimson Pro Semi Bold" pitchFamily="34" charset="0"/>
                <a:ea typeface="Crimson Pro Semi Bold" pitchFamily="34" charset="-122"/>
                <a:cs typeface="Crimson Pro Semi Bold" pitchFamily="34" charset="-120"/>
              </a:rPr>
              <a:t>6</a:t>
            </a:r>
            <a:endParaRPr lang="en-US" sz="2900" dirty="0"/>
          </a:p>
        </p:txBody>
      </p:sp>
      <p:sp>
        <p:nvSpPr>
          <p:cNvPr id="33" name="Text 31"/>
          <p:cNvSpPr/>
          <p:nvPr/>
        </p:nvSpPr>
        <p:spPr>
          <a:xfrm>
            <a:off x="10116011" y="7193913"/>
            <a:ext cx="2430215" cy="303759"/>
          </a:xfrm>
          <a:prstGeom prst="rect">
            <a:avLst/>
          </a:prstGeom>
          <a:noFill/>
          <a:ln/>
        </p:spPr>
        <p:txBody>
          <a:bodyPr wrap="none" lIns="0" tIns="0" rIns="0" bIns="0" rtlCol="0" anchor="t"/>
          <a:lstStyle/>
          <a:p>
            <a:pPr>
              <a:lnSpc>
                <a:spcPts val="2375"/>
              </a:lnSpc>
            </a:pPr>
            <a:endParaRPr lang="en-US" sz="2400" dirty="0"/>
          </a:p>
        </p:txBody>
      </p:sp>
      <p:sp>
        <p:nvSpPr>
          <p:cNvPr id="34" name="Text 32"/>
          <p:cNvSpPr/>
          <p:nvPr/>
        </p:nvSpPr>
        <p:spPr>
          <a:xfrm>
            <a:off x="10116002" y="7291335"/>
            <a:ext cx="7491561" cy="310904"/>
          </a:xfrm>
          <a:prstGeom prst="rect">
            <a:avLst/>
          </a:prstGeom>
          <a:noFill/>
          <a:ln/>
        </p:spPr>
        <p:txBody>
          <a:bodyPr wrap="none" lIns="0" tIns="0" rIns="0" bIns="0" rtlCol="0" anchor="t"/>
          <a:lstStyle/>
          <a:p>
            <a:pPr>
              <a:lnSpc>
                <a:spcPts val="2438"/>
              </a:lnSpc>
            </a:pPr>
            <a:r>
              <a:rPr lang="en-US" dirty="0">
                <a:solidFill>
                  <a:srgbClr val="4C4C4D"/>
                </a:solidFill>
                <a:latin typeface="Heebo" pitchFamily="34" charset="0"/>
                <a:ea typeface="Heebo" pitchFamily="34" charset="-122"/>
                <a:cs typeface="Heebo" pitchFamily="34" charset="-120"/>
              </a:rPr>
              <a:t>Sampford: </a:t>
            </a:r>
            <a:r>
              <a:rPr lang="en-US" dirty="0">
                <a:solidFill>
                  <a:srgbClr val="04318F"/>
                </a:solidFill>
                <a:latin typeface="Heebo" pitchFamily="34" charset="0"/>
                <a:ea typeface="Heebo" pitchFamily="34" charset="-122"/>
                <a:cs typeface="Heebo" pitchFamily="34" charset="-120"/>
              </a:rPr>
              <a:t>Minimum variance, complex</a:t>
            </a:r>
            <a:endParaRPr lang="en-US" dirty="0"/>
          </a:p>
        </p:txBody>
      </p:sp>
      <p:sp>
        <p:nvSpPr>
          <p:cNvPr id="35" name="Shape 33"/>
          <p:cNvSpPr/>
          <p:nvPr/>
        </p:nvSpPr>
        <p:spPr>
          <a:xfrm>
            <a:off x="8370632" y="8336909"/>
            <a:ext cx="583259" cy="28575"/>
          </a:xfrm>
          <a:prstGeom prst="roundRect">
            <a:avLst>
              <a:gd name="adj" fmla="val 102060"/>
            </a:avLst>
          </a:prstGeom>
          <a:solidFill>
            <a:srgbClr val="D8D4D4"/>
          </a:solidFill>
          <a:ln/>
        </p:spPr>
      </p:sp>
      <p:sp>
        <p:nvSpPr>
          <p:cNvPr id="36" name="Shape 34"/>
          <p:cNvSpPr/>
          <p:nvPr/>
        </p:nvSpPr>
        <p:spPr>
          <a:xfrm>
            <a:off x="8925302" y="8132568"/>
            <a:ext cx="437406" cy="437406"/>
          </a:xfrm>
          <a:prstGeom prst="roundRect">
            <a:avLst>
              <a:gd name="adj" fmla="val 6667"/>
            </a:avLst>
          </a:prstGeom>
          <a:solidFill>
            <a:srgbClr val="F2EEEE"/>
          </a:solidFill>
          <a:ln/>
        </p:spPr>
      </p:sp>
      <p:sp>
        <p:nvSpPr>
          <p:cNvPr id="37" name="Text 35"/>
          <p:cNvSpPr/>
          <p:nvPr/>
        </p:nvSpPr>
        <p:spPr>
          <a:xfrm>
            <a:off x="8998164" y="8168971"/>
            <a:ext cx="291554" cy="364481"/>
          </a:xfrm>
          <a:prstGeom prst="rect">
            <a:avLst/>
          </a:prstGeom>
          <a:noFill/>
          <a:ln/>
        </p:spPr>
        <p:txBody>
          <a:bodyPr wrap="none" lIns="0" tIns="0" rIns="0" bIns="0" rtlCol="0" anchor="t"/>
          <a:lstStyle/>
          <a:p>
            <a:pPr algn="ctr">
              <a:lnSpc>
                <a:spcPts val="2250"/>
              </a:lnSpc>
            </a:pPr>
            <a:r>
              <a:rPr lang="en-US" sz="2900" dirty="0">
                <a:solidFill>
                  <a:srgbClr val="4C4C4D"/>
                </a:solidFill>
                <a:latin typeface="Crimson Pro Semi Bold" pitchFamily="34" charset="0"/>
                <a:ea typeface="Crimson Pro Semi Bold" pitchFamily="34" charset="-122"/>
                <a:cs typeface="Crimson Pro Semi Bold" pitchFamily="34" charset="-120"/>
              </a:rPr>
              <a:t>7</a:t>
            </a:r>
            <a:endParaRPr lang="en-US" sz="2900" dirty="0"/>
          </a:p>
        </p:txBody>
      </p:sp>
      <p:sp>
        <p:nvSpPr>
          <p:cNvPr id="38" name="Text 36"/>
          <p:cNvSpPr/>
          <p:nvPr/>
        </p:nvSpPr>
        <p:spPr>
          <a:xfrm>
            <a:off x="5741805" y="8199396"/>
            <a:ext cx="2430215" cy="303759"/>
          </a:xfrm>
          <a:prstGeom prst="rect">
            <a:avLst/>
          </a:prstGeom>
          <a:noFill/>
          <a:ln/>
        </p:spPr>
        <p:txBody>
          <a:bodyPr wrap="none" lIns="0" tIns="0" rIns="0" bIns="0" rtlCol="0" anchor="t"/>
          <a:lstStyle/>
          <a:p>
            <a:pPr algn="r">
              <a:lnSpc>
                <a:spcPts val="2375"/>
              </a:lnSpc>
            </a:pPr>
            <a:endParaRPr lang="en-US" sz="2400" dirty="0"/>
          </a:p>
        </p:txBody>
      </p:sp>
      <p:sp>
        <p:nvSpPr>
          <p:cNvPr id="39" name="Text 37"/>
          <p:cNvSpPr/>
          <p:nvPr/>
        </p:nvSpPr>
        <p:spPr>
          <a:xfrm>
            <a:off x="729582" y="8168959"/>
            <a:ext cx="7491561" cy="310904"/>
          </a:xfrm>
          <a:prstGeom prst="rect">
            <a:avLst/>
          </a:prstGeom>
          <a:noFill/>
          <a:ln/>
        </p:spPr>
        <p:txBody>
          <a:bodyPr wrap="none" lIns="0" tIns="0" rIns="0" bIns="0" rtlCol="0" anchor="t"/>
          <a:lstStyle/>
          <a:p>
            <a:pPr algn="r">
              <a:lnSpc>
                <a:spcPts val="2438"/>
              </a:lnSpc>
            </a:pPr>
            <a:r>
              <a:rPr lang="en-US" dirty="0">
                <a:solidFill>
                  <a:srgbClr val="4C4C4D"/>
                </a:solidFill>
                <a:latin typeface="Heebo" pitchFamily="34" charset="0"/>
                <a:ea typeface="Heebo" pitchFamily="34" charset="-122"/>
                <a:cs typeface="Heebo" pitchFamily="34" charset="-120"/>
              </a:rPr>
              <a:t>RHC: Group-based, robust variance</a:t>
            </a:r>
            <a:endParaRPr lang="en-US" dirty="0"/>
          </a:p>
        </p:txBody>
      </p:sp>
    </p:spTree>
    <p:extLst>
      <p:ext uri="{BB962C8B-B14F-4D97-AF65-F5344CB8AC3E}">
        <p14:creationId xmlns:p14="http://schemas.microsoft.com/office/powerpoint/2010/main" val="4011511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1905" y="543674"/>
            <a:ext cx="6753225" cy="494259"/>
          </a:xfrm>
          <a:prstGeom prst="rect">
            <a:avLst/>
          </a:prstGeom>
          <a:noFill/>
          <a:ln/>
        </p:spPr>
        <p:txBody>
          <a:bodyPr wrap="none" lIns="0" tIns="0" rIns="0" bIns="0" rtlCol="0" anchor="t"/>
          <a:lstStyle/>
          <a:p>
            <a:pPr>
              <a:lnSpc>
                <a:spcPts val="3873"/>
              </a:lnSpc>
            </a:pPr>
            <a:r>
              <a:rPr lang="en-US" sz="3300" dirty="0">
                <a:solidFill>
                  <a:srgbClr val="152D47"/>
                </a:solidFill>
                <a:latin typeface="Crimson Pro Semi Bold" pitchFamily="34" charset="0"/>
                <a:ea typeface="Crimson Pro Semi Bold" pitchFamily="34" charset="-122"/>
                <a:cs typeface="Crimson Pro Semi Bold" pitchFamily="34" charset="-120"/>
              </a:rPr>
              <a:t>Choosing the Right Method for Your Data</a:t>
            </a:r>
            <a:endParaRPr lang="en-US" sz="3300" dirty="0"/>
          </a:p>
        </p:txBody>
      </p:sp>
      <p:sp>
        <p:nvSpPr>
          <p:cNvPr id="3" name="Text 1"/>
          <p:cNvSpPr/>
          <p:nvPr/>
        </p:nvSpPr>
        <p:spPr>
          <a:xfrm>
            <a:off x="691907" y="1433217"/>
            <a:ext cx="16904196" cy="316113"/>
          </a:xfrm>
          <a:prstGeom prst="rect">
            <a:avLst/>
          </a:prstGeom>
          <a:noFill/>
          <a:ln/>
        </p:spPr>
        <p:txBody>
          <a:bodyPr wrap="none" lIns="0" tIns="0" rIns="0" bIns="0" rtlCol="0" anchor="t"/>
          <a:lstStyle/>
          <a:p>
            <a:pPr>
              <a:lnSpc>
                <a:spcPts val="2438"/>
              </a:lnSpc>
            </a:pPr>
            <a:r>
              <a:rPr lang="en-US" sz="1500" dirty="0">
                <a:solidFill>
                  <a:srgbClr val="4C4C4D"/>
                </a:solidFill>
                <a:latin typeface="Heebo" pitchFamily="34" charset="0"/>
                <a:ea typeface="Heebo" pitchFamily="34" charset="-122"/>
                <a:cs typeface="Heebo" pitchFamily="34" charset="-120"/>
              </a:rPr>
              <a:t>RHC is a powerful technique, but it must be applied judiciously. Evaluate context, data availability, and desired precision.</a:t>
            </a:r>
            <a:endParaRPr lang="en-US" sz="1500" dirty="0"/>
          </a:p>
        </p:txBody>
      </p:sp>
      <p:pic>
        <p:nvPicPr>
          <p:cNvPr id="4" name="Image 0" descr="preencoded.png"/>
          <p:cNvPicPr>
            <a:picLocks noChangeAspect="1"/>
          </p:cNvPicPr>
          <p:nvPr/>
        </p:nvPicPr>
        <p:blipFill>
          <a:blip r:embed="rId3"/>
          <a:stretch>
            <a:fillRect/>
          </a:stretch>
        </p:blipFill>
        <p:spPr>
          <a:xfrm>
            <a:off x="691907" y="1971682"/>
            <a:ext cx="16904196" cy="8460434"/>
          </a:xfrm>
          <a:prstGeom prst="rect">
            <a:avLst/>
          </a:prstGeom>
        </p:spPr>
      </p:pic>
      <p:sp>
        <p:nvSpPr>
          <p:cNvPr id="5" name="Text 2"/>
          <p:cNvSpPr/>
          <p:nvPr/>
        </p:nvSpPr>
        <p:spPr>
          <a:xfrm>
            <a:off x="768017" y="5608739"/>
            <a:ext cx="3174773" cy="949899"/>
          </a:xfrm>
          <a:prstGeom prst="rect">
            <a:avLst/>
          </a:prstGeom>
          <a:noFill/>
          <a:ln/>
        </p:spPr>
        <p:txBody>
          <a:bodyPr wrap="square" lIns="0" tIns="0" rIns="0" bIns="0" rtlCol="0" anchor="t"/>
          <a:lstStyle/>
          <a:p>
            <a:pPr algn="ctr">
              <a:lnSpc>
                <a:spcPts val="2063"/>
              </a:lnSpc>
            </a:pPr>
            <a:r>
              <a:rPr lang="en-US" dirty="0">
                <a:solidFill>
                  <a:srgbClr val="4C4C4D"/>
                </a:solidFill>
                <a:latin typeface="Crimson Pro Semi Bold" pitchFamily="34" charset="0"/>
                <a:ea typeface="Crimson Pro Semi Bold" pitchFamily="34" charset="-122"/>
                <a:cs typeface="Crimson Pro Semi Bold" pitchFamily="34" charset="-120"/>
              </a:rPr>
              <a:t>Low Effort to Implement</a:t>
            </a:r>
            <a:endParaRPr lang="en-US" dirty="0"/>
          </a:p>
        </p:txBody>
      </p:sp>
      <p:sp>
        <p:nvSpPr>
          <p:cNvPr id="6" name="Text 3"/>
          <p:cNvSpPr/>
          <p:nvPr/>
        </p:nvSpPr>
        <p:spPr>
          <a:xfrm>
            <a:off x="7239192" y="9711781"/>
            <a:ext cx="3817275" cy="474950"/>
          </a:xfrm>
          <a:prstGeom prst="rect">
            <a:avLst/>
          </a:prstGeom>
          <a:noFill/>
          <a:ln/>
        </p:spPr>
        <p:txBody>
          <a:bodyPr wrap="none" lIns="0" tIns="0" rIns="0" bIns="0" rtlCol="0" anchor="t"/>
          <a:lstStyle/>
          <a:p>
            <a:pPr algn="ctr">
              <a:lnSpc>
                <a:spcPts val="2063"/>
              </a:lnSpc>
            </a:pPr>
            <a:r>
              <a:rPr lang="en-US" dirty="0">
                <a:solidFill>
                  <a:srgbClr val="4C4C4D"/>
                </a:solidFill>
                <a:latin typeface="Crimson Pro Semi Bold" pitchFamily="34" charset="0"/>
                <a:ea typeface="Crimson Pro Semi Bold" pitchFamily="34" charset="-122"/>
                <a:cs typeface="Crimson Pro Semi Bold" pitchFamily="34" charset="-120"/>
              </a:rPr>
              <a:t>Low Variance Reduction</a:t>
            </a:r>
            <a:endParaRPr lang="en-US" dirty="0"/>
          </a:p>
        </p:txBody>
      </p:sp>
      <p:sp>
        <p:nvSpPr>
          <p:cNvPr id="7" name="Text 4"/>
          <p:cNvSpPr/>
          <p:nvPr/>
        </p:nvSpPr>
        <p:spPr>
          <a:xfrm>
            <a:off x="14328352" y="5608739"/>
            <a:ext cx="3174773" cy="949899"/>
          </a:xfrm>
          <a:prstGeom prst="rect">
            <a:avLst/>
          </a:prstGeom>
          <a:noFill/>
          <a:ln/>
        </p:spPr>
        <p:txBody>
          <a:bodyPr wrap="square" lIns="0" tIns="0" rIns="0" bIns="0" rtlCol="0" anchor="t"/>
          <a:lstStyle/>
          <a:p>
            <a:pPr algn="ctr">
              <a:lnSpc>
                <a:spcPts val="2063"/>
              </a:lnSpc>
            </a:pPr>
            <a:r>
              <a:rPr lang="en-US" dirty="0">
                <a:solidFill>
                  <a:srgbClr val="4C4C4D"/>
                </a:solidFill>
                <a:latin typeface="Crimson Pro Semi Bold" pitchFamily="34" charset="0"/>
                <a:ea typeface="Crimson Pro Semi Bold" pitchFamily="34" charset="-122"/>
                <a:cs typeface="Crimson Pro Semi Bold" pitchFamily="34" charset="-120"/>
              </a:rPr>
              <a:t>High Effort to Implement</a:t>
            </a:r>
            <a:endParaRPr lang="en-US" dirty="0"/>
          </a:p>
        </p:txBody>
      </p:sp>
      <p:sp>
        <p:nvSpPr>
          <p:cNvPr id="8" name="Text 5"/>
          <p:cNvSpPr/>
          <p:nvPr/>
        </p:nvSpPr>
        <p:spPr>
          <a:xfrm>
            <a:off x="7190645" y="2318930"/>
            <a:ext cx="3895113" cy="474950"/>
          </a:xfrm>
          <a:prstGeom prst="rect">
            <a:avLst/>
          </a:prstGeom>
          <a:noFill/>
          <a:ln/>
        </p:spPr>
        <p:txBody>
          <a:bodyPr wrap="none" lIns="0" tIns="0" rIns="0" bIns="0" rtlCol="0" anchor="t"/>
          <a:lstStyle/>
          <a:p>
            <a:pPr algn="ctr">
              <a:lnSpc>
                <a:spcPts val="2063"/>
              </a:lnSpc>
            </a:pPr>
            <a:r>
              <a:rPr lang="en-US" dirty="0">
                <a:solidFill>
                  <a:srgbClr val="4C4C4D"/>
                </a:solidFill>
                <a:latin typeface="Crimson Pro Semi Bold" pitchFamily="34" charset="0"/>
                <a:ea typeface="Crimson Pro Semi Bold" pitchFamily="34" charset="-122"/>
                <a:cs typeface="Crimson Pro Semi Bold" pitchFamily="34" charset="-120"/>
              </a:rPr>
              <a:t>High Variance Reduction</a:t>
            </a:r>
            <a:endParaRPr lang="en-US" dirty="0"/>
          </a:p>
        </p:txBody>
      </p:sp>
      <p:sp>
        <p:nvSpPr>
          <p:cNvPr id="9" name="Text 6"/>
          <p:cNvSpPr/>
          <p:nvPr/>
        </p:nvSpPr>
        <p:spPr>
          <a:xfrm>
            <a:off x="5428848" y="7641534"/>
            <a:ext cx="3259209" cy="1139879"/>
          </a:xfrm>
          <a:prstGeom prst="rect">
            <a:avLst/>
          </a:prstGeom>
          <a:noFill/>
          <a:ln/>
        </p:spPr>
        <p:txBody>
          <a:bodyPr wrap="square" lIns="0" tIns="0" rIns="0" bIns="0" rtlCol="0" anchor="t"/>
          <a:lstStyle/>
          <a:p>
            <a:pPr algn="ctr">
              <a:lnSpc>
                <a:spcPts val="1688"/>
              </a:lnSpc>
            </a:pPr>
            <a:r>
              <a:rPr lang="en-US" sz="1400" dirty="0">
                <a:solidFill>
                  <a:srgbClr val="4C4C4D"/>
                </a:solidFill>
                <a:latin typeface="Heebo" pitchFamily="34" charset="0"/>
                <a:ea typeface="Heebo" pitchFamily="34" charset="-122"/>
                <a:cs typeface="Heebo" pitchFamily="34" charset="-120"/>
              </a:rPr>
              <a:t>Murthy — Low reduction, easy to implement</a:t>
            </a:r>
            <a:endParaRPr lang="en-US" sz="1400" dirty="0"/>
          </a:p>
        </p:txBody>
      </p:sp>
      <p:sp>
        <p:nvSpPr>
          <p:cNvPr id="11" name="Text 7"/>
          <p:cNvSpPr/>
          <p:nvPr/>
        </p:nvSpPr>
        <p:spPr>
          <a:xfrm>
            <a:off x="9903927" y="7848398"/>
            <a:ext cx="3259209" cy="759920"/>
          </a:xfrm>
          <a:prstGeom prst="rect">
            <a:avLst/>
          </a:prstGeom>
          <a:noFill/>
          <a:ln/>
        </p:spPr>
        <p:txBody>
          <a:bodyPr wrap="square" lIns="0" tIns="0" rIns="0" bIns="0" rtlCol="0" anchor="t"/>
          <a:lstStyle/>
          <a:p>
            <a:pPr algn="ctr">
              <a:lnSpc>
                <a:spcPts val="1688"/>
              </a:lnSpc>
            </a:pPr>
            <a:r>
              <a:rPr lang="en-US" sz="1400" dirty="0">
                <a:solidFill>
                  <a:srgbClr val="4C4C4D"/>
                </a:solidFill>
                <a:latin typeface="Heebo" pitchFamily="34" charset="0"/>
                <a:ea typeface="Heebo" pitchFamily="34" charset="-122"/>
                <a:cs typeface="Heebo" pitchFamily="34" charset="-120"/>
              </a:rPr>
              <a:t>Simple Random — Low reduction, low effort</a:t>
            </a:r>
            <a:endParaRPr lang="en-US" sz="1400" dirty="0"/>
          </a:p>
        </p:txBody>
      </p:sp>
      <p:sp>
        <p:nvSpPr>
          <p:cNvPr id="13" name="Text 8"/>
          <p:cNvSpPr/>
          <p:nvPr/>
        </p:nvSpPr>
        <p:spPr>
          <a:xfrm>
            <a:off x="9903927" y="4724285"/>
            <a:ext cx="3259209" cy="759920"/>
          </a:xfrm>
          <a:prstGeom prst="rect">
            <a:avLst/>
          </a:prstGeom>
          <a:noFill/>
          <a:ln/>
        </p:spPr>
        <p:txBody>
          <a:bodyPr wrap="square" lIns="0" tIns="0" rIns="0" bIns="0" rtlCol="0" anchor="t"/>
          <a:lstStyle/>
          <a:p>
            <a:pPr algn="ctr">
              <a:lnSpc>
                <a:spcPts val="1688"/>
              </a:lnSpc>
            </a:pPr>
            <a:r>
              <a:rPr lang="en-US" sz="1400" dirty="0">
                <a:solidFill>
                  <a:srgbClr val="4C4C4D"/>
                </a:solidFill>
                <a:latin typeface="Heebo" pitchFamily="34" charset="0"/>
                <a:ea typeface="Heebo" pitchFamily="34" charset="-122"/>
                <a:cs typeface="Heebo" pitchFamily="34" charset="-120"/>
              </a:rPr>
              <a:t>Brewer — High reduction, higher effort</a:t>
            </a:r>
            <a:endParaRPr lang="en-US" sz="1400" dirty="0"/>
          </a:p>
        </p:txBody>
      </p:sp>
      <p:sp>
        <p:nvSpPr>
          <p:cNvPr id="15" name="Text 9"/>
          <p:cNvSpPr/>
          <p:nvPr/>
        </p:nvSpPr>
        <p:spPr>
          <a:xfrm>
            <a:off x="5327531" y="4534312"/>
            <a:ext cx="3259208" cy="1139879"/>
          </a:xfrm>
          <a:prstGeom prst="rect">
            <a:avLst/>
          </a:prstGeom>
          <a:noFill/>
          <a:ln/>
        </p:spPr>
        <p:txBody>
          <a:bodyPr wrap="square" lIns="0" tIns="0" rIns="0" bIns="0" rtlCol="0" anchor="t"/>
          <a:lstStyle/>
          <a:p>
            <a:pPr algn="ctr">
              <a:lnSpc>
                <a:spcPts val="1688"/>
              </a:lnSpc>
            </a:pPr>
            <a:r>
              <a:rPr lang="en-US" sz="1400" dirty="0">
                <a:solidFill>
                  <a:srgbClr val="4C4C4D"/>
                </a:solidFill>
                <a:latin typeface="Heebo" pitchFamily="34" charset="0"/>
                <a:ea typeface="Heebo" pitchFamily="34" charset="-122"/>
                <a:cs typeface="Heebo" pitchFamily="34" charset="-120"/>
              </a:rPr>
              <a:t>RHC — High variance reduction, moderate effort</a:t>
            </a:r>
            <a:endParaRPr lang="en-US" sz="1400" dirty="0"/>
          </a:p>
        </p:txBody>
      </p:sp>
      <p:sp>
        <p:nvSpPr>
          <p:cNvPr id="17" name="Text 10"/>
          <p:cNvSpPr/>
          <p:nvPr/>
        </p:nvSpPr>
        <p:spPr>
          <a:xfrm>
            <a:off x="988368" y="10876811"/>
            <a:ext cx="16607730" cy="316113"/>
          </a:xfrm>
          <a:prstGeom prst="rect">
            <a:avLst/>
          </a:prstGeom>
          <a:noFill/>
          <a:ln/>
        </p:spPr>
        <p:txBody>
          <a:bodyPr wrap="none" lIns="0" tIns="0" rIns="0" bIns="0" rtlCol="0" anchor="t"/>
          <a:lstStyle/>
          <a:p>
            <a:pPr>
              <a:lnSpc>
                <a:spcPts val="2438"/>
              </a:lnSpc>
            </a:pPr>
            <a:r>
              <a:rPr lang="en-US" sz="1500" dirty="0">
                <a:solidFill>
                  <a:srgbClr val="4C4C4D"/>
                </a:solidFill>
                <a:latin typeface="Heebo" pitchFamily="34" charset="0"/>
                <a:ea typeface="Heebo" pitchFamily="34" charset="-122"/>
                <a:cs typeface="Heebo" pitchFamily="34" charset="-120"/>
              </a:rPr>
              <a:t>The best sampling design minimizes cost for a fixed level of precision or maximizes precision for a fixed budget.</a:t>
            </a:r>
            <a:endParaRPr lang="en-US" sz="1500" dirty="0"/>
          </a:p>
        </p:txBody>
      </p:sp>
      <p:sp>
        <p:nvSpPr>
          <p:cNvPr id="18" name="Shape 11"/>
          <p:cNvSpPr/>
          <p:nvPr/>
        </p:nvSpPr>
        <p:spPr>
          <a:xfrm>
            <a:off x="691905" y="10654473"/>
            <a:ext cx="28575" cy="760811"/>
          </a:xfrm>
          <a:prstGeom prst="rect">
            <a:avLst/>
          </a:prstGeom>
          <a:solidFill>
            <a:srgbClr val="2150FE"/>
          </a:solidFill>
          <a:ln/>
        </p:spPr>
      </p:sp>
    </p:spTree>
    <p:extLst>
      <p:ext uri="{BB962C8B-B14F-4D97-AF65-F5344CB8AC3E}">
        <p14:creationId xmlns:p14="http://schemas.microsoft.com/office/powerpoint/2010/main" val="1849451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08DF8"/>
        </a:solidFill>
        <a:effectLst/>
      </p:bgPr>
    </p:bg>
    <p:spTree>
      <p:nvGrpSpPr>
        <p:cNvPr id="1" name=""/>
        <p:cNvGrpSpPr/>
        <p:nvPr/>
      </p:nvGrpSpPr>
      <p:grpSpPr>
        <a:xfrm>
          <a:off x="0" y="0"/>
          <a:ext cx="0" cy="0"/>
          <a:chOff x="0" y="0"/>
          <a:chExt cx="0" cy="0"/>
        </a:xfrm>
      </p:grpSpPr>
      <p:grpSp>
        <p:nvGrpSpPr>
          <p:cNvPr id="2" name="Group 2"/>
          <p:cNvGrpSpPr/>
          <p:nvPr/>
        </p:nvGrpSpPr>
        <p:grpSpPr>
          <a:xfrm>
            <a:off x="515737" y="428483"/>
            <a:ext cx="17256534" cy="9430041"/>
            <a:chOff x="0" y="0"/>
            <a:chExt cx="4544931" cy="2483632"/>
          </a:xfrm>
        </p:grpSpPr>
        <p:sp>
          <p:nvSpPr>
            <p:cNvPr id="3" name="Freeform 3"/>
            <p:cNvSpPr/>
            <p:nvPr/>
          </p:nvSpPr>
          <p:spPr>
            <a:xfrm>
              <a:off x="0" y="0"/>
              <a:ext cx="4544931" cy="2483632"/>
            </a:xfrm>
            <a:custGeom>
              <a:avLst/>
              <a:gdLst/>
              <a:ahLst/>
              <a:cxnLst/>
              <a:rect l="l" t="t" r="r" b="b"/>
              <a:pathLst>
                <a:path w="4544931" h="2483632">
                  <a:moveTo>
                    <a:pt x="0" y="0"/>
                  </a:moveTo>
                  <a:lnTo>
                    <a:pt x="4544931" y="0"/>
                  </a:lnTo>
                  <a:lnTo>
                    <a:pt x="4544931" y="2483632"/>
                  </a:lnTo>
                  <a:lnTo>
                    <a:pt x="0" y="2483632"/>
                  </a:lnTo>
                  <a:close/>
                </a:path>
              </a:pathLst>
            </a:custGeom>
            <a:solidFill>
              <a:srgbClr val="FFF4D3"/>
            </a:solidFill>
            <a:ln w="76200" cap="sq">
              <a:solidFill>
                <a:srgbClr val="000000"/>
              </a:solidFill>
              <a:prstDash val="solid"/>
              <a:miter/>
            </a:ln>
          </p:spPr>
        </p:sp>
        <p:sp>
          <p:nvSpPr>
            <p:cNvPr id="4" name="TextBox 4"/>
            <p:cNvSpPr txBox="1"/>
            <p:nvPr/>
          </p:nvSpPr>
          <p:spPr>
            <a:xfrm>
              <a:off x="0" y="-38100"/>
              <a:ext cx="4544931" cy="2521732"/>
            </a:xfrm>
            <a:prstGeom prst="rect">
              <a:avLst/>
            </a:prstGeom>
          </p:spPr>
          <p:txBody>
            <a:bodyPr lIns="50800" tIns="50800" rIns="50800" bIns="50800" rtlCol="0" anchor="ctr"/>
            <a:lstStyle/>
            <a:p>
              <a:pPr algn="ctr" defTabSz="913668">
                <a:lnSpc>
                  <a:spcPts val="2658"/>
                </a:lnSpc>
                <a:spcBef>
                  <a:spcPct val="0"/>
                </a:spcBef>
              </a:pPr>
              <a:endParaRPr>
                <a:solidFill>
                  <a:prstClr val="black"/>
                </a:solidFill>
              </a:endParaRPr>
            </a:p>
          </p:txBody>
        </p:sp>
      </p:grpSp>
      <p:sp>
        <p:nvSpPr>
          <p:cNvPr id="5" name="Freeform 5"/>
          <p:cNvSpPr/>
          <p:nvPr/>
        </p:nvSpPr>
        <p:spPr>
          <a:xfrm>
            <a:off x="678298" y="1847978"/>
            <a:ext cx="5176976" cy="6591056"/>
          </a:xfrm>
          <a:custGeom>
            <a:avLst/>
            <a:gdLst/>
            <a:ahLst/>
            <a:cxnLst/>
            <a:rect l="l" t="t" r="r" b="b"/>
            <a:pathLst>
              <a:path w="5176975" h="6591056">
                <a:moveTo>
                  <a:pt x="0" y="0"/>
                </a:moveTo>
                <a:lnTo>
                  <a:pt x="5176975" y="0"/>
                </a:lnTo>
                <a:lnTo>
                  <a:pt x="5176975" y="6591056"/>
                </a:lnTo>
                <a:lnTo>
                  <a:pt x="0" y="65910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5937214" y="1129715"/>
            <a:ext cx="1322088" cy="1322088"/>
          </a:xfrm>
          <a:custGeom>
            <a:avLst/>
            <a:gdLst/>
            <a:ahLst/>
            <a:cxnLst/>
            <a:rect l="l" t="t" r="r" b="b"/>
            <a:pathLst>
              <a:path w="1322087" h="1322087">
                <a:moveTo>
                  <a:pt x="0" y="0"/>
                </a:moveTo>
                <a:lnTo>
                  <a:pt x="1322087" y="0"/>
                </a:lnTo>
                <a:lnTo>
                  <a:pt x="1322087" y="1322087"/>
                </a:lnTo>
                <a:lnTo>
                  <a:pt x="0" y="13220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4259896" y="2689939"/>
            <a:ext cx="13199640" cy="1362554"/>
          </a:xfrm>
          <a:prstGeom prst="rect">
            <a:avLst/>
          </a:prstGeom>
        </p:spPr>
        <p:txBody>
          <a:bodyPr lIns="0" tIns="0" rIns="0" bIns="0" rtlCol="0" anchor="t">
            <a:spAutoFit/>
          </a:bodyPr>
          <a:lstStyle/>
          <a:p>
            <a:pPr algn="r" defTabSz="913668">
              <a:lnSpc>
                <a:spcPts val="10640"/>
              </a:lnSpc>
              <a:spcBef>
                <a:spcPct val="0"/>
              </a:spcBef>
            </a:pPr>
            <a:r>
              <a:rPr lang="en-US" sz="7800">
                <a:solidFill>
                  <a:srgbClr val="000000"/>
                </a:solidFill>
                <a:latin typeface="Bobby Jones"/>
                <a:ea typeface="Bobby Jones"/>
                <a:cs typeface="Bobby Jones"/>
                <a:sym typeface="Bobby Jones"/>
              </a:rPr>
              <a:t>Stratified Cluster Sampling:</a:t>
            </a:r>
          </a:p>
        </p:txBody>
      </p:sp>
      <p:sp>
        <p:nvSpPr>
          <p:cNvPr id="8" name="TextBox 8"/>
          <p:cNvSpPr txBox="1"/>
          <p:nvPr/>
        </p:nvSpPr>
        <p:spPr>
          <a:xfrm>
            <a:off x="6661989" y="5973950"/>
            <a:ext cx="9783884" cy="2019785"/>
          </a:xfrm>
          <a:prstGeom prst="rect">
            <a:avLst/>
          </a:prstGeom>
        </p:spPr>
        <p:txBody>
          <a:bodyPr lIns="0" tIns="0" rIns="0" bIns="0" rtlCol="0" anchor="t">
            <a:spAutoFit/>
          </a:bodyPr>
          <a:lstStyle/>
          <a:p>
            <a:pPr algn="r" defTabSz="913668">
              <a:lnSpc>
                <a:spcPts val="7838"/>
              </a:lnSpc>
            </a:pPr>
            <a:r>
              <a:rPr lang="en-US" sz="5600">
                <a:solidFill>
                  <a:srgbClr val="000000"/>
                </a:solidFill>
                <a:latin typeface="Sniglet"/>
                <a:ea typeface="Sniglet"/>
                <a:cs typeface="Sniglet"/>
                <a:sym typeface="Sniglet"/>
              </a:rPr>
              <a:t>Bakhtier Hamim</a:t>
            </a:r>
          </a:p>
          <a:p>
            <a:pPr algn="r" defTabSz="913668">
              <a:lnSpc>
                <a:spcPts val="7838"/>
              </a:lnSpc>
              <a:spcBef>
                <a:spcPct val="0"/>
              </a:spcBef>
            </a:pPr>
            <a:r>
              <a:rPr lang="en-US" sz="5600">
                <a:solidFill>
                  <a:srgbClr val="000000"/>
                </a:solidFill>
                <a:latin typeface="Sniglet"/>
                <a:ea typeface="Sniglet"/>
                <a:cs typeface="Sniglet"/>
                <a:sym typeface="Sniglet"/>
              </a:rPr>
              <a:t>ID: 12113016</a:t>
            </a:r>
          </a:p>
        </p:txBody>
      </p:sp>
      <p:sp>
        <p:nvSpPr>
          <p:cNvPr id="9" name="Freeform 9"/>
          <p:cNvSpPr/>
          <p:nvPr/>
        </p:nvSpPr>
        <p:spPr>
          <a:xfrm>
            <a:off x="15682906" y="1943175"/>
            <a:ext cx="508643" cy="508643"/>
          </a:xfrm>
          <a:custGeom>
            <a:avLst/>
            <a:gdLst/>
            <a:ahLst/>
            <a:cxnLst/>
            <a:rect l="l" t="t" r="r" b="b"/>
            <a:pathLst>
              <a:path w="508643" h="508643">
                <a:moveTo>
                  <a:pt x="0" y="0"/>
                </a:moveTo>
                <a:lnTo>
                  <a:pt x="508643" y="0"/>
                </a:lnTo>
                <a:lnTo>
                  <a:pt x="508643" y="508643"/>
                </a:lnTo>
                <a:lnTo>
                  <a:pt x="0" y="5086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5937226" y="1028715"/>
            <a:ext cx="508643" cy="508643"/>
          </a:xfrm>
          <a:custGeom>
            <a:avLst/>
            <a:gdLst/>
            <a:ahLst/>
            <a:cxnLst/>
            <a:rect l="l" t="t" r="r" b="b"/>
            <a:pathLst>
              <a:path w="508643" h="508643">
                <a:moveTo>
                  <a:pt x="0" y="0"/>
                </a:moveTo>
                <a:lnTo>
                  <a:pt x="508644" y="0"/>
                </a:lnTo>
                <a:lnTo>
                  <a:pt x="508644" y="508643"/>
                </a:lnTo>
                <a:lnTo>
                  <a:pt x="0" y="5086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extLst>
      <p:ext uri="{BB962C8B-B14F-4D97-AF65-F5344CB8AC3E}">
        <p14:creationId xmlns:p14="http://schemas.microsoft.com/office/powerpoint/2010/main" val="1244384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C9E4"/>
        </a:solidFill>
        <a:effectLst/>
      </p:bgPr>
    </p:bg>
    <p:spTree>
      <p:nvGrpSpPr>
        <p:cNvPr id="1" name=""/>
        <p:cNvGrpSpPr/>
        <p:nvPr/>
      </p:nvGrpSpPr>
      <p:grpSpPr>
        <a:xfrm>
          <a:off x="0" y="0"/>
          <a:ext cx="0" cy="0"/>
          <a:chOff x="0" y="0"/>
          <a:chExt cx="0" cy="0"/>
        </a:xfrm>
      </p:grpSpPr>
      <p:grpSp>
        <p:nvGrpSpPr>
          <p:cNvPr id="2" name="Group 2"/>
          <p:cNvGrpSpPr/>
          <p:nvPr/>
        </p:nvGrpSpPr>
        <p:grpSpPr>
          <a:xfrm>
            <a:off x="515737" y="428483"/>
            <a:ext cx="17256534" cy="9430041"/>
            <a:chOff x="0" y="0"/>
            <a:chExt cx="4544931" cy="2483632"/>
          </a:xfrm>
        </p:grpSpPr>
        <p:sp>
          <p:nvSpPr>
            <p:cNvPr id="3" name="Freeform 3"/>
            <p:cNvSpPr/>
            <p:nvPr/>
          </p:nvSpPr>
          <p:spPr>
            <a:xfrm>
              <a:off x="0" y="0"/>
              <a:ext cx="4544931" cy="2483632"/>
            </a:xfrm>
            <a:custGeom>
              <a:avLst/>
              <a:gdLst/>
              <a:ahLst/>
              <a:cxnLst/>
              <a:rect l="l" t="t" r="r" b="b"/>
              <a:pathLst>
                <a:path w="4544931" h="2483632">
                  <a:moveTo>
                    <a:pt x="0" y="0"/>
                  </a:moveTo>
                  <a:lnTo>
                    <a:pt x="4544931" y="0"/>
                  </a:lnTo>
                  <a:lnTo>
                    <a:pt x="4544931" y="2483632"/>
                  </a:lnTo>
                  <a:lnTo>
                    <a:pt x="0" y="2483632"/>
                  </a:lnTo>
                  <a:close/>
                </a:path>
              </a:pathLst>
            </a:custGeom>
            <a:solidFill>
              <a:srgbClr val="FFF4D3"/>
            </a:solidFill>
            <a:ln w="76200" cap="sq">
              <a:solidFill>
                <a:srgbClr val="000000"/>
              </a:solidFill>
              <a:prstDash val="solid"/>
              <a:miter/>
            </a:ln>
          </p:spPr>
        </p:sp>
        <p:sp>
          <p:nvSpPr>
            <p:cNvPr id="4" name="TextBox 4"/>
            <p:cNvSpPr txBox="1"/>
            <p:nvPr/>
          </p:nvSpPr>
          <p:spPr>
            <a:xfrm>
              <a:off x="0" y="-38100"/>
              <a:ext cx="4544931" cy="2521732"/>
            </a:xfrm>
            <a:prstGeom prst="rect">
              <a:avLst/>
            </a:prstGeom>
          </p:spPr>
          <p:txBody>
            <a:bodyPr lIns="50800" tIns="50800" rIns="50800" bIns="50800" rtlCol="0" anchor="ctr"/>
            <a:lstStyle/>
            <a:p>
              <a:pPr algn="ctr" defTabSz="913668">
                <a:lnSpc>
                  <a:spcPts val="2658"/>
                </a:lnSpc>
                <a:spcBef>
                  <a:spcPct val="0"/>
                </a:spcBef>
              </a:pPr>
              <a:endParaRPr>
                <a:solidFill>
                  <a:prstClr val="black"/>
                </a:solidFill>
              </a:endParaRPr>
            </a:p>
          </p:txBody>
        </p:sp>
      </p:grpSp>
      <p:sp>
        <p:nvSpPr>
          <p:cNvPr id="5" name="Freeform 5"/>
          <p:cNvSpPr/>
          <p:nvPr/>
        </p:nvSpPr>
        <p:spPr>
          <a:xfrm>
            <a:off x="15937214" y="1129715"/>
            <a:ext cx="1322088" cy="1322088"/>
          </a:xfrm>
          <a:custGeom>
            <a:avLst/>
            <a:gdLst/>
            <a:ahLst/>
            <a:cxnLst/>
            <a:rect l="l" t="t" r="r" b="b"/>
            <a:pathLst>
              <a:path w="1322087" h="1322087">
                <a:moveTo>
                  <a:pt x="0" y="0"/>
                </a:moveTo>
                <a:lnTo>
                  <a:pt x="1322087" y="0"/>
                </a:lnTo>
                <a:lnTo>
                  <a:pt x="1322087" y="1322087"/>
                </a:lnTo>
                <a:lnTo>
                  <a:pt x="0" y="132208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8714" y="3115953"/>
            <a:ext cx="13866254" cy="4712829"/>
          </a:xfrm>
          <a:prstGeom prst="rect">
            <a:avLst/>
          </a:prstGeom>
        </p:spPr>
        <p:txBody>
          <a:bodyPr lIns="0" tIns="0" rIns="0" bIns="0" rtlCol="0" anchor="t">
            <a:spAutoFit/>
          </a:bodyPr>
          <a:lstStyle/>
          <a:p>
            <a:pPr defTabSz="913668">
              <a:lnSpc>
                <a:spcPts val="5298"/>
              </a:lnSpc>
            </a:pPr>
            <a:r>
              <a:rPr lang="en-US" sz="3800">
                <a:solidFill>
                  <a:srgbClr val="000000"/>
                </a:solidFill>
                <a:latin typeface="Sniglet"/>
                <a:ea typeface="Sniglet"/>
                <a:cs typeface="Sniglet"/>
                <a:sym typeface="Sniglet"/>
              </a:rPr>
              <a:t>Stratified Cluster Sampling is a sampling method where the population is first divided into </a:t>
            </a:r>
            <a:r>
              <a:rPr lang="en-US" sz="3800">
                <a:solidFill>
                  <a:srgbClr val="FF3131"/>
                </a:solidFill>
                <a:latin typeface="Sniglet"/>
                <a:ea typeface="Sniglet"/>
                <a:cs typeface="Sniglet"/>
                <a:sym typeface="Sniglet"/>
              </a:rPr>
              <a:t>strata (groups)</a:t>
            </a:r>
            <a:r>
              <a:rPr lang="en-US" sz="3800">
                <a:solidFill>
                  <a:srgbClr val="000000"/>
                </a:solidFill>
                <a:latin typeface="Sniglet"/>
                <a:ea typeface="Sniglet"/>
                <a:cs typeface="Sniglet"/>
                <a:sym typeface="Sniglet"/>
              </a:rPr>
              <a:t> based on certain characteristics, and then within each stratum, the population is further divided into</a:t>
            </a:r>
            <a:r>
              <a:rPr lang="en-US" sz="3800">
                <a:solidFill>
                  <a:srgbClr val="FF3131"/>
                </a:solidFill>
                <a:latin typeface="Sniglet"/>
                <a:ea typeface="Sniglet"/>
                <a:cs typeface="Sniglet"/>
                <a:sym typeface="Sniglet"/>
              </a:rPr>
              <a:t> clusters.</a:t>
            </a:r>
          </a:p>
          <a:p>
            <a:pPr defTabSz="913668">
              <a:lnSpc>
                <a:spcPts val="5298"/>
              </a:lnSpc>
              <a:spcBef>
                <a:spcPct val="0"/>
              </a:spcBef>
            </a:pPr>
            <a:r>
              <a:rPr lang="en-US" sz="3800">
                <a:solidFill>
                  <a:srgbClr val="000000"/>
                </a:solidFill>
                <a:latin typeface="Sniglet"/>
                <a:ea typeface="Sniglet"/>
                <a:cs typeface="Sniglet"/>
                <a:sym typeface="Sniglet"/>
              </a:rPr>
              <a:t> After that, some clusters are randomly selected from each stratum, and data is collected from all members (or a sample) within those selected clusters.</a:t>
            </a:r>
          </a:p>
        </p:txBody>
      </p:sp>
      <p:sp>
        <p:nvSpPr>
          <p:cNvPr id="7" name="Freeform 7"/>
          <p:cNvSpPr/>
          <p:nvPr/>
        </p:nvSpPr>
        <p:spPr>
          <a:xfrm>
            <a:off x="15682906" y="1943175"/>
            <a:ext cx="508643" cy="508643"/>
          </a:xfrm>
          <a:custGeom>
            <a:avLst/>
            <a:gdLst/>
            <a:ahLst/>
            <a:cxnLst/>
            <a:rect l="l" t="t" r="r" b="b"/>
            <a:pathLst>
              <a:path w="508643" h="508643">
                <a:moveTo>
                  <a:pt x="0" y="0"/>
                </a:moveTo>
                <a:lnTo>
                  <a:pt x="508643" y="0"/>
                </a:lnTo>
                <a:lnTo>
                  <a:pt x="508643" y="508643"/>
                </a:lnTo>
                <a:lnTo>
                  <a:pt x="0" y="5086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5937226" y="1028715"/>
            <a:ext cx="508643" cy="508643"/>
          </a:xfrm>
          <a:custGeom>
            <a:avLst/>
            <a:gdLst/>
            <a:ahLst/>
            <a:cxnLst/>
            <a:rect l="l" t="t" r="r" b="b"/>
            <a:pathLst>
              <a:path w="508643" h="508643">
                <a:moveTo>
                  <a:pt x="0" y="0"/>
                </a:moveTo>
                <a:lnTo>
                  <a:pt x="508644" y="0"/>
                </a:lnTo>
                <a:lnTo>
                  <a:pt x="508644" y="508643"/>
                </a:lnTo>
                <a:lnTo>
                  <a:pt x="0" y="5086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938809" y="6819240"/>
            <a:ext cx="3320504" cy="2439060"/>
          </a:xfrm>
          <a:custGeom>
            <a:avLst/>
            <a:gdLst/>
            <a:ahLst/>
            <a:cxnLst/>
            <a:rect l="l" t="t" r="r" b="b"/>
            <a:pathLst>
              <a:path w="3320502" h="2439060">
                <a:moveTo>
                  <a:pt x="0" y="0"/>
                </a:moveTo>
                <a:lnTo>
                  <a:pt x="3320502" y="0"/>
                </a:lnTo>
                <a:lnTo>
                  <a:pt x="3320502" y="2439060"/>
                </a:lnTo>
                <a:lnTo>
                  <a:pt x="0" y="24390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1028713" y="1260538"/>
            <a:ext cx="19636709" cy="1250343"/>
          </a:xfrm>
          <a:prstGeom prst="rect">
            <a:avLst/>
          </a:prstGeom>
        </p:spPr>
        <p:txBody>
          <a:bodyPr lIns="0" tIns="0" rIns="0" bIns="0" rtlCol="0" anchor="t">
            <a:spAutoFit/>
          </a:bodyPr>
          <a:lstStyle/>
          <a:p>
            <a:pPr defTabSz="913668">
              <a:lnSpc>
                <a:spcPts val="9800"/>
              </a:lnSpc>
              <a:spcBef>
                <a:spcPct val="0"/>
              </a:spcBef>
            </a:pPr>
            <a:r>
              <a:rPr lang="en-US" sz="7100">
                <a:solidFill>
                  <a:srgbClr val="000000"/>
                </a:solidFill>
                <a:latin typeface="Bobby Jones"/>
                <a:ea typeface="Bobby Jones"/>
                <a:cs typeface="Bobby Jones"/>
                <a:sym typeface="Bobby Jones"/>
              </a:rPr>
              <a:t>what is Stratified Cluster Sampling?</a:t>
            </a:r>
          </a:p>
        </p:txBody>
      </p:sp>
    </p:spTree>
    <p:extLst>
      <p:ext uri="{BB962C8B-B14F-4D97-AF65-F5344CB8AC3E}">
        <p14:creationId xmlns:p14="http://schemas.microsoft.com/office/powerpoint/2010/main" val="1983764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C9E4"/>
        </a:solidFill>
        <a:effectLst/>
      </p:bgPr>
    </p:bg>
    <p:spTree>
      <p:nvGrpSpPr>
        <p:cNvPr id="1" name=""/>
        <p:cNvGrpSpPr/>
        <p:nvPr/>
      </p:nvGrpSpPr>
      <p:grpSpPr>
        <a:xfrm>
          <a:off x="0" y="0"/>
          <a:ext cx="0" cy="0"/>
          <a:chOff x="0" y="0"/>
          <a:chExt cx="0" cy="0"/>
        </a:xfrm>
      </p:grpSpPr>
      <p:grpSp>
        <p:nvGrpSpPr>
          <p:cNvPr id="2" name="Group 2"/>
          <p:cNvGrpSpPr/>
          <p:nvPr/>
        </p:nvGrpSpPr>
        <p:grpSpPr>
          <a:xfrm>
            <a:off x="515737" y="428483"/>
            <a:ext cx="17256534" cy="9430041"/>
            <a:chOff x="0" y="0"/>
            <a:chExt cx="4544931" cy="2483632"/>
          </a:xfrm>
        </p:grpSpPr>
        <p:sp>
          <p:nvSpPr>
            <p:cNvPr id="3" name="Freeform 3"/>
            <p:cNvSpPr/>
            <p:nvPr/>
          </p:nvSpPr>
          <p:spPr>
            <a:xfrm>
              <a:off x="0" y="0"/>
              <a:ext cx="4544931" cy="2483632"/>
            </a:xfrm>
            <a:custGeom>
              <a:avLst/>
              <a:gdLst/>
              <a:ahLst/>
              <a:cxnLst/>
              <a:rect l="l" t="t" r="r" b="b"/>
              <a:pathLst>
                <a:path w="4544931" h="2483632">
                  <a:moveTo>
                    <a:pt x="0" y="0"/>
                  </a:moveTo>
                  <a:lnTo>
                    <a:pt x="4544931" y="0"/>
                  </a:lnTo>
                  <a:lnTo>
                    <a:pt x="4544931" y="2483632"/>
                  </a:lnTo>
                  <a:lnTo>
                    <a:pt x="0" y="2483632"/>
                  </a:lnTo>
                  <a:close/>
                </a:path>
              </a:pathLst>
            </a:custGeom>
            <a:solidFill>
              <a:srgbClr val="FFF4D3"/>
            </a:solidFill>
            <a:ln w="76200" cap="sq">
              <a:solidFill>
                <a:srgbClr val="000000"/>
              </a:solidFill>
              <a:prstDash val="solid"/>
              <a:miter/>
            </a:ln>
          </p:spPr>
        </p:sp>
        <p:sp>
          <p:nvSpPr>
            <p:cNvPr id="4" name="TextBox 4"/>
            <p:cNvSpPr txBox="1"/>
            <p:nvPr/>
          </p:nvSpPr>
          <p:spPr>
            <a:xfrm>
              <a:off x="0" y="-38100"/>
              <a:ext cx="4544931" cy="2521732"/>
            </a:xfrm>
            <a:prstGeom prst="rect">
              <a:avLst/>
            </a:prstGeom>
          </p:spPr>
          <p:txBody>
            <a:bodyPr lIns="50800" tIns="50800" rIns="50800" bIns="50800" rtlCol="0" anchor="ctr"/>
            <a:lstStyle/>
            <a:p>
              <a:pPr algn="ctr" defTabSz="913668">
                <a:lnSpc>
                  <a:spcPts val="2658"/>
                </a:lnSpc>
                <a:spcBef>
                  <a:spcPct val="0"/>
                </a:spcBef>
              </a:pPr>
              <a:endParaRPr>
                <a:solidFill>
                  <a:prstClr val="black"/>
                </a:solidFill>
              </a:endParaRPr>
            </a:p>
          </p:txBody>
        </p:sp>
      </p:grpSp>
      <p:sp>
        <p:nvSpPr>
          <p:cNvPr id="5" name="Freeform 5"/>
          <p:cNvSpPr/>
          <p:nvPr/>
        </p:nvSpPr>
        <p:spPr>
          <a:xfrm>
            <a:off x="15937214" y="1129715"/>
            <a:ext cx="1322088" cy="1322088"/>
          </a:xfrm>
          <a:custGeom>
            <a:avLst/>
            <a:gdLst/>
            <a:ahLst/>
            <a:cxnLst/>
            <a:rect l="l" t="t" r="r" b="b"/>
            <a:pathLst>
              <a:path w="1322087" h="1322087">
                <a:moveTo>
                  <a:pt x="0" y="0"/>
                </a:moveTo>
                <a:lnTo>
                  <a:pt x="1322087" y="0"/>
                </a:lnTo>
                <a:lnTo>
                  <a:pt x="1322087" y="1322087"/>
                </a:lnTo>
                <a:lnTo>
                  <a:pt x="0" y="132208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5682906" y="1943175"/>
            <a:ext cx="508643" cy="508643"/>
          </a:xfrm>
          <a:custGeom>
            <a:avLst/>
            <a:gdLst/>
            <a:ahLst/>
            <a:cxnLst/>
            <a:rect l="l" t="t" r="r" b="b"/>
            <a:pathLst>
              <a:path w="508643" h="508643">
                <a:moveTo>
                  <a:pt x="0" y="0"/>
                </a:moveTo>
                <a:lnTo>
                  <a:pt x="508643" y="0"/>
                </a:lnTo>
                <a:lnTo>
                  <a:pt x="508643" y="508643"/>
                </a:lnTo>
                <a:lnTo>
                  <a:pt x="0" y="5086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15937226" y="1028715"/>
            <a:ext cx="508643" cy="508643"/>
          </a:xfrm>
          <a:custGeom>
            <a:avLst/>
            <a:gdLst/>
            <a:ahLst/>
            <a:cxnLst/>
            <a:rect l="l" t="t" r="r" b="b"/>
            <a:pathLst>
              <a:path w="508643" h="508643">
                <a:moveTo>
                  <a:pt x="0" y="0"/>
                </a:moveTo>
                <a:lnTo>
                  <a:pt x="508644" y="0"/>
                </a:lnTo>
                <a:lnTo>
                  <a:pt x="508644" y="508643"/>
                </a:lnTo>
                <a:lnTo>
                  <a:pt x="0" y="5086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558461" y="5462544"/>
            <a:ext cx="6972549" cy="4056695"/>
          </a:xfrm>
          <a:custGeom>
            <a:avLst/>
            <a:gdLst/>
            <a:ahLst/>
            <a:cxnLst/>
            <a:rect l="l" t="t" r="r" b="b"/>
            <a:pathLst>
              <a:path w="6972549" h="4056695">
                <a:moveTo>
                  <a:pt x="0" y="0"/>
                </a:moveTo>
                <a:lnTo>
                  <a:pt x="6972549" y="0"/>
                </a:lnTo>
                <a:lnTo>
                  <a:pt x="6972549" y="4056695"/>
                </a:lnTo>
                <a:lnTo>
                  <a:pt x="0" y="4056695"/>
                </a:lnTo>
                <a:lnTo>
                  <a:pt x="0" y="0"/>
                </a:lnTo>
                <a:close/>
              </a:path>
            </a:pathLst>
          </a:custGeom>
          <a:blipFill>
            <a:blip r:embed="rId4"/>
            <a:stretch>
              <a:fillRect t="-7256" b="-7256"/>
            </a:stretch>
          </a:blipFill>
        </p:spPr>
      </p:sp>
      <p:sp>
        <p:nvSpPr>
          <p:cNvPr id="9" name="Freeform 9"/>
          <p:cNvSpPr/>
          <p:nvPr/>
        </p:nvSpPr>
        <p:spPr>
          <a:xfrm>
            <a:off x="9730196" y="5462544"/>
            <a:ext cx="6868073" cy="4056695"/>
          </a:xfrm>
          <a:custGeom>
            <a:avLst/>
            <a:gdLst/>
            <a:ahLst/>
            <a:cxnLst/>
            <a:rect l="l" t="t" r="r" b="b"/>
            <a:pathLst>
              <a:path w="6868073" h="4056695">
                <a:moveTo>
                  <a:pt x="0" y="0"/>
                </a:moveTo>
                <a:lnTo>
                  <a:pt x="6868074" y="0"/>
                </a:lnTo>
                <a:lnTo>
                  <a:pt x="6868074" y="4056695"/>
                </a:lnTo>
                <a:lnTo>
                  <a:pt x="0" y="4056695"/>
                </a:lnTo>
                <a:lnTo>
                  <a:pt x="0" y="0"/>
                </a:lnTo>
                <a:close/>
              </a:path>
            </a:pathLst>
          </a:custGeom>
          <a:blipFill>
            <a:blip r:embed="rId5"/>
            <a:stretch>
              <a:fillRect t="-7740" b="-7740"/>
            </a:stretch>
          </a:blipFill>
        </p:spPr>
      </p:sp>
      <p:sp>
        <p:nvSpPr>
          <p:cNvPr id="10" name="TextBox 10"/>
          <p:cNvSpPr txBox="1"/>
          <p:nvPr/>
        </p:nvSpPr>
        <p:spPr>
          <a:xfrm>
            <a:off x="1028701" y="880814"/>
            <a:ext cx="2916153" cy="1763304"/>
          </a:xfrm>
          <a:prstGeom prst="rect">
            <a:avLst/>
          </a:prstGeom>
        </p:spPr>
        <p:txBody>
          <a:bodyPr lIns="0" tIns="0" rIns="0" bIns="0" rtlCol="0" anchor="t">
            <a:spAutoFit/>
          </a:bodyPr>
          <a:lstStyle/>
          <a:p>
            <a:pPr defTabSz="913668">
              <a:lnSpc>
                <a:spcPts val="6858"/>
              </a:lnSpc>
              <a:spcBef>
                <a:spcPct val="0"/>
              </a:spcBef>
            </a:pPr>
            <a:r>
              <a:rPr lang="en-US" sz="5000">
                <a:solidFill>
                  <a:srgbClr val="000000"/>
                </a:solidFill>
                <a:latin typeface="Sniglet"/>
                <a:ea typeface="Sniglet"/>
                <a:cs typeface="Sniglet"/>
                <a:sym typeface="Sniglet"/>
              </a:rPr>
              <a:t>EXAMPLE</a:t>
            </a:r>
          </a:p>
        </p:txBody>
      </p:sp>
      <p:sp>
        <p:nvSpPr>
          <p:cNvPr id="11" name="TextBox 11"/>
          <p:cNvSpPr txBox="1"/>
          <p:nvPr/>
        </p:nvSpPr>
        <p:spPr>
          <a:xfrm>
            <a:off x="1028701" y="1876486"/>
            <a:ext cx="14654193" cy="1442703"/>
          </a:xfrm>
          <a:prstGeom prst="rect">
            <a:avLst/>
          </a:prstGeom>
        </p:spPr>
        <p:txBody>
          <a:bodyPr lIns="0" tIns="0" rIns="0" bIns="0" rtlCol="0" anchor="t">
            <a:spAutoFit/>
          </a:bodyPr>
          <a:lstStyle/>
          <a:p>
            <a:pPr defTabSz="913668">
              <a:lnSpc>
                <a:spcPts val="5598"/>
              </a:lnSpc>
              <a:spcBef>
                <a:spcPct val="0"/>
              </a:spcBef>
            </a:pPr>
            <a:r>
              <a:rPr lang="en-US" sz="4100">
                <a:solidFill>
                  <a:srgbClr val="000000"/>
                </a:solidFill>
                <a:latin typeface="Sniglet"/>
                <a:ea typeface="Sniglet"/>
                <a:cs typeface="Sniglet"/>
                <a:sym typeface="Sniglet"/>
              </a:rPr>
              <a:t>A health department wants to know about child nutrition in a country.</a:t>
            </a:r>
          </a:p>
        </p:txBody>
      </p:sp>
      <p:sp>
        <p:nvSpPr>
          <p:cNvPr id="12" name="TextBox 12"/>
          <p:cNvSpPr txBox="1"/>
          <p:nvPr/>
        </p:nvSpPr>
        <p:spPr>
          <a:xfrm>
            <a:off x="1028701" y="3413197"/>
            <a:ext cx="14654193" cy="721353"/>
          </a:xfrm>
          <a:prstGeom prst="rect">
            <a:avLst/>
          </a:prstGeom>
        </p:spPr>
        <p:txBody>
          <a:bodyPr lIns="0" tIns="0" rIns="0" bIns="0" rtlCol="0" anchor="t">
            <a:spAutoFit/>
          </a:bodyPr>
          <a:lstStyle/>
          <a:p>
            <a:pPr defTabSz="913668">
              <a:lnSpc>
                <a:spcPts val="5598"/>
              </a:lnSpc>
              <a:spcBef>
                <a:spcPct val="0"/>
              </a:spcBef>
            </a:pPr>
            <a:r>
              <a:rPr lang="en-US" sz="4100">
                <a:solidFill>
                  <a:srgbClr val="000000"/>
                </a:solidFill>
                <a:latin typeface="Sniglet"/>
                <a:ea typeface="Sniglet"/>
                <a:cs typeface="Sniglet"/>
                <a:sym typeface="Sniglet"/>
              </a:rPr>
              <a:t>Step 1 </a:t>
            </a:r>
          </a:p>
        </p:txBody>
      </p:sp>
      <p:sp>
        <p:nvSpPr>
          <p:cNvPr id="13" name="TextBox 13"/>
          <p:cNvSpPr txBox="1"/>
          <p:nvPr/>
        </p:nvSpPr>
        <p:spPr>
          <a:xfrm>
            <a:off x="1028701" y="4245046"/>
            <a:ext cx="14654193" cy="721353"/>
          </a:xfrm>
          <a:prstGeom prst="rect">
            <a:avLst/>
          </a:prstGeom>
        </p:spPr>
        <p:txBody>
          <a:bodyPr lIns="0" tIns="0" rIns="0" bIns="0" rtlCol="0" anchor="t">
            <a:spAutoFit/>
          </a:bodyPr>
          <a:lstStyle/>
          <a:p>
            <a:pPr defTabSz="913668">
              <a:lnSpc>
                <a:spcPts val="5598"/>
              </a:lnSpc>
              <a:spcBef>
                <a:spcPct val="0"/>
              </a:spcBef>
            </a:pPr>
            <a:r>
              <a:rPr lang="en-US" sz="4100">
                <a:solidFill>
                  <a:srgbClr val="000000"/>
                </a:solidFill>
                <a:latin typeface="Sniglet"/>
                <a:ea typeface="Sniglet"/>
                <a:cs typeface="Sniglet"/>
                <a:sym typeface="Sniglet"/>
              </a:rPr>
              <a:t>First, divide the country into </a:t>
            </a:r>
            <a:r>
              <a:rPr lang="en-US" sz="4100">
                <a:solidFill>
                  <a:srgbClr val="FF3131"/>
                </a:solidFill>
                <a:latin typeface="Sniglet"/>
                <a:ea typeface="Sniglet"/>
                <a:cs typeface="Sniglet"/>
                <a:sym typeface="Sniglet"/>
              </a:rPr>
              <a:t>urban</a:t>
            </a:r>
            <a:r>
              <a:rPr lang="en-US" sz="4100">
                <a:solidFill>
                  <a:srgbClr val="000000"/>
                </a:solidFill>
                <a:latin typeface="Sniglet"/>
                <a:ea typeface="Sniglet"/>
                <a:cs typeface="Sniglet"/>
                <a:sym typeface="Sniglet"/>
              </a:rPr>
              <a:t> and </a:t>
            </a:r>
            <a:r>
              <a:rPr lang="en-US" sz="4100">
                <a:solidFill>
                  <a:srgbClr val="FF3131"/>
                </a:solidFill>
                <a:latin typeface="Sniglet"/>
                <a:ea typeface="Sniglet"/>
                <a:cs typeface="Sniglet"/>
                <a:sym typeface="Sniglet"/>
              </a:rPr>
              <a:t>rural </a:t>
            </a:r>
            <a:r>
              <a:rPr lang="en-US" sz="4100">
                <a:solidFill>
                  <a:srgbClr val="000000"/>
                </a:solidFill>
                <a:latin typeface="Sniglet"/>
                <a:ea typeface="Sniglet"/>
                <a:cs typeface="Sniglet"/>
                <a:sym typeface="Sniglet"/>
              </a:rPr>
              <a:t>areas (</a:t>
            </a:r>
            <a:r>
              <a:rPr lang="en-US" sz="4100">
                <a:solidFill>
                  <a:srgbClr val="1800AD"/>
                </a:solidFill>
                <a:latin typeface="Sniglet"/>
                <a:ea typeface="Sniglet"/>
                <a:cs typeface="Sniglet"/>
                <a:sym typeface="Sniglet"/>
              </a:rPr>
              <a:t>two strata</a:t>
            </a:r>
            <a:r>
              <a:rPr lang="en-US" sz="4100">
                <a:solidFill>
                  <a:srgbClr val="000000"/>
                </a:solidFill>
                <a:latin typeface="Sniglet"/>
                <a:ea typeface="Sniglet"/>
                <a:cs typeface="Sniglet"/>
                <a:sym typeface="Sniglet"/>
              </a:rPr>
              <a:t>)</a:t>
            </a:r>
          </a:p>
        </p:txBody>
      </p:sp>
    </p:spTree>
    <p:extLst>
      <p:ext uri="{BB962C8B-B14F-4D97-AF65-F5344CB8AC3E}">
        <p14:creationId xmlns:p14="http://schemas.microsoft.com/office/powerpoint/2010/main" val="561834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DD7C"/>
        </a:solidFill>
        <a:effectLst/>
      </p:bgPr>
    </p:bg>
    <p:spTree>
      <p:nvGrpSpPr>
        <p:cNvPr id="1" name=""/>
        <p:cNvGrpSpPr/>
        <p:nvPr/>
      </p:nvGrpSpPr>
      <p:grpSpPr>
        <a:xfrm>
          <a:off x="0" y="0"/>
          <a:ext cx="0" cy="0"/>
          <a:chOff x="0" y="0"/>
          <a:chExt cx="0" cy="0"/>
        </a:xfrm>
      </p:grpSpPr>
      <p:grpSp>
        <p:nvGrpSpPr>
          <p:cNvPr id="2" name="Group 2"/>
          <p:cNvGrpSpPr/>
          <p:nvPr/>
        </p:nvGrpSpPr>
        <p:grpSpPr>
          <a:xfrm>
            <a:off x="515737" y="428483"/>
            <a:ext cx="17256534" cy="9430041"/>
            <a:chOff x="0" y="0"/>
            <a:chExt cx="4544931" cy="2483632"/>
          </a:xfrm>
        </p:grpSpPr>
        <p:sp>
          <p:nvSpPr>
            <p:cNvPr id="3" name="Freeform 3"/>
            <p:cNvSpPr/>
            <p:nvPr/>
          </p:nvSpPr>
          <p:spPr>
            <a:xfrm>
              <a:off x="0" y="0"/>
              <a:ext cx="4544931" cy="2483632"/>
            </a:xfrm>
            <a:custGeom>
              <a:avLst/>
              <a:gdLst/>
              <a:ahLst/>
              <a:cxnLst/>
              <a:rect l="l" t="t" r="r" b="b"/>
              <a:pathLst>
                <a:path w="4544931" h="2483632">
                  <a:moveTo>
                    <a:pt x="0" y="0"/>
                  </a:moveTo>
                  <a:lnTo>
                    <a:pt x="4544931" y="0"/>
                  </a:lnTo>
                  <a:lnTo>
                    <a:pt x="4544931" y="2483632"/>
                  </a:lnTo>
                  <a:lnTo>
                    <a:pt x="0" y="2483632"/>
                  </a:lnTo>
                  <a:close/>
                </a:path>
              </a:pathLst>
            </a:custGeom>
            <a:solidFill>
              <a:srgbClr val="FFF4D3"/>
            </a:solidFill>
            <a:ln w="76200" cap="sq">
              <a:solidFill>
                <a:srgbClr val="000000"/>
              </a:solidFill>
              <a:prstDash val="solid"/>
              <a:miter/>
            </a:ln>
          </p:spPr>
        </p:sp>
        <p:sp>
          <p:nvSpPr>
            <p:cNvPr id="4" name="TextBox 4"/>
            <p:cNvSpPr txBox="1"/>
            <p:nvPr/>
          </p:nvSpPr>
          <p:spPr>
            <a:xfrm>
              <a:off x="0" y="-38100"/>
              <a:ext cx="4544931" cy="2521732"/>
            </a:xfrm>
            <a:prstGeom prst="rect">
              <a:avLst/>
            </a:prstGeom>
          </p:spPr>
          <p:txBody>
            <a:bodyPr lIns="50800" tIns="50800" rIns="50800" bIns="50800" rtlCol="0" anchor="ctr"/>
            <a:lstStyle/>
            <a:p>
              <a:pPr algn="ctr" defTabSz="913668">
                <a:lnSpc>
                  <a:spcPts val="2658"/>
                </a:lnSpc>
                <a:spcBef>
                  <a:spcPct val="0"/>
                </a:spcBef>
              </a:pPr>
              <a:endParaRPr>
                <a:solidFill>
                  <a:prstClr val="black"/>
                </a:solidFill>
              </a:endParaRPr>
            </a:p>
          </p:txBody>
        </p:sp>
      </p:grpSp>
      <p:sp>
        <p:nvSpPr>
          <p:cNvPr id="5" name="Freeform 5"/>
          <p:cNvSpPr/>
          <p:nvPr/>
        </p:nvSpPr>
        <p:spPr>
          <a:xfrm>
            <a:off x="15937214" y="1129715"/>
            <a:ext cx="1322088" cy="1322088"/>
          </a:xfrm>
          <a:custGeom>
            <a:avLst/>
            <a:gdLst/>
            <a:ahLst/>
            <a:cxnLst/>
            <a:rect l="l" t="t" r="r" b="b"/>
            <a:pathLst>
              <a:path w="1322087" h="1322087">
                <a:moveTo>
                  <a:pt x="0" y="0"/>
                </a:moveTo>
                <a:lnTo>
                  <a:pt x="1322087" y="0"/>
                </a:lnTo>
                <a:lnTo>
                  <a:pt x="1322087" y="1322087"/>
                </a:lnTo>
                <a:lnTo>
                  <a:pt x="0" y="132208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8701" y="2292785"/>
            <a:ext cx="14654193" cy="1442703"/>
          </a:xfrm>
          <a:prstGeom prst="rect">
            <a:avLst/>
          </a:prstGeom>
        </p:spPr>
        <p:txBody>
          <a:bodyPr lIns="0" tIns="0" rIns="0" bIns="0" rtlCol="0" anchor="t">
            <a:spAutoFit/>
          </a:bodyPr>
          <a:lstStyle/>
          <a:p>
            <a:pPr defTabSz="913668">
              <a:lnSpc>
                <a:spcPts val="5598"/>
              </a:lnSpc>
              <a:spcBef>
                <a:spcPct val="0"/>
              </a:spcBef>
            </a:pPr>
            <a:r>
              <a:rPr lang="en-US" sz="4100">
                <a:solidFill>
                  <a:srgbClr val="000000"/>
                </a:solidFill>
                <a:latin typeface="Sniglet"/>
                <a:ea typeface="Sniglet"/>
                <a:cs typeface="Sniglet"/>
                <a:sym typeface="Sniglet"/>
              </a:rPr>
              <a:t>In each area, divide households into clusters based on </a:t>
            </a:r>
            <a:r>
              <a:rPr lang="en-US" sz="4100">
                <a:solidFill>
                  <a:srgbClr val="FF3131"/>
                </a:solidFill>
                <a:latin typeface="Sniglet"/>
                <a:ea typeface="Sniglet"/>
                <a:cs typeface="Sniglet"/>
                <a:sym typeface="Sniglet"/>
              </a:rPr>
              <a:t>villages</a:t>
            </a:r>
            <a:r>
              <a:rPr lang="en-US" sz="4100">
                <a:solidFill>
                  <a:srgbClr val="000000"/>
                </a:solidFill>
                <a:latin typeface="Sniglet"/>
                <a:ea typeface="Sniglet"/>
                <a:cs typeface="Sniglet"/>
                <a:sym typeface="Sniglet"/>
              </a:rPr>
              <a:t> or </a:t>
            </a:r>
            <a:r>
              <a:rPr lang="en-US" sz="4100">
                <a:solidFill>
                  <a:srgbClr val="FF3131"/>
                </a:solidFill>
                <a:latin typeface="Sniglet"/>
                <a:ea typeface="Sniglet"/>
                <a:cs typeface="Sniglet"/>
                <a:sym typeface="Sniglet"/>
              </a:rPr>
              <a:t>city blocks.</a:t>
            </a:r>
          </a:p>
        </p:txBody>
      </p:sp>
      <p:sp>
        <p:nvSpPr>
          <p:cNvPr id="7" name="Freeform 7"/>
          <p:cNvSpPr/>
          <p:nvPr/>
        </p:nvSpPr>
        <p:spPr>
          <a:xfrm>
            <a:off x="15682906" y="1943175"/>
            <a:ext cx="508643" cy="508643"/>
          </a:xfrm>
          <a:custGeom>
            <a:avLst/>
            <a:gdLst/>
            <a:ahLst/>
            <a:cxnLst/>
            <a:rect l="l" t="t" r="r" b="b"/>
            <a:pathLst>
              <a:path w="508643" h="508643">
                <a:moveTo>
                  <a:pt x="0" y="0"/>
                </a:moveTo>
                <a:lnTo>
                  <a:pt x="508643" y="0"/>
                </a:lnTo>
                <a:lnTo>
                  <a:pt x="508643" y="508643"/>
                </a:lnTo>
                <a:lnTo>
                  <a:pt x="0" y="5086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5937226" y="1028715"/>
            <a:ext cx="508643" cy="508643"/>
          </a:xfrm>
          <a:custGeom>
            <a:avLst/>
            <a:gdLst/>
            <a:ahLst/>
            <a:cxnLst/>
            <a:rect l="l" t="t" r="r" b="b"/>
            <a:pathLst>
              <a:path w="508643" h="508643">
                <a:moveTo>
                  <a:pt x="0" y="0"/>
                </a:moveTo>
                <a:lnTo>
                  <a:pt x="508644" y="0"/>
                </a:lnTo>
                <a:lnTo>
                  <a:pt x="508644" y="508643"/>
                </a:lnTo>
                <a:lnTo>
                  <a:pt x="0" y="5086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28711" y="4400997"/>
            <a:ext cx="7327098" cy="4884731"/>
          </a:xfrm>
          <a:custGeom>
            <a:avLst/>
            <a:gdLst/>
            <a:ahLst/>
            <a:cxnLst/>
            <a:rect l="l" t="t" r="r" b="b"/>
            <a:pathLst>
              <a:path w="7327096" h="4884731">
                <a:moveTo>
                  <a:pt x="0" y="0"/>
                </a:moveTo>
                <a:lnTo>
                  <a:pt x="7327096" y="0"/>
                </a:lnTo>
                <a:lnTo>
                  <a:pt x="7327096" y="4884730"/>
                </a:lnTo>
                <a:lnTo>
                  <a:pt x="0" y="4884730"/>
                </a:lnTo>
                <a:lnTo>
                  <a:pt x="0" y="0"/>
                </a:lnTo>
                <a:close/>
              </a:path>
            </a:pathLst>
          </a:custGeom>
          <a:blipFill>
            <a:blip r:embed="rId4"/>
            <a:stretch>
              <a:fillRect/>
            </a:stretch>
          </a:blipFill>
        </p:spPr>
      </p:sp>
      <p:sp>
        <p:nvSpPr>
          <p:cNvPr id="10" name="Freeform 10"/>
          <p:cNvSpPr/>
          <p:nvPr/>
        </p:nvSpPr>
        <p:spPr>
          <a:xfrm>
            <a:off x="9398335" y="4400997"/>
            <a:ext cx="7053515" cy="4884731"/>
          </a:xfrm>
          <a:custGeom>
            <a:avLst/>
            <a:gdLst/>
            <a:ahLst/>
            <a:cxnLst/>
            <a:rect l="l" t="t" r="r" b="b"/>
            <a:pathLst>
              <a:path w="7053514" h="4884731">
                <a:moveTo>
                  <a:pt x="0" y="0"/>
                </a:moveTo>
                <a:lnTo>
                  <a:pt x="7053513" y="0"/>
                </a:lnTo>
                <a:lnTo>
                  <a:pt x="7053513" y="4884730"/>
                </a:lnTo>
                <a:lnTo>
                  <a:pt x="0" y="4884730"/>
                </a:lnTo>
                <a:lnTo>
                  <a:pt x="0" y="0"/>
                </a:lnTo>
                <a:close/>
              </a:path>
            </a:pathLst>
          </a:custGeom>
          <a:blipFill>
            <a:blip r:embed="rId5"/>
            <a:stretch>
              <a:fillRect t="-1081" b="-1081"/>
            </a:stretch>
          </a:blipFill>
        </p:spPr>
      </p:sp>
      <p:sp>
        <p:nvSpPr>
          <p:cNvPr id="11" name="TextBox 11"/>
          <p:cNvSpPr txBox="1"/>
          <p:nvPr/>
        </p:nvSpPr>
        <p:spPr>
          <a:xfrm>
            <a:off x="1028701" y="958911"/>
            <a:ext cx="14654193" cy="721353"/>
          </a:xfrm>
          <a:prstGeom prst="rect">
            <a:avLst/>
          </a:prstGeom>
        </p:spPr>
        <p:txBody>
          <a:bodyPr lIns="0" tIns="0" rIns="0" bIns="0" rtlCol="0" anchor="t">
            <a:spAutoFit/>
          </a:bodyPr>
          <a:lstStyle/>
          <a:p>
            <a:pPr defTabSz="913668">
              <a:lnSpc>
                <a:spcPts val="5598"/>
              </a:lnSpc>
              <a:spcBef>
                <a:spcPct val="0"/>
              </a:spcBef>
            </a:pPr>
            <a:r>
              <a:rPr lang="en-US" sz="4100">
                <a:solidFill>
                  <a:srgbClr val="000000"/>
                </a:solidFill>
                <a:latin typeface="Sniglet"/>
                <a:ea typeface="Sniglet"/>
                <a:cs typeface="Sniglet"/>
                <a:sym typeface="Sniglet"/>
              </a:rPr>
              <a:t>Step 2</a:t>
            </a:r>
          </a:p>
        </p:txBody>
      </p:sp>
    </p:spTree>
    <p:extLst>
      <p:ext uri="{BB962C8B-B14F-4D97-AF65-F5344CB8AC3E}">
        <p14:creationId xmlns:p14="http://schemas.microsoft.com/office/powerpoint/2010/main" val="2438446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8D8FA"/>
        </a:solidFill>
        <a:effectLst/>
      </p:bgPr>
    </p:bg>
    <p:spTree>
      <p:nvGrpSpPr>
        <p:cNvPr id="1" name=""/>
        <p:cNvGrpSpPr/>
        <p:nvPr/>
      </p:nvGrpSpPr>
      <p:grpSpPr>
        <a:xfrm>
          <a:off x="0" y="0"/>
          <a:ext cx="0" cy="0"/>
          <a:chOff x="0" y="0"/>
          <a:chExt cx="0" cy="0"/>
        </a:xfrm>
      </p:grpSpPr>
      <p:grpSp>
        <p:nvGrpSpPr>
          <p:cNvPr id="2" name="Group 2"/>
          <p:cNvGrpSpPr/>
          <p:nvPr/>
        </p:nvGrpSpPr>
        <p:grpSpPr>
          <a:xfrm>
            <a:off x="515737" y="428483"/>
            <a:ext cx="17256534" cy="9430041"/>
            <a:chOff x="0" y="0"/>
            <a:chExt cx="4544931" cy="2483632"/>
          </a:xfrm>
        </p:grpSpPr>
        <p:sp>
          <p:nvSpPr>
            <p:cNvPr id="3" name="Freeform 3"/>
            <p:cNvSpPr/>
            <p:nvPr/>
          </p:nvSpPr>
          <p:spPr>
            <a:xfrm>
              <a:off x="0" y="0"/>
              <a:ext cx="4544931" cy="2483632"/>
            </a:xfrm>
            <a:custGeom>
              <a:avLst/>
              <a:gdLst/>
              <a:ahLst/>
              <a:cxnLst/>
              <a:rect l="l" t="t" r="r" b="b"/>
              <a:pathLst>
                <a:path w="4544931" h="2483632">
                  <a:moveTo>
                    <a:pt x="0" y="0"/>
                  </a:moveTo>
                  <a:lnTo>
                    <a:pt x="4544931" y="0"/>
                  </a:lnTo>
                  <a:lnTo>
                    <a:pt x="4544931" y="2483632"/>
                  </a:lnTo>
                  <a:lnTo>
                    <a:pt x="0" y="2483632"/>
                  </a:lnTo>
                  <a:close/>
                </a:path>
              </a:pathLst>
            </a:custGeom>
            <a:solidFill>
              <a:srgbClr val="FFF4D3"/>
            </a:solidFill>
            <a:ln w="76200" cap="sq">
              <a:solidFill>
                <a:srgbClr val="000000"/>
              </a:solidFill>
              <a:prstDash val="solid"/>
              <a:miter/>
            </a:ln>
          </p:spPr>
        </p:sp>
        <p:sp>
          <p:nvSpPr>
            <p:cNvPr id="4" name="TextBox 4"/>
            <p:cNvSpPr txBox="1"/>
            <p:nvPr/>
          </p:nvSpPr>
          <p:spPr>
            <a:xfrm>
              <a:off x="0" y="-38100"/>
              <a:ext cx="4544931" cy="2521732"/>
            </a:xfrm>
            <a:prstGeom prst="rect">
              <a:avLst/>
            </a:prstGeom>
          </p:spPr>
          <p:txBody>
            <a:bodyPr lIns="50800" tIns="50800" rIns="50800" bIns="50800" rtlCol="0" anchor="ctr"/>
            <a:lstStyle/>
            <a:p>
              <a:pPr algn="ctr" defTabSz="913668">
                <a:lnSpc>
                  <a:spcPts val="2658"/>
                </a:lnSpc>
                <a:spcBef>
                  <a:spcPct val="0"/>
                </a:spcBef>
              </a:pPr>
              <a:endParaRPr>
                <a:solidFill>
                  <a:prstClr val="black"/>
                </a:solidFill>
              </a:endParaRPr>
            </a:p>
          </p:txBody>
        </p:sp>
      </p:grpSp>
      <p:sp>
        <p:nvSpPr>
          <p:cNvPr id="5" name="Freeform 5"/>
          <p:cNvSpPr/>
          <p:nvPr/>
        </p:nvSpPr>
        <p:spPr>
          <a:xfrm>
            <a:off x="15937214" y="1129715"/>
            <a:ext cx="1322088" cy="1322088"/>
          </a:xfrm>
          <a:custGeom>
            <a:avLst/>
            <a:gdLst/>
            <a:ahLst/>
            <a:cxnLst/>
            <a:rect l="l" t="t" r="r" b="b"/>
            <a:pathLst>
              <a:path w="1322087" h="1322087">
                <a:moveTo>
                  <a:pt x="0" y="0"/>
                </a:moveTo>
                <a:lnTo>
                  <a:pt x="1322087" y="0"/>
                </a:lnTo>
                <a:lnTo>
                  <a:pt x="1322087" y="1322087"/>
                </a:lnTo>
                <a:lnTo>
                  <a:pt x="0" y="132208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5682906" y="1943175"/>
            <a:ext cx="508643" cy="508643"/>
          </a:xfrm>
          <a:custGeom>
            <a:avLst/>
            <a:gdLst/>
            <a:ahLst/>
            <a:cxnLst/>
            <a:rect l="l" t="t" r="r" b="b"/>
            <a:pathLst>
              <a:path w="508643" h="508643">
                <a:moveTo>
                  <a:pt x="0" y="0"/>
                </a:moveTo>
                <a:lnTo>
                  <a:pt x="508643" y="0"/>
                </a:lnTo>
                <a:lnTo>
                  <a:pt x="508643" y="508643"/>
                </a:lnTo>
                <a:lnTo>
                  <a:pt x="0" y="5086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15937226" y="1028715"/>
            <a:ext cx="508643" cy="508643"/>
          </a:xfrm>
          <a:custGeom>
            <a:avLst/>
            <a:gdLst/>
            <a:ahLst/>
            <a:cxnLst/>
            <a:rect l="l" t="t" r="r" b="b"/>
            <a:pathLst>
              <a:path w="508643" h="508643">
                <a:moveTo>
                  <a:pt x="0" y="0"/>
                </a:moveTo>
                <a:lnTo>
                  <a:pt x="508644" y="0"/>
                </a:lnTo>
                <a:lnTo>
                  <a:pt x="508644" y="508643"/>
                </a:lnTo>
                <a:lnTo>
                  <a:pt x="0" y="5086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279011" y="5009225"/>
            <a:ext cx="6722243" cy="4470605"/>
          </a:xfrm>
          <a:custGeom>
            <a:avLst/>
            <a:gdLst/>
            <a:ahLst/>
            <a:cxnLst/>
            <a:rect l="l" t="t" r="r" b="b"/>
            <a:pathLst>
              <a:path w="6722242" h="4470604">
                <a:moveTo>
                  <a:pt x="0" y="0"/>
                </a:moveTo>
                <a:lnTo>
                  <a:pt x="6722241" y="0"/>
                </a:lnTo>
                <a:lnTo>
                  <a:pt x="6722241" y="4470604"/>
                </a:lnTo>
                <a:lnTo>
                  <a:pt x="0" y="4470604"/>
                </a:lnTo>
                <a:lnTo>
                  <a:pt x="0" y="0"/>
                </a:lnTo>
                <a:close/>
              </a:path>
            </a:pathLst>
          </a:custGeom>
          <a:blipFill>
            <a:blip r:embed="rId4"/>
            <a:stretch>
              <a:fillRect t="-184" b="-184"/>
            </a:stretch>
          </a:blipFill>
        </p:spPr>
      </p:sp>
      <p:sp>
        <p:nvSpPr>
          <p:cNvPr id="9" name="Freeform 9"/>
          <p:cNvSpPr/>
          <p:nvPr/>
        </p:nvSpPr>
        <p:spPr>
          <a:xfrm>
            <a:off x="9868308" y="5009226"/>
            <a:ext cx="6955229" cy="4412393"/>
          </a:xfrm>
          <a:custGeom>
            <a:avLst/>
            <a:gdLst/>
            <a:ahLst/>
            <a:cxnLst/>
            <a:rect l="l" t="t" r="r" b="b"/>
            <a:pathLst>
              <a:path w="6955228" h="4412392">
                <a:moveTo>
                  <a:pt x="0" y="0"/>
                </a:moveTo>
                <a:lnTo>
                  <a:pt x="6955229" y="0"/>
                </a:lnTo>
                <a:lnTo>
                  <a:pt x="6955229" y="4412392"/>
                </a:lnTo>
                <a:lnTo>
                  <a:pt x="0" y="4412392"/>
                </a:lnTo>
                <a:lnTo>
                  <a:pt x="0" y="0"/>
                </a:lnTo>
                <a:close/>
              </a:path>
            </a:pathLst>
          </a:custGeom>
          <a:blipFill>
            <a:blip r:embed="rId5"/>
            <a:stretch>
              <a:fillRect r="-14026" b="-1103"/>
            </a:stretch>
          </a:blipFill>
        </p:spPr>
      </p:sp>
      <p:sp>
        <p:nvSpPr>
          <p:cNvPr id="10" name="TextBox 10"/>
          <p:cNvSpPr txBox="1"/>
          <p:nvPr/>
        </p:nvSpPr>
        <p:spPr>
          <a:xfrm>
            <a:off x="1028701" y="2385131"/>
            <a:ext cx="14654193" cy="1442703"/>
          </a:xfrm>
          <a:prstGeom prst="rect">
            <a:avLst/>
          </a:prstGeom>
        </p:spPr>
        <p:txBody>
          <a:bodyPr lIns="0" tIns="0" rIns="0" bIns="0" rtlCol="0" anchor="t">
            <a:spAutoFit/>
          </a:bodyPr>
          <a:lstStyle/>
          <a:p>
            <a:pPr defTabSz="913668">
              <a:lnSpc>
                <a:spcPts val="5598"/>
              </a:lnSpc>
              <a:spcBef>
                <a:spcPct val="0"/>
              </a:spcBef>
            </a:pPr>
            <a:r>
              <a:rPr lang="en-US" sz="4100">
                <a:solidFill>
                  <a:srgbClr val="000000"/>
                </a:solidFill>
                <a:latin typeface="Sniglet"/>
                <a:ea typeface="Sniglet"/>
                <a:cs typeface="Sniglet"/>
                <a:sym typeface="Sniglet"/>
              </a:rPr>
              <a:t>Then randomly select some </a:t>
            </a:r>
            <a:r>
              <a:rPr lang="en-US" sz="4100">
                <a:solidFill>
                  <a:srgbClr val="FF3131"/>
                </a:solidFill>
                <a:latin typeface="Sniglet"/>
                <a:ea typeface="Sniglet"/>
                <a:cs typeface="Sniglet"/>
                <a:sym typeface="Sniglet"/>
              </a:rPr>
              <a:t>villages/blocks</a:t>
            </a:r>
            <a:r>
              <a:rPr lang="en-US" sz="4100">
                <a:solidFill>
                  <a:srgbClr val="000000"/>
                </a:solidFill>
                <a:latin typeface="Sniglet"/>
                <a:ea typeface="Sniglet"/>
                <a:cs typeface="Sniglet"/>
                <a:sym typeface="Sniglet"/>
              </a:rPr>
              <a:t> from each area and collect data from all children in those selected clusters.</a:t>
            </a:r>
          </a:p>
        </p:txBody>
      </p:sp>
      <p:sp>
        <p:nvSpPr>
          <p:cNvPr id="11" name="TextBox 11"/>
          <p:cNvSpPr txBox="1"/>
          <p:nvPr/>
        </p:nvSpPr>
        <p:spPr>
          <a:xfrm>
            <a:off x="1028701" y="1216351"/>
            <a:ext cx="14654193" cy="721353"/>
          </a:xfrm>
          <a:prstGeom prst="rect">
            <a:avLst/>
          </a:prstGeom>
        </p:spPr>
        <p:txBody>
          <a:bodyPr lIns="0" tIns="0" rIns="0" bIns="0" rtlCol="0" anchor="t">
            <a:spAutoFit/>
          </a:bodyPr>
          <a:lstStyle/>
          <a:p>
            <a:pPr defTabSz="913668">
              <a:lnSpc>
                <a:spcPts val="5598"/>
              </a:lnSpc>
              <a:spcBef>
                <a:spcPct val="0"/>
              </a:spcBef>
            </a:pPr>
            <a:r>
              <a:rPr lang="en-US" sz="4100">
                <a:solidFill>
                  <a:srgbClr val="000000"/>
                </a:solidFill>
                <a:latin typeface="Sniglet"/>
                <a:ea typeface="Sniglet"/>
                <a:cs typeface="Sniglet"/>
                <a:sym typeface="Sniglet"/>
              </a:rPr>
              <a:t>Step 3</a:t>
            </a:r>
          </a:p>
        </p:txBody>
      </p:sp>
    </p:spTree>
    <p:extLst>
      <p:ext uri="{BB962C8B-B14F-4D97-AF65-F5344CB8AC3E}">
        <p14:creationId xmlns:p14="http://schemas.microsoft.com/office/powerpoint/2010/main" val="3500416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51" y="2451944"/>
            <a:ext cx="5670650" cy="708720"/>
          </a:xfrm>
          <a:prstGeom prst="rect">
            <a:avLst/>
          </a:prstGeom>
          <a:noFill/>
          <a:ln/>
        </p:spPr>
        <p:txBody>
          <a:bodyPr wrap="none" lIns="0" tIns="0" rIns="0" bIns="0" rtlCol="0" anchor="t"/>
          <a:lstStyle/>
          <a:p>
            <a:pPr defTabSz="1142088">
              <a:lnSpc>
                <a:spcPts val="5563"/>
              </a:lnSpc>
            </a:pPr>
            <a:r>
              <a:rPr lang="en-US" sz="4400" dirty="0">
                <a:solidFill>
                  <a:srgbClr val="030303"/>
                </a:solidFill>
                <a:latin typeface="DM Sans Semi Bold" pitchFamily="34" charset="0"/>
                <a:ea typeface="DM Sans Semi Bold" pitchFamily="34" charset="-122"/>
                <a:cs typeface="DM Sans Semi Bold" pitchFamily="34" charset="-120"/>
              </a:rPr>
              <a:t>Multistage Sampling</a:t>
            </a:r>
            <a:endParaRPr lang="en-US" sz="4400" dirty="0">
              <a:solidFill>
                <a:prstClr val="black"/>
              </a:solidFill>
            </a:endParaRPr>
          </a:p>
        </p:txBody>
      </p:sp>
      <p:sp>
        <p:nvSpPr>
          <p:cNvPr id="3" name="Text 1"/>
          <p:cNvSpPr/>
          <p:nvPr/>
        </p:nvSpPr>
        <p:spPr>
          <a:xfrm>
            <a:off x="992251" y="3727698"/>
            <a:ext cx="16303526" cy="566886"/>
          </a:xfrm>
          <a:prstGeom prst="rect">
            <a:avLst/>
          </a:prstGeom>
          <a:noFill/>
          <a:ln/>
        </p:spPr>
        <p:txBody>
          <a:bodyPr wrap="none" lIns="0" tIns="0" rIns="0" bIns="0" rtlCol="0" anchor="t"/>
          <a:lstStyle/>
          <a:p>
            <a:pPr defTabSz="1142088">
              <a:lnSpc>
                <a:spcPts val="4438"/>
              </a:lnSpc>
            </a:pPr>
            <a:r>
              <a:rPr lang="en-US" sz="2900" dirty="0">
                <a:solidFill>
                  <a:srgbClr val="464646"/>
                </a:solidFill>
                <a:latin typeface="Inter Medium" pitchFamily="34" charset="0"/>
                <a:ea typeface="Inter Medium" pitchFamily="34" charset="-122"/>
                <a:cs typeface="Inter Medium" pitchFamily="34" charset="-120"/>
              </a:rPr>
              <a:t>Multistage sampling is a type of cluster sampling used for large and spread-out populations.</a:t>
            </a:r>
            <a:endParaRPr lang="en-US" sz="2900" dirty="0">
              <a:solidFill>
                <a:prstClr val="black"/>
              </a:solidFill>
            </a:endParaRPr>
          </a:p>
        </p:txBody>
      </p:sp>
      <p:sp>
        <p:nvSpPr>
          <p:cNvPr id="4" name="Shape 2"/>
          <p:cNvSpPr/>
          <p:nvPr/>
        </p:nvSpPr>
        <p:spPr>
          <a:xfrm>
            <a:off x="992247" y="4613526"/>
            <a:ext cx="5245448" cy="3221385"/>
          </a:xfrm>
          <a:prstGeom prst="roundRect">
            <a:avLst>
              <a:gd name="adj" fmla="val 1320"/>
            </a:avLst>
          </a:prstGeom>
          <a:solidFill>
            <a:srgbClr val="F2EEEE"/>
          </a:solidFill>
          <a:ln/>
        </p:spPr>
      </p:sp>
      <p:sp>
        <p:nvSpPr>
          <p:cNvPr id="5" name="Shape 3"/>
          <p:cNvSpPr/>
          <p:nvPr/>
        </p:nvSpPr>
        <p:spPr>
          <a:xfrm>
            <a:off x="1275771" y="4897056"/>
            <a:ext cx="850553" cy="850553"/>
          </a:xfrm>
          <a:prstGeom prst="roundRect">
            <a:avLst>
              <a:gd name="adj" fmla="val 13436980"/>
            </a:avLst>
          </a:prstGeom>
          <a:solidFill>
            <a:srgbClr val="1C9770"/>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09714" y="5130851"/>
            <a:ext cx="382638" cy="382638"/>
          </a:xfrm>
          <a:prstGeom prst="rect">
            <a:avLst/>
          </a:prstGeom>
        </p:spPr>
      </p:pic>
      <p:sp>
        <p:nvSpPr>
          <p:cNvPr id="7" name="Text 4"/>
          <p:cNvSpPr/>
          <p:nvPr/>
        </p:nvSpPr>
        <p:spPr>
          <a:xfrm>
            <a:off x="1275759" y="6031125"/>
            <a:ext cx="3544044" cy="442913"/>
          </a:xfrm>
          <a:prstGeom prst="rect">
            <a:avLst/>
          </a:prstGeom>
          <a:noFill/>
          <a:ln/>
        </p:spPr>
        <p:txBody>
          <a:bodyPr wrap="none" lIns="0" tIns="0" rIns="0" bIns="0" rtlCol="0" anchor="t"/>
          <a:lstStyle/>
          <a:p>
            <a:pPr defTabSz="1142088">
              <a:lnSpc>
                <a:spcPts val="3438"/>
              </a:lnSpc>
            </a:pPr>
            <a:r>
              <a:rPr lang="en-US" sz="2900" dirty="0">
                <a:solidFill>
                  <a:srgbClr val="464646"/>
                </a:solidFill>
                <a:latin typeface="DM Sans Semi Bold" pitchFamily="34" charset="0"/>
                <a:ea typeface="DM Sans Semi Bold" pitchFamily="34" charset="-122"/>
                <a:cs typeface="DM Sans Semi Bold" pitchFamily="34" charset="-120"/>
              </a:rPr>
              <a:t>Efficiency</a:t>
            </a:r>
            <a:endParaRPr lang="en-US" sz="2900" dirty="0">
              <a:solidFill>
                <a:prstClr val="black"/>
              </a:solidFill>
            </a:endParaRPr>
          </a:p>
        </p:txBody>
      </p:sp>
      <p:sp>
        <p:nvSpPr>
          <p:cNvPr id="8" name="Text 5"/>
          <p:cNvSpPr/>
          <p:nvPr/>
        </p:nvSpPr>
        <p:spPr>
          <a:xfrm>
            <a:off x="1275756" y="6644138"/>
            <a:ext cx="4678413" cy="907256"/>
          </a:xfrm>
          <a:prstGeom prst="rect">
            <a:avLst/>
          </a:prstGeom>
          <a:noFill/>
          <a:ln/>
        </p:spPr>
        <p:txBody>
          <a:bodyPr wrap="square" lIns="0" tIns="0" rIns="0" bIns="0" rtlCol="0" anchor="t"/>
          <a:lstStyle/>
          <a:p>
            <a:pPr defTabSz="1142088">
              <a:lnSpc>
                <a:spcPts val="3563"/>
              </a:lnSpc>
            </a:pPr>
            <a:r>
              <a:rPr lang="en-US" dirty="0">
                <a:solidFill>
                  <a:srgbClr val="464646"/>
                </a:solidFill>
                <a:latin typeface="Inter Medium" pitchFamily="34" charset="0"/>
                <a:ea typeface="Inter Medium" pitchFamily="34" charset="-122"/>
                <a:cs typeface="Inter Medium" pitchFamily="34" charset="-120"/>
              </a:rPr>
              <a:t>Saves time and money in large-scale studies.</a:t>
            </a:r>
            <a:endParaRPr lang="en-US" dirty="0">
              <a:solidFill>
                <a:prstClr val="black"/>
              </a:solidFill>
            </a:endParaRPr>
          </a:p>
        </p:txBody>
      </p:sp>
      <p:sp>
        <p:nvSpPr>
          <p:cNvPr id="9" name="Shape 6"/>
          <p:cNvSpPr/>
          <p:nvPr/>
        </p:nvSpPr>
        <p:spPr>
          <a:xfrm>
            <a:off x="6521214" y="4613526"/>
            <a:ext cx="5245448" cy="3221385"/>
          </a:xfrm>
          <a:prstGeom prst="roundRect">
            <a:avLst>
              <a:gd name="adj" fmla="val 1320"/>
            </a:avLst>
          </a:prstGeom>
          <a:solidFill>
            <a:srgbClr val="F2EEEE"/>
          </a:solidFill>
          <a:ln/>
        </p:spPr>
      </p:sp>
      <p:sp>
        <p:nvSpPr>
          <p:cNvPr id="10" name="Shape 7"/>
          <p:cNvSpPr/>
          <p:nvPr/>
        </p:nvSpPr>
        <p:spPr>
          <a:xfrm>
            <a:off x="6804735" y="4897056"/>
            <a:ext cx="850553" cy="850553"/>
          </a:xfrm>
          <a:prstGeom prst="roundRect">
            <a:avLst>
              <a:gd name="adj" fmla="val 13436980"/>
            </a:avLst>
          </a:prstGeom>
          <a:solidFill>
            <a:srgbClr val="1C9770"/>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038677" y="5130851"/>
            <a:ext cx="382638" cy="382638"/>
          </a:xfrm>
          <a:prstGeom prst="rect">
            <a:avLst/>
          </a:prstGeom>
        </p:spPr>
      </p:pic>
      <p:sp>
        <p:nvSpPr>
          <p:cNvPr id="12" name="Text 8"/>
          <p:cNvSpPr/>
          <p:nvPr/>
        </p:nvSpPr>
        <p:spPr>
          <a:xfrm>
            <a:off x="6804724" y="6031125"/>
            <a:ext cx="3544044" cy="442913"/>
          </a:xfrm>
          <a:prstGeom prst="rect">
            <a:avLst/>
          </a:prstGeom>
          <a:noFill/>
          <a:ln/>
        </p:spPr>
        <p:txBody>
          <a:bodyPr wrap="none" lIns="0" tIns="0" rIns="0" bIns="0" rtlCol="0" anchor="t"/>
          <a:lstStyle/>
          <a:p>
            <a:pPr defTabSz="1142088">
              <a:lnSpc>
                <a:spcPts val="3438"/>
              </a:lnSpc>
            </a:pPr>
            <a:r>
              <a:rPr lang="en-US" sz="2900" dirty="0">
                <a:solidFill>
                  <a:srgbClr val="464646"/>
                </a:solidFill>
                <a:latin typeface="DM Sans Semi Bold" pitchFamily="34" charset="0"/>
                <a:ea typeface="DM Sans Semi Bold" pitchFamily="34" charset="-122"/>
                <a:cs typeface="DM Sans Semi Bold" pitchFamily="34" charset="-120"/>
              </a:rPr>
              <a:t>Feasibility</a:t>
            </a:r>
            <a:endParaRPr lang="en-US" sz="2900" dirty="0">
              <a:solidFill>
                <a:prstClr val="black"/>
              </a:solidFill>
            </a:endParaRPr>
          </a:p>
        </p:txBody>
      </p:sp>
      <p:sp>
        <p:nvSpPr>
          <p:cNvPr id="13" name="Text 9"/>
          <p:cNvSpPr/>
          <p:nvPr/>
        </p:nvSpPr>
        <p:spPr>
          <a:xfrm>
            <a:off x="6804725" y="6644138"/>
            <a:ext cx="4678413" cy="907256"/>
          </a:xfrm>
          <a:prstGeom prst="rect">
            <a:avLst/>
          </a:prstGeom>
          <a:noFill/>
          <a:ln/>
        </p:spPr>
        <p:txBody>
          <a:bodyPr wrap="square" lIns="0" tIns="0" rIns="0" bIns="0" rtlCol="0" anchor="t"/>
          <a:lstStyle/>
          <a:p>
            <a:pPr defTabSz="1142088">
              <a:lnSpc>
                <a:spcPts val="3563"/>
              </a:lnSpc>
            </a:pPr>
            <a:r>
              <a:rPr lang="en-US" dirty="0">
                <a:solidFill>
                  <a:srgbClr val="464646"/>
                </a:solidFill>
                <a:latin typeface="Inter Medium" pitchFamily="34" charset="0"/>
                <a:ea typeface="Inter Medium" pitchFamily="34" charset="-122"/>
                <a:cs typeface="Inter Medium" pitchFamily="34" charset="-120"/>
              </a:rPr>
              <a:t>Enables sampling when a full population list isn't available.</a:t>
            </a:r>
            <a:endParaRPr lang="en-US" dirty="0">
              <a:solidFill>
                <a:prstClr val="black"/>
              </a:solidFill>
            </a:endParaRPr>
          </a:p>
        </p:txBody>
      </p:sp>
      <p:sp>
        <p:nvSpPr>
          <p:cNvPr id="14" name="Shape 10"/>
          <p:cNvSpPr/>
          <p:nvPr/>
        </p:nvSpPr>
        <p:spPr>
          <a:xfrm>
            <a:off x="12050169" y="4613526"/>
            <a:ext cx="5245448" cy="3221385"/>
          </a:xfrm>
          <a:prstGeom prst="roundRect">
            <a:avLst>
              <a:gd name="adj" fmla="val 1320"/>
            </a:avLst>
          </a:prstGeom>
          <a:solidFill>
            <a:srgbClr val="F2EEEE"/>
          </a:solidFill>
          <a:ln/>
        </p:spPr>
      </p:sp>
      <p:sp>
        <p:nvSpPr>
          <p:cNvPr id="15" name="Shape 11"/>
          <p:cNvSpPr/>
          <p:nvPr/>
        </p:nvSpPr>
        <p:spPr>
          <a:xfrm>
            <a:off x="12333700" y="4897056"/>
            <a:ext cx="850553" cy="850553"/>
          </a:xfrm>
          <a:prstGeom prst="roundRect">
            <a:avLst>
              <a:gd name="adj" fmla="val 13436980"/>
            </a:avLst>
          </a:prstGeom>
          <a:solidFill>
            <a:srgbClr val="1C9770"/>
          </a:solidFill>
          <a:ln/>
        </p:spPr>
      </p:sp>
      <p:pic>
        <p:nvPicPr>
          <p:cNvPr id="16"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2567642" y="5130851"/>
            <a:ext cx="382638" cy="382638"/>
          </a:xfrm>
          <a:prstGeom prst="rect">
            <a:avLst/>
          </a:prstGeom>
        </p:spPr>
      </p:pic>
      <p:sp>
        <p:nvSpPr>
          <p:cNvPr id="17" name="Text 12"/>
          <p:cNvSpPr/>
          <p:nvPr/>
        </p:nvSpPr>
        <p:spPr>
          <a:xfrm>
            <a:off x="12333689" y="6031125"/>
            <a:ext cx="3544044" cy="442913"/>
          </a:xfrm>
          <a:prstGeom prst="rect">
            <a:avLst/>
          </a:prstGeom>
          <a:noFill/>
          <a:ln/>
        </p:spPr>
        <p:txBody>
          <a:bodyPr wrap="none" lIns="0" tIns="0" rIns="0" bIns="0" rtlCol="0" anchor="t"/>
          <a:lstStyle/>
          <a:p>
            <a:pPr defTabSz="1142088">
              <a:lnSpc>
                <a:spcPts val="3438"/>
              </a:lnSpc>
            </a:pPr>
            <a:r>
              <a:rPr lang="en-US" sz="2900" dirty="0">
                <a:solidFill>
                  <a:srgbClr val="464646"/>
                </a:solidFill>
                <a:latin typeface="DM Sans Semi Bold" pitchFamily="34" charset="0"/>
                <a:ea typeface="DM Sans Semi Bold" pitchFamily="34" charset="-122"/>
                <a:cs typeface="DM Sans Semi Bold" pitchFamily="34" charset="-120"/>
              </a:rPr>
              <a:t>Precision</a:t>
            </a:r>
            <a:endParaRPr lang="en-US" sz="2900" dirty="0">
              <a:solidFill>
                <a:prstClr val="black"/>
              </a:solidFill>
            </a:endParaRPr>
          </a:p>
        </p:txBody>
      </p:sp>
      <p:sp>
        <p:nvSpPr>
          <p:cNvPr id="18" name="Text 13"/>
          <p:cNvSpPr/>
          <p:nvPr/>
        </p:nvSpPr>
        <p:spPr>
          <a:xfrm>
            <a:off x="12333687" y="6644138"/>
            <a:ext cx="4678413" cy="907256"/>
          </a:xfrm>
          <a:prstGeom prst="rect">
            <a:avLst/>
          </a:prstGeom>
          <a:noFill/>
          <a:ln/>
        </p:spPr>
        <p:txBody>
          <a:bodyPr wrap="square" lIns="0" tIns="0" rIns="0" bIns="0" rtlCol="0" anchor="t"/>
          <a:lstStyle/>
          <a:p>
            <a:pPr defTabSz="1142088">
              <a:lnSpc>
                <a:spcPts val="3563"/>
              </a:lnSpc>
            </a:pPr>
            <a:r>
              <a:rPr lang="en-US" dirty="0">
                <a:solidFill>
                  <a:srgbClr val="464646"/>
                </a:solidFill>
                <a:latin typeface="Inter Medium" pitchFamily="34" charset="0"/>
                <a:ea typeface="Inter Medium" pitchFamily="34" charset="-122"/>
                <a:cs typeface="Inter Medium" pitchFamily="34" charset="-120"/>
              </a:rPr>
              <a:t>Achieves statistical accuracy with practical field efforts.</a:t>
            </a:r>
            <a:endParaRPr lang="en-US" dirty="0">
              <a:solidFill>
                <a:prstClr val="black"/>
              </a:solidFill>
            </a:endParaRPr>
          </a:p>
        </p:txBody>
      </p:sp>
    </p:spTree>
    <p:extLst>
      <p:ext uri="{BB962C8B-B14F-4D97-AF65-F5344CB8AC3E}">
        <p14:creationId xmlns:p14="http://schemas.microsoft.com/office/powerpoint/2010/main" val="804628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54300" y="749808"/>
            <a:ext cx="6196013" cy="553790"/>
          </a:xfrm>
          <a:prstGeom prst="rect">
            <a:avLst/>
          </a:prstGeom>
          <a:noFill/>
          <a:ln/>
        </p:spPr>
        <p:txBody>
          <a:bodyPr wrap="none" lIns="0" tIns="0" rIns="0" bIns="0" rtlCol="0" anchor="t"/>
          <a:lstStyle/>
          <a:p>
            <a:pPr defTabSz="1142088">
              <a:lnSpc>
                <a:spcPts val="4313"/>
              </a:lnSpc>
            </a:pPr>
            <a:r>
              <a:rPr lang="en-US" sz="3500" dirty="0">
                <a:solidFill>
                  <a:srgbClr val="030303"/>
                </a:solidFill>
                <a:latin typeface="DM Sans Semi Bold" pitchFamily="34" charset="0"/>
                <a:ea typeface="DM Sans Semi Bold" pitchFamily="34" charset="-122"/>
                <a:cs typeface="DM Sans Semi Bold" pitchFamily="34" charset="-120"/>
              </a:rPr>
              <a:t>Steps of Multistage Sampling</a:t>
            </a:r>
            <a:endParaRPr lang="en-US" sz="3500" dirty="0">
              <a:solidFill>
                <a:prstClr val="black"/>
              </a:solidFill>
            </a:endParaRPr>
          </a:p>
        </p:txBody>
      </p:sp>
      <p:sp>
        <p:nvSpPr>
          <p:cNvPr id="3" name="Text 1"/>
          <p:cNvSpPr/>
          <p:nvPr/>
        </p:nvSpPr>
        <p:spPr>
          <a:xfrm>
            <a:off x="954303" y="1657959"/>
            <a:ext cx="16379429" cy="709019"/>
          </a:xfrm>
          <a:prstGeom prst="rect">
            <a:avLst/>
          </a:prstGeom>
          <a:noFill/>
          <a:ln/>
        </p:spPr>
        <p:txBody>
          <a:bodyPr wrap="square" lIns="0" tIns="0" rIns="0" bIns="0" rtlCol="0" anchor="t"/>
          <a:lstStyle/>
          <a:p>
            <a:pPr defTabSz="1142088">
              <a:lnSpc>
                <a:spcPts val="2750"/>
              </a:lnSpc>
            </a:pPr>
            <a:r>
              <a:rPr lang="en-US" dirty="0">
                <a:solidFill>
                  <a:srgbClr val="464646"/>
                </a:solidFill>
                <a:latin typeface="Inter Medium" pitchFamily="34" charset="0"/>
                <a:ea typeface="Inter Medium" pitchFamily="34" charset="-122"/>
                <a:cs typeface="Inter Medium" pitchFamily="34" charset="-120"/>
              </a:rPr>
              <a:t>Multistage sampling breaks down the selection process into smaller, manageable steps, narrowing the scope at each phase until the final sample is reached, typically involving five distinct stages.</a:t>
            </a:r>
            <a:endParaRPr lang="en-US" dirty="0">
              <a:solidFill>
                <a:prstClr val="black"/>
              </a:solidFill>
            </a:endParaRPr>
          </a:p>
        </p:txBody>
      </p:sp>
      <p:pic>
        <p:nvPicPr>
          <p:cNvPr id="4" name="Image 0" descr="preencoded.png"/>
          <p:cNvPicPr>
            <a:picLocks noChangeAspect="1"/>
          </p:cNvPicPr>
          <p:nvPr/>
        </p:nvPicPr>
        <p:blipFill>
          <a:blip r:embed="rId3"/>
          <a:stretch>
            <a:fillRect/>
          </a:stretch>
        </p:blipFill>
        <p:spPr>
          <a:xfrm>
            <a:off x="3820728" y="2566246"/>
            <a:ext cx="10646570" cy="7284393"/>
          </a:xfrm>
          <a:prstGeom prst="rect">
            <a:avLst/>
          </a:prstGeom>
        </p:spPr>
      </p:pic>
    </p:spTree>
    <p:extLst>
      <p:ext uri="{BB962C8B-B14F-4D97-AF65-F5344CB8AC3E}">
        <p14:creationId xmlns:p14="http://schemas.microsoft.com/office/powerpoint/2010/main" val="3804983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4794" y="499357"/>
            <a:ext cx="5676284" cy="1262444"/>
          </a:xfrm>
          <a:prstGeom prst="rect">
            <a:avLst/>
          </a:prstGeom>
          <a:effectLst>
            <a:outerShdw blurRad="50800" dist="38100" algn="l" rotWithShape="0">
              <a:prstClr val="black">
                <a:alpha val="40000"/>
              </a:prstClr>
            </a:outerShdw>
          </a:effectLst>
        </p:spPr>
      </p:pic>
      <p:sp>
        <p:nvSpPr>
          <p:cNvPr id="5" name="Flowchart: Terminator 4"/>
          <p:cNvSpPr/>
          <p:nvPr/>
        </p:nvSpPr>
        <p:spPr>
          <a:xfrm>
            <a:off x="1458783" y="2056716"/>
            <a:ext cx="8869566" cy="1316493"/>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r>
              <a:rPr lang="en-US" sz="2300" b="1" dirty="0">
                <a:solidFill>
                  <a:prstClr val="black"/>
                </a:solidFill>
                <a:cs typeface="Calibri" panose="020F0502020204030204" pitchFamily="34" charset="0"/>
              </a:rPr>
              <a:t>Murthy's Unbiased Estimator for Population Total (Y)</a:t>
            </a:r>
          </a:p>
          <a:p>
            <a:pPr algn="ctr"/>
            <a:endParaRPr lang="en-US" sz="2300" dirty="0">
              <a:solidFill>
                <a:prstClr val="black"/>
              </a:solidFill>
              <a:cs typeface="Calibri" panose="020F0502020204030204" pitchFamily="34" charset="0"/>
            </a:endParaRPr>
          </a:p>
          <a:p>
            <a:pPr algn="ctr"/>
            <a:r>
              <a:rPr lang="en-US" sz="2300" dirty="0">
                <a:solidFill>
                  <a:prstClr val="black"/>
                </a:solidFill>
                <a:cs typeface="Calibri" panose="020F0502020204030204" pitchFamily="34" charset="0"/>
              </a:rPr>
              <a:t>The core formula relies on conditional probability:</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314" y="3361302"/>
            <a:ext cx="4277034" cy="131649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6434" y="4550388"/>
            <a:ext cx="11572878" cy="2371386"/>
          </a:xfrm>
          <a:prstGeom prst="rect">
            <a:avLst/>
          </a:prstGeom>
        </p:spPr>
      </p:pic>
      <p:sp>
        <p:nvSpPr>
          <p:cNvPr id="9" name="Rounded Rectangle 8"/>
          <p:cNvSpPr/>
          <p:nvPr/>
        </p:nvSpPr>
        <p:spPr>
          <a:xfrm>
            <a:off x="2531919" y="7178274"/>
            <a:ext cx="12160704" cy="125083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r>
              <a:rPr lang="en-US" sz="2300" b="1" dirty="0">
                <a:solidFill>
                  <a:prstClr val="black"/>
                </a:solidFill>
              </a:rPr>
              <a:t>The Unbiased Proof</a:t>
            </a:r>
          </a:p>
          <a:p>
            <a:endParaRPr lang="en-US" sz="2300" b="1" i="1" dirty="0">
              <a:solidFill>
                <a:prstClr val="black"/>
              </a:solidFill>
            </a:endParaRPr>
          </a:p>
          <a:p>
            <a:r>
              <a:rPr lang="en-US" sz="2300" dirty="0">
                <a:solidFill>
                  <a:prstClr val="black"/>
                </a:solidFill>
              </a:rPr>
              <a:t>     The estimator is guaranteed to be unbiased, meaning its expected value equals the true total:</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5808" y="8429128"/>
            <a:ext cx="5768066" cy="920186"/>
          </a:xfrm>
          <a:prstGeom prst="rect">
            <a:avLst/>
          </a:prstGeom>
        </p:spPr>
      </p:pic>
      <p:sp>
        <p:nvSpPr>
          <p:cNvPr id="2" name="Oval 1"/>
          <p:cNvSpPr/>
          <p:nvPr/>
        </p:nvSpPr>
        <p:spPr>
          <a:xfrm>
            <a:off x="12837363" y="5083726"/>
            <a:ext cx="538844" cy="563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12" name="Oval 11"/>
          <p:cNvSpPr/>
          <p:nvPr/>
        </p:nvSpPr>
        <p:spPr>
          <a:xfrm>
            <a:off x="13465023" y="5647062"/>
            <a:ext cx="538844" cy="563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13" name="Oval 12"/>
          <p:cNvSpPr/>
          <p:nvPr/>
        </p:nvSpPr>
        <p:spPr>
          <a:xfrm>
            <a:off x="9432779" y="6210396"/>
            <a:ext cx="538844" cy="563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3" name="Right Arrow 2"/>
          <p:cNvSpPr/>
          <p:nvPr/>
        </p:nvSpPr>
        <p:spPr>
          <a:xfrm>
            <a:off x="2127785" y="2257420"/>
            <a:ext cx="514350" cy="255995"/>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16" name="Right Arrow 15"/>
          <p:cNvSpPr/>
          <p:nvPr/>
        </p:nvSpPr>
        <p:spPr>
          <a:xfrm>
            <a:off x="2127785" y="4643950"/>
            <a:ext cx="514350" cy="255995"/>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17" name="Right Arrow 16"/>
          <p:cNvSpPr/>
          <p:nvPr/>
        </p:nvSpPr>
        <p:spPr>
          <a:xfrm>
            <a:off x="2127785" y="7356019"/>
            <a:ext cx="514350" cy="255995"/>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Tree>
    <p:extLst>
      <p:ext uri="{BB962C8B-B14F-4D97-AF65-F5344CB8AC3E}">
        <p14:creationId xmlns:p14="http://schemas.microsoft.com/office/powerpoint/2010/main" val="19162975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52" y="789994"/>
            <a:ext cx="4536431" cy="567035"/>
          </a:xfrm>
          <a:prstGeom prst="rect">
            <a:avLst/>
          </a:prstGeom>
          <a:noFill/>
          <a:ln/>
        </p:spPr>
        <p:txBody>
          <a:bodyPr wrap="none" lIns="0" tIns="0" rIns="0" bIns="0" rtlCol="0" anchor="t"/>
          <a:lstStyle/>
          <a:p>
            <a:pPr defTabSz="1142088">
              <a:lnSpc>
                <a:spcPts val="4438"/>
              </a:lnSpc>
            </a:pPr>
            <a:r>
              <a:rPr lang="en-US" sz="3600" dirty="0">
                <a:solidFill>
                  <a:srgbClr val="030303"/>
                </a:solidFill>
                <a:latin typeface="DM Sans Semi Bold" pitchFamily="34" charset="0"/>
                <a:ea typeface="DM Sans Semi Bold" pitchFamily="34" charset="-122"/>
                <a:cs typeface="DM Sans Semi Bold" pitchFamily="34" charset="-120"/>
              </a:rPr>
              <a:t>Real life example:</a:t>
            </a:r>
            <a:endParaRPr lang="en-US" sz="3600" dirty="0">
              <a:solidFill>
                <a:prstClr val="black"/>
              </a:solidFill>
            </a:endParaRPr>
          </a:p>
        </p:txBody>
      </p:sp>
      <p:sp>
        <p:nvSpPr>
          <p:cNvPr id="3" name="Text 1"/>
          <p:cNvSpPr/>
          <p:nvPr/>
        </p:nvSpPr>
        <p:spPr>
          <a:xfrm>
            <a:off x="992251" y="1810657"/>
            <a:ext cx="16303526" cy="907256"/>
          </a:xfrm>
          <a:prstGeom prst="rect">
            <a:avLst/>
          </a:prstGeom>
          <a:noFill/>
          <a:ln/>
        </p:spPr>
        <p:txBody>
          <a:bodyPr wrap="square" lIns="0" tIns="0" rIns="0" bIns="0" rtlCol="0" anchor="t"/>
          <a:lstStyle/>
          <a:p>
            <a:pPr defTabSz="1142088">
              <a:lnSpc>
                <a:spcPts val="3563"/>
              </a:lnSpc>
            </a:pPr>
            <a:r>
              <a:rPr lang="en-US" dirty="0">
                <a:solidFill>
                  <a:srgbClr val="464646"/>
                </a:solidFill>
                <a:latin typeface="Inter Medium" pitchFamily="34" charset="0"/>
                <a:ea typeface="Inter Medium" pitchFamily="34" charset="-122"/>
                <a:cs typeface="Inter Medium" pitchFamily="34" charset="-120"/>
              </a:rPr>
              <a:t>This image shows multistage sampling: first districts are chosen, then villages or blocks, and finally individual farms, making data collection organized and efficient.</a:t>
            </a:r>
            <a:endParaRPr lang="en-US" dirty="0">
              <a:solidFill>
                <a:prstClr val="black"/>
              </a:solidFill>
            </a:endParaRPr>
          </a:p>
        </p:txBody>
      </p:sp>
      <p:pic>
        <p:nvPicPr>
          <p:cNvPr id="4" name="Image 0" descr="preencoded.png"/>
          <p:cNvPicPr>
            <a:picLocks noChangeAspect="1"/>
          </p:cNvPicPr>
          <p:nvPr/>
        </p:nvPicPr>
        <p:blipFill>
          <a:blip r:embed="rId3"/>
          <a:stretch>
            <a:fillRect/>
          </a:stretch>
        </p:blipFill>
        <p:spPr>
          <a:xfrm>
            <a:off x="4250842" y="2973003"/>
            <a:ext cx="9786194" cy="6524030"/>
          </a:xfrm>
          <a:prstGeom prst="rect">
            <a:avLst/>
          </a:prstGeom>
        </p:spPr>
      </p:pic>
    </p:spTree>
    <p:extLst>
      <p:ext uri="{BB962C8B-B14F-4D97-AF65-F5344CB8AC3E}">
        <p14:creationId xmlns:p14="http://schemas.microsoft.com/office/powerpoint/2010/main" val="2468600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51" y="1725960"/>
            <a:ext cx="11517513" cy="708720"/>
          </a:xfrm>
          <a:prstGeom prst="rect">
            <a:avLst/>
          </a:prstGeom>
          <a:noFill/>
          <a:ln/>
        </p:spPr>
        <p:txBody>
          <a:bodyPr wrap="none" lIns="0" tIns="0" rIns="0" bIns="0" rtlCol="0" anchor="t"/>
          <a:lstStyle/>
          <a:p>
            <a:pPr defTabSz="1142088">
              <a:lnSpc>
                <a:spcPts val="5563"/>
              </a:lnSpc>
            </a:pPr>
            <a:r>
              <a:rPr lang="en-US" sz="4400" dirty="0">
                <a:solidFill>
                  <a:srgbClr val="030303"/>
                </a:solidFill>
                <a:latin typeface="DM Sans Semi Bold" pitchFamily="34" charset="0"/>
                <a:ea typeface="DM Sans Semi Bold" pitchFamily="34" charset="-122"/>
                <a:cs typeface="DM Sans Semi Bold" pitchFamily="34" charset="-120"/>
              </a:rPr>
              <a:t>Where Multistage Sampling is Appropriate</a:t>
            </a:r>
            <a:endParaRPr lang="en-US" sz="4400" dirty="0">
              <a:solidFill>
                <a:prstClr val="black"/>
              </a:solidFill>
            </a:endParaRPr>
          </a:p>
        </p:txBody>
      </p:sp>
      <p:pic>
        <p:nvPicPr>
          <p:cNvPr id="3" name="Image 0" descr="preencoded.png"/>
          <p:cNvPicPr>
            <a:picLocks noChangeAspect="1"/>
          </p:cNvPicPr>
          <p:nvPr/>
        </p:nvPicPr>
        <p:blipFill>
          <a:blip r:embed="rId3"/>
          <a:stretch>
            <a:fillRect/>
          </a:stretch>
        </p:blipFill>
        <p:spPr>
          <a:xfrm>
            <a:off x="992249" y="3001731"/>
            <a:ext cx="3742730" cy="2313086"/>
          </a:xfrm>
          <a:prstGeom prst="rect">
            <a:avLst/>
          </a:prstGeom>
        </p:spPr>
      </p:pic>
      <p:sp>
        <p:nvSpPr>
          <p:cNvPr id="4" name="Text 1"/>
          <p:cNvSpPr/>
          <p:nvPr/>
        </p:nvSpPr>
        <p:spPr>
          <a:xfrm>
            <a:off x="992241" y="5669176"/>
            <a:ext cx="5198270" cy="907256"/>
          </a:xfrm>
          <a:prstGeom prst="rect">
            <a:avLst/>
          </a:prstGeom>
          <a:noFill/>
          <a:ln/>
        </p:spPr>
        <p:txBody>
          <a:bodyPr wrap="square" lIns="0" tIns="0" rIns="0" bIns="0" rtlCol="0" anchor="t"/>
          <a:lstStyle/>
          <a:p>
            <a:pPr defTabSz="1142088">
              <a:lnSpc>
                <a:spcPts val="3563"/>
              </a:lnSpc>
            </a:pPr>
            <a:r>
              <a:rPr lang="en-US" dirty="0">
                <a:solidFill>
                  <a:srgbClr val="464646"/>
                </a:solidFill>
                <a:latin typeface="Inter Medium" pitchFamily="34" charset="0"/>
                <a:ea typeface="Inter Medium" pitchFamily="34" charset="-122"/>
                <a:cs typeface="Inter Medium" pitchFamily="34" charset="-120"/>
              </a:rPr>
              <a:t>When the population is large and scattered.</a:t>
            </a:r>
            <a:endParaRPr lang="en-US" dirty="0">
              <a:solidFill>
                <a:prstClr val="black"/>
              </a:solidFill>
            </a:endParaRPr>
          </a:p>
        </p:txBody>
      </p:sp>
      <p:sp>
        <p:nvSpPr>
          <p:cNvPr id="5" name="Text 2"/>
          <p:cNvSpPr/>
          <p:nvPr/>
        </p:nvSpPr>
        <p:spPr>
          <a:xfrm>
            <a:off x="992241" y="6746541"/>
            <a:ext cx="5198270" cy="1814513"/>
          </a:xfrm>
          <a:prstGeom prst="rect">
            <a:avLst/>
          </a:prstGeom>
          <a:noFill/>
          <a:ln/>
        </p:spPr>
        <p:txBody>
          <a:bodyPr wrap="square" lIns="0" tIns="0" rIns="0" bIns="0" rtlCol="0" anchor="t"/>
          <a:lstStyle/>
          <a:p>
            <a:pPr defTabSz="1142088">
              <a:lnSpc>
                <a:spcPts val="3563"/>
              </a:lnSpc>
            </a:pPr>
            <a:r>
              <a:rPr lang="en-US" dirty="0">
                <a:solidFill>
                  <a:srgbClr val="464646"/>
                </a:solidFill>
                <a:latin typeface="Inter Medium" pitchFamily="34" charset="0"/>
                <a:ea typeface="Inter Medium" pitchFamily="34" charset="-122"/>
                <a:cs typeface="Inter Medium" pitchFamily="34" charset="-120"/>
              </a:rPr>
              <a:t>Multistage sampling helps researchers divide a wide population into smaller, more manageable groups for easier data collection.</a:t>
            </a:r>
            <a:endParaRPr lang="en-US" dirty="0">
              <a:solidFill>
                <a:prstClr val="black"/>
              </a:solidFill>
            </a:endParaRPr>
          </a:p>
        </p:txBody>
      </p:sp>
      <p:pic>
        <p:nvPicPr>
          <p:cNvPr id="6" name="Image 1" descr="preencoded.png"/>
          <p:cNvPicPr>
            <a:picLocks noChangeAspect="1"/>
          </p:cNvPicPr>
          <p:nvPr/>
        </p:nvPicPr>
        <p:blipFill>
          <a:blip r:embed="rId4"/>
          <a:stretch>
            <a:fillRect/>
          </a:stretch>
        </p:blipFill>
        <p:spPr>
          <a:xfrm>
            <a:off x="6544878" y="3001731"/>
            <a:ext cx="3742730" cy="2313086"/>
          </a:xfrm>
          <a:prstGeom prst="rect">
            <a:avLst/>
          </a:prstGeom>
        </p:spPr>
      </p:pic>
      <p:sp>
        <p:nvSpPr>
          <p:cNvPr id="7" name="Text 3"/>
          <p:cNvSpPr/>
          <p:nvPr/>
        </p:nvSpPr>
        <p:spPr>
          <a:xfrm>
            <a:off x="6544878" y="5669176"/>
            <a:ext cx="5198270" cy="907256"/>
          </a:xfrm>
          <a:prstGeom prst="rect">
            <a:avLst/>
          </a:prstGeom>
          <a:noFill/>
          <a:ln/>
        </p:spPr>
        <p:txBody>
          <a:bodyPr wrap="square" lIns="0" tIns="0" rIns="0" bIns="0" rtlCol="0" anchor="t"/>
          <a:lstStyle/>
          <a:p>
            <a:pPr defTabSz="1142088">
              <a:lnSpc>
                <a:spcPts val="3563"/>
              </a:lnSpc>
            </a:pPr>
            <a:r>
              <a:rPr lang="en-US" dirty="0">
                <a:solidFill>
                  <a:srgbClr val="464646"/>
                </a:solidFill>
                <a:latin typeface="Inter Medium" pitchFamily="34" charset="0"/>
                <a:ea typeface="Inter Medium" pitchFamily="34" charset="-122"/>
                <a:cs typeface="Inter Medium" pitchFamily="34" charset="-120"/>
              </a:rPr>
              <a:t>When it’s difficult to list every individual.</a:t>
            </a:r>
            <a:endParaRPr lang="en-US" dirty="0">
              <a:solidFill>
                <a:prstClr val="black"/>
              </a:solidFill>
            </a:endParaRPr>
          </a:p>
        </p:txBody>
      </p:sp>
      <p:sp>
        <p:nvSpPr>
          <p:cNvPr id="8" name="Text 4"/>
          <p:cNvSpPr/>
          <p:nvPr/>
        </p:nvSpPr>
        <p:spPr>
          <a:xfrm>
            <a:off x="6544878" y="6746538"/>
            <a:ext cx="5198270" cy="1360886"/>
          </a:xfrm>
          <a:prstGeom prst="rect">
            <a:avLst/>
          </a:prstGeom>
          <a:noFill/>
          <a:ln/>
        </p:spPr>
        <p:txBody>
          <a:bodyPr wrap="square" lIns="0" tIns="0" rIns="0" bIns="0" rtlCol="0" anchor="t"/>
          <a:lstStyle/>
          <a:p>
            <a:pPr defTabSz="1142088">
              <a:lnSpc>
                <a:spcPts val="3563"/>
              </a:lnSpc>
            </a:pPr>
            <a:r>
              <a:rPr lang="en-US" dirty="0">
                <a:solidFill>
                  <a:srgbClr val="464646"/>
                </a:solidFill>
                <a:latin typeface="Inter Medium" pitchFamily="34" charset="0"/>
                <a:ea typeface="Inter Medium" pitchFamily="34" charset="-122"/>
                <a:cs typeface="Inter Medium" pitchFamily="34" charset="-120"/>
              </a:rPr>
              <a:t>Instead of listing everyone, researchers can sample groups step by step — saving time and resources.</a:t>
            </a:r>
            <a:endParaRPr lang="en-US" dirty="0">
              <a:solidFill>
                <a:prstClr val="black"/>
              </a:solidFill>
            </a:endParaRPr>
          </a:p>
        </p:txBody>
      </p:sp>
      <p:pic>
        <p:nvPicPr>
          <p:cNvPr id="9" name="Image 2" descr="preencoded.png"/>
          <p:cNvPicPr>
            <a:picLocks noChangeAspect="1"/>
          </p:cNvPicPr>
          <p:nvPr/>
        </p:nvPicPr>
        <p:blipFill>
          <a:blip r:embed="rId5"/>
          <a:stretch>
            <a:fillRect/>
          </a:stretch>
        </p:blipFill>
        <p:spPr>
          <a:xfrm>
            <a:off x="12097505" y="3001731"/>
            <a:ext cx="3742730" cy="2313086"/>
          </a:xfrm>
          <a:prstGeom prst="rect">
            <a:avLst/>
          </a:prstGeom>
        </p:spPr>
      </p:pic>
      <p:sp>
        <p:nvSpPr>
          <p:cNvPr id="10" name="Text 5"/>
          <p:cNvSpPr/>
          <p:nvPr/>
        </p:nvSpPr>
        <p:spPr>
          <a:xfrm>
            <a:off x="12097508" y="5669176"/>
            <a:ext cx="5198270" cy="907256"/>
          </a:xfrm>
          <a:prstGeom prst="rect">
            <a:avLst/>
          </a:prstGeom>
          <a:noFill/>
          <a:ln/>
        </p:spPr>
        <p:txBody>
          <a:bodyPr wrap="square" lIns="0" tIns="0" rIns="0" bIns="0" rtlCol="0" anchor="t"/>
          <a:lstStyle/>
          <a:p>
            <a:pPr defTabSz="1142088">
              <a:lnSpc>
                <a:spcPts val="3563"/>
              </a:lnSpc>
            </a:pPr>
            <a:r>
              <a:rPr lang="en-US" dirty="0">
                <a:solidFill>
                  <a:srgbClr val="464646"/>
                </a:solidFill>
                <a:latin typeface="Inter Medium" pitchFamily="34" charset="0"/>
                <a:ea typeface="Inter Medium" pitchFamily="34" charset="-122"/>
                <a:cs typeface="Inter Medium" pitchFamily="34" charset="-120"/>
              </a:rPr>
              <a:t>The third stage selects specific farms for data collection.</a:t>
            </a:r>
            <a:endParaRPr lang="en-US" dirty="0">
              <a:solidFill>
                <a:prstClr val="black"/>
              </a:solidFill>
            </a:endParaRPr>
          </a:p>
        </p:txBody>
      </p:sp>
      <p:sp>
        <p:nvSpPr>
          <p:cNvPr id="11" name="Text 6"/>
          <p:cNvSpPr/>
          <p:nvPr/>
        </p:nvSpPr>
        <p:spPr>
          <a:xfrm>
            <a:off x="12097508" y="6746541"/>
            <a:ext cx="5198270" cy="1814513"/>
          </a:xfrm>
          <a:prstGeom prst="rect">
            <a:avLst/>
          </a:prstGeom>
          <a:noFill/>
          <a:ln/>
        </p:spPr>
        <p:txBody>
          <a:bodyPr wrap="square" lIns="0" tIns="0" rIns="0" bIns="0" rtlCol="0" anchor="t"/>
          <a:lstStyle/>
          <a:p>
            <a:pPr defTabSz="1142088">
              <a:lnSpc>
                <a:spcPts val="3563"/>
              </a:lnSpc>
            </a:pPr>
            <a:r>
              <a:rPr lang="en-US" dirty="0">
                <a:solidFill>
                  <a:srgbClr val="464646"/>
                </a:solidFill>
                <a:latin typeface="Inter Medium" pitchFamily="34" charset="0"/>
                <a:ea typeface="Inter Medium" pitchFamily="34" charset="-122"/>
                <a:cs typeface="Inter Medium" pitchFamily="34" charset="-120"/>
              </a:rPr>
              <a:t>Large-scale surveys often use multistage sampling to ensure representation from different areas or regions efficiently.</a:t>
            </a:r>
            <a:endParaRPr lang="en-US" dirty="0">
              <a:solidFill>
                <a:prstClr val="black"/>
              </a:solidFill>
            </a:endParaRPr>
          </a:p>
        </p:txBody>
      </p:sp>
    </p:spTree>
    <p:extLst>
      <p:ext uri="{BB962C8B-B14F-4D97-AF65-F5344CB8AC3E}">
        <p14:creationId xmlns:p14="http://schemas.microsoft.com/office/powerpoint/2010/main" val="3042142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xmlns="" id="{D65A2A8A-B3CF-EE60-239E-12679AF2FA7C}"/>
              </a:ext>
            </a:extLst>
          </p:cNvPr>
          <p:cNvSpPr/>
          <p:nvPr/>
        </p:nvSpPr>
        <p:spPr>
          <a:xfrm>
            <a:off x="7856961" y="2391881"/>
            <a:ext cx="11334633" cy="3512180"/>
          </a:xfrm>
          <a:prstGeom prst="rect">
            <a:avLst/>
          </a:prstGeom>
          <a:noFill/>
          <a:ln/>
        </p:spPr>
        <p:txBody>
          <a:bodyPr wrap="square" lIns="0" tIns="0" rIns="0" bIns="0" rtlCol="0" anchor="t"/>
          <a:lstStyle/>
          <a:p>
            <a:pPr defTabSz="1370781">
              <a:lnSpc>
                <a:spcPts val="8774"/>
              </a:lnSpc>
            </a:pPr>
            <a:r>
              <a:rPr lang="en-US" sz="10800" b="1" dirty="0">
                <a:solidFill>
                  <a:srgbClr val="00B0F0"/>
                </a:solidFill>
                <a:latin typeface="Roboto" panose="02000000000000000000" pitchFamily="2" charset="0"/>
                <a:ea typeface="Roboto" panose="02000000000000000000" pitchFamily="2" charset="0"/>
                <a:cs typeface="Roboto" panose="02000000000000000000" pitchFamily="2" charset="0"/>
              </a:rPr>
              <a:t>Multiphase vs</a:t>
            </a:r>
          </a:p>
          <a:p>
            <a:pPr defTabSz="1370781">
              <a:lnSpc>
                <a:spcPts val="8774"/>
              </a:lnSpc>
            </a:pPr>
            <a:r>
              <a:rPr lang="en-US" sz="10800" b="1" dirty="0">
                <a:solidFill>
                  <a:srgbClr val="00B0F0"/>
                </a:solidFill>
                <a:latin typeface="Roboto" panose="02000000000000000000" pitchFamily="2" charset="0"/>
                <a:ea typeface="Roboto" panose="02000000000000000000" pitchFamily="2" charset="0"/>
                <a:cs typeface="Roboto" panose="02000000000000000000" pitchFamily="2" charset="0"/>
              </a:rPr>
              <a:t>Multistage</a:t>
            </a:r>
          </a:p>
          <a:p>
            <a:pPr defTabSz="1370781">
              <a:lnSpc>
                <a:spcPts val="8774"/>
              </a:lnSpc>
            </a:pPr>
            <a:r>
              <a:rPr lang="en-US" sz="10800" b="1" dirty="0">
                <a:solidFill>
                  <a:srgbClr val="00B0F0"/>
                </a:solidFill>
                <a:latin typeface="Roboto" panose="02000000000000000000" pitchFamily="2" charset="0"/>
                <a:ea typeface="Roboto" panose="02000000000000000000" pitchFamily="2" charset="0"/>
                <a:cs typeface="Roboto" panose="02000000000000000000" pitchFamily="2" charset="0"/>
              </a:rPr>
              <a:t>Sampling</a:t>
            </a:r>
            <a:endParaRPr lang="en-US" sz="10800" dirty="0">
              <a:solidFill>
                <a:srgbClr val="00B0F0"/>
              </a:solidFill>
              <a:latin typeface="Roboto" panose="02000000000000000000" pitchFamily="2" charset="0"/>
              <a:ea typeface="Roboto" panose="02000000000000000000" pitchFamily="2" charset="0"/>
              <a:cs typeface="Roboto" panose="02000000000000000000" pitchFamily="2" charset="0"/>
            </a:endParaRPr>
          </a:p>
        </p:txBody>
      </p:sp>
      <p:sp>
        <p:nvSpPr>
          <p:cNvPr id="5" name="Text 1">
            <a:extLst>
              <a:ext uri="{FF2B5EF4-FFF2-40B4-BE49-F238E27FC236}">
                <a16:creationId xmlns:a16="http://schemas.microsoft.com/office/drawing/2014/main" xmlns="" id="{E177899C-20AB-EA0C-4C2C-5D1920EE6E53}"/>
              </a:ext>
            </a:extLst>
          </p:cNvPr>
          <p:cNvSpPr/>
          <p:nvPr/>
        </p:nvSpPr>
        <p:spPr>
          <a:xfrm>
            <a:off x="7856961" y="6139047"/>
            <a:ext cx="11334633" cy="1088708"/>
          </a:xfrm>
          <a:prstGeom prst="rect">
            <a:avLst/>
          </a:prstGeom>
          <a:noFill/>
          <a:ln/>
        </p:spPr>
        <p:txBody>
          <a:bodyPr wrap="square" lIns="0" tIns="0" rIns="0" bIns="0" rtlCol="0" anchor="t"/>
          <a:lstStyle/>
          <a:p>
            <a:pPr defTabSz="1370781">
              <a:lnSpc>
                <a:spcPts val="4275"/>
              </a:lnSpc>
            </a:pPr>
            <a:r>
              <a:rPr lang="en-US" sz="2600" b="1" dirty="0">
                <a:solidFill>
                  <a:prstClr val="black"/>
                </a:solidFill>
                <a:latin typeface="Roboto" panose="02000000000000000000" pitchFamily="2" charset="0"/>
                <a:ea typeface="Roboto" panose="02000000000000000000" pitchFamily="2" charset="0"/>
                <a:cs typeface="Roboto" panose="02000000000000000000" pitchFamily="2" charset="0"/>
              </a:rPr>
              <a:t>Understanding Concepts, Key Differences, and Real-Life Research Applications</a:t>
            </a:r>
          </a:p>
        </p:txBody>
      </p:sp>
      <p:sp>
        <p:nvSpPr>
          <p:cNvPr id="6" name="Text 2">
            <a:extLst>
              <a:ext uri="{FF2B5EF4-FFF2-40B4-BE49-F238E27FC236}">
                <a16:creationId xmlns:a16="http://schemas.microsoft.com/office/drawing/2014/main" xmlns="" id="{222FF886-754A-EC66-4E8C-9FF155D3F2E3}"/>
              </a:ext>
            </a:extLst>
          </p:cNvPr>
          <p:cNvSpPr/>
          <p:nvPr/>
        </p:nvSpPr>
        <p:spPr>
          <a:xfrm>
            <a:off x="7856961" y="7475498"/>
            <a:ext cx="11334633" cy="435411"/>
          </a:xfrm>
          <a:prstGeom prst="rect">
            <a:avLst/>
          </a:prstGeom>
          <a:noFill/>
          <a:ln/>
        </p:spPr>
        <p:txBody>
          <a:bodyPr wrap="none" lIns="0" tIns="0" rIns="0" bIns="0" rtlCol="0" anchor="t"/>
          <a:lstStyle/>
          <a:p>
            <a:pPr defTabSz="1370781">
              <a:lnSpc>
                <a:spcPts val="3375"/>
              </a:lnSpc>
            </a:pPr>
            <a:r>
              <a:rPr lang="en-US" sz="2100" b="1" dirty="0">
                <a:solidFill>
                  <a:prstClr val="black"/>
                </a:solidFill>
                <a:latin typeface="Roboto" panose="02000000000000000000" pitchFamily="2" charset="0"/>
                <a:ea typeface="Roboto" panose="02000000000000000000" pitchFamily="2" charset="0"/>
                <a:cs typeface="Roboto" panose="02000000000000000000" pitchFamily="2" charset="0"/>
              </a:rPr>
              <a:t>Presented by Barsha Sutradhar</a:t>
            </a:r>
          </a:p>
          <a:p>
            <a:pPr defTabSz="1370781">
              <a:lnSpc>
                <a:spcPts val="3375"/>
              </a:lnSpc>
            </a:pPr>
            <a:r>
              <a:rPr lang="en-US" sz="2100" b="1" dirty="0">
                <a:solidFill>
                  <a:prstClr val="black"/>
                </a:solidFill>
                <a:latin typeface="Roboto" panose="02000000000000000000" pitchFamily="2" charset="0"/>
                <a:ea typeface="Roboto" panose="02000000000000000000" pitchFamily="2" charset="0"/>
                <a:cs typeface="Roboto" panose="02000000000000000000" pitchFamily="2" charset="0"/>
              </a:rPr>
              <a:t>ID-12113026</a:t>
            </a:r>
          </a:p>
        </p:txBody>
      </p:sp>
      <p:pic>
        <p:nvPicPr>
          <p:cNvPr id="8" name="Picture 7">
            <a:extLst>
              <a:ext uri="{FF2B5EF4-FFF2-40B4-BE49-F238E27FC236}">
                <a16:creationId xmlns:a16="http://schemas.microsoft.com/office/drawing/2014/main" xmlns="" id="{39F70E8F-CBA1-EE40-4F49-CFD8B7EE5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15200" cy="10287000"/>
          </a:xfrm>
          <a:prstGeom prst="rect">
            <a:avLst/>
          </a:prstGeom>
        </p:spPr>
      </p:pic>
    </p:spTree>
    <p:extLst>
      <p:ext uri="{BB962C8B-B14F-4D97-AF65-F5344CB8AC3E}">
        <p14:creationId xmlns:p14="http://schemas.microsoft.com/office/powerpoint/2010/main" val="3059831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380D6B1-180A-8C84-6EEF-AE44573A0C12}"/>
              </a:ext>
            </a:extLst>
          </p:cNvPr>
          <p:cNvSpPr/>
          <p:nvPr/>
        </p:nvSpPr>
        <p:spPr>
          <a:xfrm>
            <a:off x="4426312" y="469199"/>
            <a:ext cx="8892791" cy="12811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079" tIns="68543" rIns="137079" bIns="68543" rtlCol="0" anchor="ctr"/>
          <a:lstStyle/>
          <a:p>
            <a:pPr algn="ctr" defTabSz="1370781"/>
            <a:r>
              <a:rPr lang="en-US" sz="5400" b="1" dirty="0">
                <a:solidFill>
                  <a:srgbClr val="0070C0"/>
                </a:solidFill>
              </a:rPr>
              <a:t>Multiphase Sampling</a:t>
            </a:r>
          </a:p>
        </p:txBody>
      </p:sp>
      <p:sp>
        <p:nvSpPr>
          <p:cNvPr id="3" name="Rectangle 2">
            <a:extLst>
              <a:ext uri="{FF2B5EF4-FFF2-40B4-BE49-F238E27FC236}">
                <a16:creationId xmlns:a16="http://schemas.microsoft.com/office/drawing/2014/main" xmlns="" id="{BC251976-E8CA-3518-DC5E-1E302B7D2AB3}"/>
              </a:ext>
            </a:extLst>
          </p:cNvPr>
          <p:cNvSpPr/>
          <p:nvPr/>
        </p:nvSpPr>
        <p:spPr>
          <a:xfrm>
            <a:off x="1763487" y="2916544"/>
            <a:ext cx="10354828" cy="20649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079" tIns="68543" rIns="137079" bIns="68543" rtlCol="0" anchor="ctr"/>
          <a:lstStyle/>
          <a:p>
            <a:pPr defTabSz="1370781"/>
            <a:r>
              <a:rPr lang="en-US" sz="3000" b="1" dirty="0">
                <a:solidFill>
                  <a:prstClr val="black"/>
                </a:solidFill>
                <a:latin typeface="Roboto" panose="02000000000000000000" pitchFamily="2" charset="0"/>
                <a:ea typeface="Roboto" panose="02000000000000000000" pitchFamily="2" charset="0"/>
                <a:cs typeface="Roboto" panose="02000000000000000000" pitchFamily="2" charset="0"/>
              </a:rPr>
              <a:t>Multiphase Sampling is a technique where data are collected from the same sampling units in two or more phases.</a:t>
            </a:r>
          </a:p>
          <a:p>
            <a:pPr defTabSz="1370781"/>
            <a:r>
              <a:rPr lang="en-US" sz="3000" b="1" dirty="0">
                <a:solidFill>
                  <a:prstClr val="black"/>
                </a:solidFill>
                <a:latin typeface="Roboto" panose="02000000000000000000" pitchFamily="2" charset="0"/>
                <a:ea typeface="Roboto" panose="02000000000000000000" pitchFamily="2" charset="0"/>
                <a:cs typeface="Roboto" panose="02000000000000000000" pitchFamily="2" charset="0"/>
              </a:rPr>
              <a:t>Each phase provides more detailed information than the previous one.</a:t>
            </a:r>
          </a:p>
          <a:p>
            <a:pPr algn="ctr" defTabSz="1370781"/>
            <a:endParaRPr lang="en-US" dirty="0">
              <a:solidFill>
                <a:prstClr val="white"/>
              </a:solidFill>
            </a:endParaRPr>
          </a:p>
        </p:txBody>
      </p:sp>
      <p:pic>
        <p:nvPicPr>
          <p:cNvPr id="7" name="Graphic 6" descr="Brain in head with solid fill">
            <a:extLst>
              <a:ext uri="{FF2B5EF4-FFF2-40B4-BE49-F238E27FC236}">
                <a16:creationId xmlns:a16="http://schemas.microsoft.com/office/drawing/2014/main" xmlns="" id="{1EA212A4-0A3D-6D12-1BF3-49576664596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05989" y="2720591"/>
            <a:ext cx="1371600" cy="1371600"/>
          </a:xfrm>
          <a:prstGeom prst="rect">
            <a:avLst/>
          </a:prstGeom>
        </p:spPr>
      </p:pic>
      <p:sp>
        <p:nvSpPr>
          <p:cNvPr id="8" name="Rectangle 7">
            <a:extLst>
              <a:ext uri="{FF2B5EF4-FFF2-40B4-BE49-F238E27FC236}">
                <a16:creationId xmlns:a16="http://schemas.microsoft.com/office/drawing/2014/main" xmlns="" id="{129251E2-C65F-F413-0768-9135BB9AE9A8}"/>
              </a:ext>
            </a:extLst>
          </p:cNvPr>
          <p:cNvSpPr/>
          <p:nvPr/>
        </p:nvSpPr>
        <p:spPr>
          <a:xfrm>
            <a:off x="2004650" y="5740689"/>
            <a:ext cx="9676563" cy="2788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079" tIns="68543" rIns="137079" bIns="68543" rtlCol="0" anchor="ctr"/>
          <a:lstStyle/>
          <a:p>
            <a:pPr defTabSz="1370781"/>
            <a:r>
              <a:rPr lang="en-US" sz="3600" b="1" dirty="0">
                <a:solidFill>
                  <a:srgbClr val="0070C0"/>
                </a:solidFill>
              </a:rPr>
              <a:t>Key points</a:t>
            </a:r>
          </a:p>
          <a:p>
            <a:pPr marL="428373" indent="-428373" defTabSz="1370781">
              <a:buFont typeface="Wingdings" panose="05000000000000000000" pitchFamily="2" charset="2"/>
              <a:buChar char="§"/>
            </a:pPr>
            <a:r>
              <a:rPr lang="en-US" sz="3000" b="1" dirty="0">
                <a:solidFill>
                  <a:prstClr val="black"/>
                </a:solidFill>
                <a:latin typeface="Roboto" panose="02000000000000000000" pitchFamily="2" charset="0"/>
                <a:ea typeface="Roboto" panose="02000000000000000000" pitchFamily="2" charset="0"/>
                <a:cs typeface="Roboto" panose="02000000000000000000" pitchFamily="2" charset="0"/>
              </a:rPr>
              <a:t>Same population units are used in all phases.</a:t>
            </a:r>
          </a:p>
          <a:p>
            <a:pPr marL="428373" indent="-428373" defTabSz="1370781">
              <a:buFont typeface="Wingdings" panose="05000000000000000000" pitchFamily="2" charset="2"/>
              <a:buChar char="§"/>
            </a:pPr>
            <a:r>
              <a:rPr lang="en-US" sz="3000" b="1" dirty="0">
                <a:solidFill>
                  <a:prstClr val="black"/>
                </a:solidFill>
                <a:latin typeface="Roboto" panose="02000000000000000000" pitchFamily="2" charset="0"/>
                <a:ea typeface="Roboto" panose="02000000000000000000" pitchFamily="2" charset="0"/>
                <a:cs typeface="Roboto" panose="02000000000000000000" pitchFamily="2" charset="0"/>
              </a:rPr>
              <a:t>Each phase refines or adds new information.</a:t>
            </a:r>
          </a:p>
          <a:p>
            <a:pPr marL="428373" indent="-428373" defTabSz="1370781">
              <a:buFont typeface="Wingdings" panose="05000000000000000000" pitchFamily="2" charset="2"/>
              <a:buChar char="§"/>
            </a:pPr>
            <a:r>
              <a:rPr lang="en-US" sz="3000" b="1" dirty="0">
                <a:solidFill>
                  <a:prstClr val="black"/>
                </a:solidFill>
                <a:latin typeface="Roboto" panose="02000000000000000000" pitchFamily="2" charset="0"/>
                <a:ea typeface="Roboto" panose="02000000000000000000" pitchFamily="2" charset="0"/>
                <a:cs typeface="Roboto" panose="02000000000000000000" pitchFamily="2" charset="0"/>
              </a:rPr>
              <a:t>Used when detailed information is costly to collect for all units</a:t>
            </a:r>
          </a:p>
        </p:txBody>
      </p:sp>
      <p:pic>
        <p:nvPicPr>
          <p:cNvPr id="10" name="Graphic 9" descr="Lightbulb and gear with solid fill">
            <a:extLst>
              <a:ext uri="{FF2B5EF4-FFF2-40B4-BE49-F238E27FC236}">
                <a16:creationId xmlns:a16="http://schemas.microsoft.com/office/drawing/2014/main" xmlns="" id="{7B9FEF99-D791-4455-7291-CE0DC7633C7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6735529" y="8915400"/>
            <a:ext cx="1371600" cy="1371600"/>
          </a:xfrm>
          <a:prstGeom prst="rect">
            <a:avLst/>
          </a:prstGeom>
        </p:spPr>
      </p:pic>
      <p:pic>
        <p:nvPicPr>
          <p:cNvPr id="11" name="Graphic 10" descr="Bullseye with solid fill">
            <a:extLst>
              <a:ext uri="{FF2B5EF4-FFF2-40B4-BE49-F238E27FC236}">
                <a16:creationId xmlns:a16="http://schemas.microsoft.com/office/drawing/2014/main" xmlns="" id="{AFFB3E4F-8195-0044-3969-FEF63CE8527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05989" y="6029013"/>
            <a:ext cx="1371600" cy="1371600"/>
          </a:xfrm>
          <a:prstGeom prst="rect">
            <a:avLst/>
          </a:prstGeom>
        </p:spPr>
      </p:pic>
      <p:pic>
        <p:nvPicPr>
          <p:cNvPr id="12" name="Graphic 11" descr="Bullseye with solid fill">
            <a:extLst>
              <a:ext uri="{FF2B5EF4-FFF2-40B4-BE49-F238E27FC236}">
                <a16:creationId xmlns:a16="http://schemas.microsoft.com/office/drawing/2014/main" xmlns="" id="{A5EA8D63-66BF-B19E-8B48-C8AB1C55337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05989" y="5953650"/>
            <a:ext cx="1371600" cy="1371600"/>
          </a:xfrm>
          <a:prstGeom prst="rect">
            <a:avLst/>
          </a:prstGeom>
        </p:spPr>
      </p:pic>
      <p:pic>
        <p:nvPicPr>
          <p:cNvPr id="17" name="Picture 16">
            <a:extLst>
              <a:ext uri="{FF2B5EF4-FFF2-40B4-BE49-F238E27FC236}">
                <a16:creationId xmlns:a16="http://schemas.microsoft.com/office/drawing/2014/main" xmlns="" id="{982BC6BD-9050-816B-EB2E-181D885E8E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8321" y="2272191"/>
            <a:ext cx="5742633" cy="5742633"/>
          </a:xfrm>
          <a:prstGeom prst="rect">
            <a:avLst/>
          </a:prstGeom>
        </p:spPr>
      </p:pic>
    </p:spTree>
    <p:extLst>
      <p:ext uri="{BB962C8B-B14F-4D97-AF65-F5344CB8AC3E}">
        <p14:creationId xmlns:p14="http://schemas.microsoft.com/office/powerpoint/2010/main" val="2418403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0A5D162-1DBA-7DC5-39B5-CEB9DF0BE93D}"/>
              </a:ext>
            </a:extLst>
          </p:cNvPr>
          <p:cNvSpPr/>
          <p:nvPr/>
        </p:nvSpPr>
        <p:spPr>
          <a:xfrm>
            <a:off x="3803987" y="126950"/>
            <a:ext cx="8892791" cy="12811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079" tIns="68543" rIns="137079" bIns="68543" rtlCol="0" anchor="ctr"/>
          <a:lstStyle/>
          <a:p>
            <a:pPr algn="ctr" defTabSz="1370781"/>
            <a:r>
              <a:rPr lang="en-US" sz="5400" b="1" dirty="0">
                <a:solidFill>
                  <a:srgbClr val="0070C0"/>
                </a:solidFill>
              </a:rPr>
              <a:t>Multiphase Sampling</a:t>
            </a:r>
          </a:p>
        </p:txBody>
      </p:sp>
      <p:sp>
        <p:nvSpPr>
          <p:cNvPr id="3" name="Rectangle 2">
            <a:extLst>
              <a:ext uri="{FF2B5EF4-FFF2-40B4-BE49-F238E27FC236}">
                <a16:creationId xmlns:a16="http://schemas.microsoft.com/office/drawing/2014/main" xmlns="" id="{9005B2C2-83F5-CFE3-FEB9-1E929C9F3D41}"/>
              </a:ext>
            </a:extLst>
          </p:cNvPr>
          <p:cNvSpPr/>
          <p:nvPr/>
        </p:nvSpPr>
        <p:spPr>
          <a:xfrm>
            <a:off x="1777910" y="2175898"/>
            <a:ext cx="9085005" cy="22243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079" tIns="68543" rIns="137079" bIns="68543" rtlCol="0" anchor="ctr"/>
          <a:lstStyle/>
          <a:p>
            <a:pPr defTabSz="1370781"/>
            <a:r>
              <a:rPr lang="en-US" sz="3600" b="1" dirty="0">
                <a:solidFill>
                  <a:prstClr val="black"/>
                </a:solidFill>
              </a:rPr>
              <a:t>Example :</a:t>
            </a:r>
          </a:p>
          <a:p>
            <a:pPr marL="428373" indent="-428373" defTabSz="1370781">
              <a:buFont typeface="Wingdings" panose="05000000000000000000" pitchFamily="2" charset="2"/>
              <a:buChar char="q"/>
            </a:pPr>
            <a:r>
              <a:rPr lang="en-US" sz="3000" dirty="0">
                <a:solidFill>
                  <a:prstClr val="black"/>
                </a:solidFill>
              </a:rPr>
              <a:t>First Phase : 1000 families → collects basic info (age, home).</a:t>
            </a:r>
          </a:p>
          <a:p>
            <a:pPr marL="428373" indent="-428373" defTabSz="1370781">
              <a:buFont typeface="Wingdings" panose="05000000000000000000" pitchFamily="2" charset="2"/>
              <a:buChar char="q"/>
            </a:pPr>
            <a:r>
              <a:rPr lang="en-US" sz="3000" dirty="0">
                <a:solidFill>
                  <a:prstClr val="black"/>
                </a:solidFill>
              </a:rPr>
              <a:t>Second Phase : 200 families → collect detailed info (health, spending)</a:t>
            </a:r>
          </a:p>
        </p:txBody>
      </p:sp>
      <p:pic>
        <p:nvPicPr>
          <p:cNvPr id="6" name="Graphic 5" descr="Brain in head with solid fill">
            <a:extLst>
              <a:ext uri="{FF2B5EF4-FFF2-40B4-BE49-F238E27FC236}">
                <a16:creationId xmlns:a16="http://schemas.microsoft.com/office/drawing/2014/main" xmlns="" id="{0F436C88-4634-7BC6-3BF0-060931AD14D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54689" y="4850810"/>
            <a:ext cx="1371600" cy="1371600"/>
          </a:xfrm>
          <a:prstGeom prst="rect">
            <a:avLst/>
          </a:prstGeom>
        </p:spPr>
      </p:pic>
      <p:sp>
        <p:nvSpPr>
          <p:cNvPr id="7" name="Rectangle 6">
            <a:extLst>
              <a:ext uri="{FF2B5EF4-FFF2-40B4-BE49-F238E27FC236}">
                <a16:creationId xmlns:a16="http://schemas.microsoft.com/office/drawing/2014/main" xmlns="" id="{E73AD70A-005B-B700-5FDF-CAADF5D5A8AC}"/>
              </a:ext>
            </a:extLst>
          </p:cNvPr>
          <p:cNvSpPr/>
          <p:nvPr/>
        </p:nvSpPr>
        <p:spPr>
          <a:xfrm>
            <a:off x="1777907" y="4850810"/>
            <a:ext cx="9721783" cy="1371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137079" tIns="68543" rIns="137079" bIns="68543" rtlCol="0" anchor="ctr"/>
          <a:lstStyle/>
          <a:p>
            <a:pPr defTabSz="1370781"/>
            <a:r>
              <a:rPr lang="en-US" sz="3000" b="1" dirty="0">
                <a:solidFill>
                  <a:prstClr val="black"/>
                </a:solidFill>
              </a:rPr>
              <a:t>Same families → multiple phases of data collection.</a:t>
            </a:r>
            <a:endParaRPr lang="en-US" sz="3000" b="1" dirty="0">
              <a:solidFill>
                <a:prstClr val="white"/>
              </a:solidFill>
            </a:endParaRPr>
          </a:p>
        </p:txBody>
      </p:sp>
      <p:sp>
        <p:nvSpPr>
          <p:cNvPr id="4" name="Shape 2">
            <a:extLst>
              <a:ext uri="{FF2B5EF4-FFF2-40B4-BE49-F238E27FC236}">
                <a16:creationId xmlns:a16="http://schemas.microsoft.com/office/drawing/2014/main" xmlns="" id="{9E9E0E3B-61EC-EF9D-B7EB-93F268DCFE2C}"/>
              </a:ext>
            </a:extLst>
          </p:cNvPr>
          <p:cNvSpPr/>
          <p:nvPr/>
        </p:nvSpPr>
        <p:spPr>
          <a:xfrm>
            <a:off x="19797" y="6726329"/>
            <a:ext cx="6081388" cy="3166308"/>
          </a:xfrm>
          <a:prstGeom prst="roundRect">
            <a:avLst>
              <a:gd name="adj" fmla="val 4612"/>
            </a:avLst>
          </a:prstGeom>
          <a:solidFill>
            <a:srgbClr val="2F1D63"/>
          </a:solidFill>
          <a:ln w="7620">
            <a:solidFill>
              <a:srgbClr val="48367C"/>
            </a:solidFill>
            <a:prstDash val="solid"/>
          </a:ln>
        </p:spPr>
      </p:sp>
      <p:sp>
        <p:nvSpPr>
          <p:cNvPr id="8" name="Shape 2">
            <a:extLst>
              <a:ext uri="{FF2B5EF4-FFF2-40B4-BE49-F238E27FC236}">
                <a16:creationId xmlns:a16="http://schemas.microsoft.com/office/drawing/2014/main" xmlns="" id="{B57394E5-79E9-0281-2ACA-FA302B4E6F63}"/>
              </a:ext>
            </a:extLst>
          </p:cNvPr>
          <p:cNvSpPr/>
          <p:nvPr/>
        </p:nvSpPr>
        <p:spPr>
          <a:xfrm>
            <a:off x="6194896" y="6726328"/>
            <a:ext cx="6127310" cy="3098600"/>
          </a:xfrm>
          <a:prstGeom prst="roundRect">
            <a:avLst>
              <a:gd name="adj" fmla="val 29838"/>
            </a:avLst>
          </a:prstGeom>
          <a:solidFill>
            <a:srgbClr val="2F1D63"/>
          </a:solidFill>
          <a:ln w="7620">
            <a:solidFill>
              <a:srgbClr val="48367C"/>
            </a:solidFill>
            <a:prstDash val="solid"/>
          </a:ln>
        </p:spPr>
      </p:sp>
      <p:sp>
        <p:nvSpPr>
          <p:cNvPr id="9" name="Text 3">
            <a:extLst>
              <a:ext uri="{FF2B5EF4-FFF2-40B4-BE49-F238E27FC236}">
                <a16:creationId xmlns:a16="http://schemas.microsoft.com/office/drawing/2014/main" xmlns="" id="{7D8A0D4D-0019-5C74-6152-96E21818F668}"/>
              </a:ext>
            </a:extLst>
          </p:cNvPr>
          <p:cNvSpPr/>
          <p:nvPr/>
        </p:nvSpPr>
        <p:spPr>
          <a:xfrm>
            <a:off x="509962" y="6965699"/>
            <a:ext cx="4465559" cy="558105"/>
          </a:xfrm>
          <a:prstGeom prst="rect">
            <a:avLst/>
          </a:prstGeom>
          <a:noFill/>
          <a:ln/>
        </p:spPr>
        <p:txBody>
          <a:bodyPr wrap="none" lIns="0" tIns="0" rIns="0" bIns="0" rtlCol="0" anchor="t"/>
          <a:lstStyle/>
          <a:p>
            <a:pPr defTabSz="1370781">
              <a:lnSpc>
                <a:spcPts val="4350"/>
              </a:lnSpc>
            </a:pPr>
            <a:r>
              <a:rPr lang="en-US" sz="3500" b="1" dirty="0">
                <a:solidFill>
                  <a:srgbClr val="E0D6DE"/>
                </a:solidFill>
                <a:latin typeface="Petrona Bold" pitchFamily="34" charset="0"/>
                <a:ea typeface="Petrona Bold" pitchFamily="34" charset="-122"/>
                <a:cs typeface="Petrona Bold" pitchFamily="34" charset="-120"/>
              </a:rPr>
              <a:t>Saves Time &amp; Cost</a:t>
            </a:r>
            <a:endParaRPr lang="en-US" sz="3500" dirty="0">
              <a:solidFill>
                <a:prstClr val="black"/>
              </a:solidFill>
            </a:endParaRPr>
          </a:p>
        </p:txBody>
      </p:sp>
      <p:sp>
        <p:nvSpPr>
          <p:cNvPr id="10" name="Text 4">
            <a:extLst>
              <a:ext uri="{FF2B5EF4-FFF2-40B4-BE49-F238E27FC236}">
                <a16:creationId xmlns:a16="http://schemas.microsoft.com/office/drawing/2014/main" xmlns="" id="{0028DA1F-74BC-9880-DCA6-A1918E8B933C}"/>
              </a:ext>
            </a:extLst>
          </p:cNvPr>
          <p:cNvSpPr/>
          <p:nvPr/>
        </p:nvSpPr>
        <p:spPr>
          <a:xfrm>
            <a:off x="509950" y="7891681"/>
            <a:ext cx="5591235" cy="1633063"/>
          </a:xfrm>
          <a:prstGeom prst="rect">
            <a:avLst/>
          </a:prstGeom>
          <a:noFill/>
          <a:ln/>
        </p:spPr>
        <p:txBody>
          <a:bodyPr wrap="square" lIns="0" tIns="0" rIns="0" bIns="0" rtlCol="0" anchor="t"/>
          <a:lstStyle/>
          <a:p>
            <a:pPr defTabSz="1370781">
              <a:lnSpc>
                <a:spcPts val="4275"/>
              </a:lnSpc>
            </a:pPr>
            <a:r>
              <a:rPr lang="en-US" sz="2600" dirty="0">
                <a:solidFill>
                  <a:srgbClr val="E0D6DE"/>
                </a:solidFill>
                <a:latin typeface="Inter" pitchFamily="34" charset="0"/>
                <a:ea typeface="Inter" pitchFamily="34" charset="-122"/>
                <a:cs typeface="Inter" pitchFamily="34" charset="-120"/>
              </a:rPr>
              <a:t>Initial screening identifies target subsamples for detailed investigation.</a:t>
            </a:r>
            <a:endParaRPr lang="en-US" sz="2600" dirty="0">
              <a:solidFill>
                <a:prstClr val="black"/>
              </a:solidFill>
            </a:endParaRPr>
          </a:p>
        </p:txBody>
      </p:sp>
      <p:sp>
        <p:nvSpPr>
          <p:cNvPr id="11" name="Text 6">
            <a:extLst>
              <a:ext uri="{FF2B5EF4-FFF2-40B4-BE49-F238E27FC236}">
                <a16:creationId xmlns:a16="http://schemas.microsoft.com/office/drawing/2014/main" xmlns="" id="{37803FE1-11EA-90D3-71F5-26AE01D4BBA9}"/>
              </a:ext>
            </a:extLst>
          </p:cNvPr>
          <p:cNvSpPr/>
          <p:nvPr/>
        </p:nvSpPr>
        <p:spPr>
          <a:xfrm>
            <a:off x="6826810" y="7115465"/>
            <a:ext cx="4863465" cy="558105"/>
          </a:xfrm>
          <a:prstGeom prst="rect">
            <a:avLst/>
          </a:prstGeom>
          <a:noFill/>
          <a:ln/>
        </p:spPr>
        <p:txBody>
          <a:bodyPr wrap="none" lIns="0" tIns="0" rIns="0" bIns="0" rtlCol="0" anchor="t"/>
          <a:lstStyle/>
          <a:p>
            <a:pPr defTabSz="1370781">
              <a:lnSpc>
                <a:spcPts val="4350"/>
              </a:lnSpc>
            </a:pPr>
            <a:r>
              <a:rPr lang="en-US" sz="3500" b="1" dirty="0">
                <a:solidFill>
                  <a:srgbClr val="E0D6DE"/>
                </a:solidFill>
                <a:latin typeface="Petrona Bold" pitchFamily="34" charset="0"/>
                <a:ea typeface="Petrona Bold" pitchFamily="34" charset="-122"/>
                <a:cs typeface="Petrona Bold" pitchFamily="34" charset="-120"/>
              </a:rPr>
              <a:t>Refined Data Collection</a:t>
            </a:r>
            <a:endParaRPr lang="en-US" sz="3500" dirty="0">
              <a:solidFill>
                <a:prstClr val="black"/>
              </a:solidFill>
            </a:endParaRPr>
          </a:p>
        </p:txBody>
      </p:sp>
      <p:sp>
        <p:nvSpPr>
          <p:cNvPr id="12" name="Text 7">
            <a:extLst>
              <a:ext uri="{FF2B5EF4-FFF2-40B4-BE49-F238E27FC236}">
                <a16:creationId xmlns:a16="http://schemas.microsoft.com/office/drawing/2014/main" xmlns="" id="{6F6E70AD-0AF5-A442-F99B-8A972A5E83E7}"/>
              </a:ext>
            </a:extLst>
          </p:cNvPr>
          <p:cNvSpPr/>
          <p:nvPr/>
        </p:nvSpPr>
        <p:spPr>
          <a:xfrm>
            <a:off x="7572411" y="7793186"/>
            <a:ext cx="5591235" cy="1633063"/>
          </a:xfrm>
          <a:prstGeom prst="rect">
            <a:avLst/>
          </a:prstGeom>
          <a:noFill/>
          <a:ln/>
        </p:spPr>
        <p:txBody>
          <a:bodyPr wrap="square" lIns="0" tIns="0" rIns="0" bIns="0" rtlCol="0" anchor="t"/>
          <a:lstStyle/>
          <a:p>
            <a:pPr defTabSz="1370781">
              <a:lnSpc>
                <a:spcPts val="4275"/>
              </a:lnSpc>
            </a:pPr>
            <a:r>
              <a:rPr lang="en-US" sz="2600" dirty="0">
                <a:solidFill>
                  <a:srgbClr val="E0D6DE"/>
                </a:solidFill>
                <a:latin typeface="Inter" pitchFamily="34" charset="0"/>
                <a:ea typeface="Inter" pitchFamily="34" charset="-122"/>
                <a:cs typeface="Inter" pitchFamily="34" charset="-120"/>
              </a:rPr>
              <a:t>Allows tailored, detailed measurement of specific characteristics.</a:t>
            </a:r>
            <a:endParaRPr lang="en-US" sz="2600" dirty="0">
              <a:solidFill>
                <a:prstClr val="black"/>
              </a:solidFill>
            </a:endParaRPr>
          </a:p>
        </p:txBody>
      </p:sp>
      <p:sp>
        <p:nvSpPr>
          <p:cNvPr id="13" name="Shape 2">
            <a:extLst>
              <a:ext uri="{FF2B5EF4-FFF2-40B4-BE49-F238E27FC236}">
                <a16:creationId xmlns:a16="http://schemas.microsoft.com/office/drawing/2014/main" xmlns="" id="{63B7F8F1-DC83-CA50-9131-E9780557A65F}"/>
              </a:ext>
            </a:extLst>
          </p:cNvPr>
          <p:cNvSpPr/>
          <p:nvPr/>
        </p:nvSpPr>
        <p:spPr>
          <a:xfrm>
            <a:off x="12415906" y="6658620"/>
            <a:ext cx="5739368" cy="3166308"/>
          </a:xfrm>
          <a:prstGeom prst="roundRect">
            <a:avLst>
              <a:gd name="adj" fmla="val 6516"/>
            </a:avLst>
          </a:prstGeom>
          <a:solidFill>
            <a:srgbClr val="2F1D63"/>
          </a:solidFill>
          <a:ln w="7620">
            <a:solidFill>
              <a:srgbClr val="48367C"/>
            </a:solidFill>
            <a:prstDash val="solid"/>
          </a:ln>
        </p:spPr>
      </p:sp>
      <p:sp>
        <p:nvSpPr>
          <p:cNvPr id="15" name="Text 9">
            <a:extLst>
              <a:ext uri="{FF2B5EF4-FFF2-40B4-BE49-F238E27FC236}">
                <a16:creationId xmlns:a16="http://schemas.microsoft.com/office/drawing/2014/main" xmlns="" id="{C97189ED-5594-F640-EEB5-5058E53ACA00}"/>
              </a:ext>
            </a:extLst>
          </p:cNvPr>
          <p:cNvSpPr/>
          <p:nvPr/>
        </p:nvSpPr>
        <p:spPr>
          <a:xfrm>
            <a:off x="12820832" y="6980700"/>
            <a:ext cx="4465559" cy="558105"/>
          </a:xfrm>
          <a:prstGeom prst="rect">
            <a:avLst/>
          </a:prstGeom>
          <a:noFill/>
          <a:ln/>
        </p:spPr>
        <p:txBody>
          <a:bodyPr wrap="none" lIns="0" tIns="0" rIns="0" bIns="0" rtlCol="0" anchor="t"/>
          <a:lstStyle/>
          <a:p>
            <a:pPr defTabSz="1370781">
              <a:lnSpc>
                <a:spcPts val="4350"/>
              </a:lnSpc>
            </a:pPr>
            <a:r>
              <a:rPr lang="en-US" sz="3500" b="1" dirty="0">
                <a:solidFill>
                  <a:srgbClr val="E0D6DE"/>
                </a:solidFill>
                <a:latin typeface="Petrona Bold" pitchFamily="34" charset="0"/>
                <a:ea typeface="Petrona Bold" pitchFamily="34" charset="-122"/>
                <a:cs typeface="Petrona Bold" pitchFamily="34" charset="-120"/>
              </a:rPr>
              <a:t>Improved Precision</a:t>
            </a:r>
            <a:endParaRPr lang="en-US" sz="3500" dirty="0">
              <a:solidFill>
                <a:prstClr val="black"/>
              </a:solidFill>
            </a:endParaRPr>
          </a:p>
        </p:txBody>
      </p:sp>
      <p:sp>
        <p:nvSpPr>
          <p:cNvPr id="16" name="Text 10">
            <a:extLst>
              <a:ext uri="{FF2B5EF4-FFF2-40B4-BE49-F238E27FC236}">
                <a16:creationId xmlns:a16="http://schemas.microsoft.com/office/drawing/2014/main" xmlns="" id="{C4ADDA80-53FE-600D-273D-EB5455407CE8}"/>
              </a:ext>
            </a:extLst>
          </p:cNvPr>
          <p:cNvSpPr/>
          <p:nvPr/>
        </p:nvSpPr>
        <p:spPr>
          <a:xfrm>
            <a:off x="12696765" y="7891691"/>
            <a:ext cx="5591235" cy="1088708"/>
          </a:xfrm>
          <a:prstGeom prst="rect">
            <a:avLst/>
          </a:prstGeom>
          <a:noFill/>
          <a:ln/>
        </p:spPr>
        <p:txBody>
          <a:bodyPr wrap="square" lIns="0" tIns="0" rIns="0" bIns="0" rtlCol="0" anchor="t"/>
          <a:lstStyle/>
          <a:p>
            <a:pPr defTabSz="1370781">
              <a:lnSpc>
                <a:spcPts val="4275"/>
              </a:lnSpc>
            </a:pPr>
            <a:r>
              <a:rPr lang="en-US" sz="2600" dirty="0">
                <a:solidFill>
                  <a:srgbClr val="E0D6DE"/>
                </a:solidFill>
                <a:latin typeface="Inter" pitchFamily="34" charset="0"/>
                <a:ea typeface="Inter" pitchFamily="34" charset="-122"/>
                <a:cs typeface="Inter" pitchFamily="34" charset="-120"/>
              </a:rPr>
              <a:t>Multiple phases enhance estimate accuracy and statistical reliability.</a:t>
            </a:r>
            <a:endParaRPr lang="en-US" sz="2600" dirty="0">
              <a:solidFill>
                <a:prstClr val="black"/>
              </a:solidFill>
            </a:endParaRPr>
          </a:p>
        </p:txBody>
      </p:sp>
    </p:spTree>
    <p:extLst>
      <p:ext uri="{BB962C8B-B14F-4D97-AF65-F5344CB8AC3E}">
        <p14:creationId xmlns:p14="http://schemas.microsoft.com/office/powerpoint/2010/main" val="2126282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525D372F-014D-4DD8-AB8B-3E98DE431DFB}"/>
              </a:ext>
            </a:extLst>
          </p:cNvPr>
          <p:cNvGraphicFramePr>
            <a:graphicFrameLocks noGrp="1"/>
          </p:cNvGraphicFramePr>
          <p:nvPr>
            <p:extLst>
              <p:ext uri="{D42A27DB-BD31-4B8C-83A1-F6EECF244321}">
                <p14:modId xmlns:p14="http://schemas.microsoft.com/office/powerpoint/2010/main" val="316865438"/>
              </p:ext>
            </p:extLst>
          </p:nvPr>
        </p:nvGraphicFramePr>
        <p:xfrm>
          <a:off x="2306114" y="737431"/>
          <a:ext cx="14023278" cy="5962379"/>
        </p:xfrm>
        <a:graphic>
          <a:graphicData uri="http://schemas.openxmlformats.org/drawingml/2006/table">
            <a:tbl>
              <a:tblPr firstRow="1" bandRow="1">
                <a:tableStyleId>{073A0DAA-6AF3-43AB-8588-CEC1D06C72B9}</a:tableStyleId>
              </a:tblPr>
              <a:tblGrid>
                <a:gridCol w="6978568">
                  <a:extLst>
                    <a:ext uri="{9D8B030D-6E8A-4147-A177-3AD203B41FA5}">
                      <a16:colId xmlns:a16="http://schemas.microsoft.com/office/drawing/2014/main" xmlns="" val="2624773330"/>
                    </a:ext>
                  </a:extLst>
                </a:gridCol>
                <a:gridCol w="7044710">
                  <a:extLst>
                    <a:ext uri="{9D8B030D-6E8A-4147-A177-3AD203B41FA5}">
                      <a16:colId xmlns:a16="http://schemas.microsoft.com/office/drawing/2014/main" xmlns="" val="2987862563"/>
                    </a:ext>
                  </a:extLst>
                </a:gridCol>
              </a:tblGrid>
              <a:tr h="765810">
                <a:tc>
                  <a:txBody>
                    <a:bodyPr/>
                    <a:lstStyle/>
                    <a:p>
                      <a:pPr algn="ctr"/>
                      <a:r>
                        <a:rPr lang="en-US" sz="4100" dirty="0"/>
                        <a:t>Multiphase Sampling</a:t>
                      </a:r>
                    </a:p>
                  </a:txBody>
                  <a:tcPr marL="137160" marR="137160" marT="68580" marB="68580"/>
                </a:tc>
                <a:tc>
                  <a:txBody>
                    <a:bodyPr/>
                    <a:lstStyle/>
                    <a:p>
                      <a:pPr algn="ctr"/>
                      <a:r>
                        <a:rPr lang="en-US" sz="4100" dirty="0"/>
                        <a:t>Multistage Sampling</a:t>
                      </a:r>
                    </a:p>
                  </a:txBody>
                  <a:tcPr marL="137160" marR="137160" marT="68580" marB="68580"/>
                </a:tc>
                <a:extLst>
                  <a:ext uri="{0D108BD9-81ED-4DB2-BD59-A6C34878D82A}">
                    <a16:rowId xmlns:a16="http://schemas.microsoft.com/office/drawing/2014/main" xmlns="" val="3888586943"/>
                  </a:ext>
                </a:extLst>
              </a:tr>
              <a:tr h="1394460">
                <a:tc>
                  <a:txBody>
                    <a:bodyPr/>
                    <a:lstStyle/>
                    <a:p>
                      <a:r>
                        <a:rPr lang="en-US" sz="4100" dirty="0"/>
                        <a:t>Data collected in multiple phases from the same units.</a:t>
                      </a:r>
                    </a:p>
                  </a:txBody>
                  <a:tcPr marL="137160" marR="137160" marT="68580" marB="68580"/>
                </a:tc>
                <a:tc>
                  <a:txBody>
                    <a:bodyPr/>
                    <a:lstStyle/>
                    <a:p>
                      <a:r>
                        <a:rPr lang="en-US" sz="4100" dirty="0"/>
                        <a:t>Sampling done step by step from large to small units</a:t>
                      </a:r>
                    </a:p>
                  </a:txBody>
                  <a:tcPr marL="137160" marR="137160" marT="68580" marB="68580"/>
                </a:tc>
                <a:extLst>
                  <a:ext uri="{0D108BD9-81ED-4DB2-BD59-A6C34878D82A}">
                    <a16:rowId xmlns:a16="http://schemas.microsoft.com/office/drawing/2014/main" xmlns="" val="1941925235"/>
                  </a:ext>
                </a:extLst>
              </a:tr>
              <a:tr h="798408">
                <a:tc>
                  <a:txBody>
                    <a:bodyPr/>
                    <a:lstStyle/>
                    <a:p>
                      <a:r>
                        <a:rPr lang="en-US" sz="4100" dirty="0"/>
                        <a:t>Same units in every phase.</a:t>
                      </a:r>
                    </a:p>
                  </a:txBody>
                  <a:tcPr marL="137160" marR="137160" marT="68580" marB="68580"/>
                </a:tc>
                <a:tc>
                  <a:txBody>
                    <a:bodyPr/>
                    <a:lstStyle/>
                    <a:p>
                      <a:r>
                        <a:rPr lang="en-US" sz="4100" dirty="0"/>
                        <a:t>Different units at each stage</a:t>
                      </a:r>
                    </a:p>
                  </a:txBody>
                  <a:tcPr marL="137160" marR="137160" marT="68580" marB="68580"/>
                </a:tc>
                <a:extLst>
                  <a:ext uri="{0D108BD9-81ED-4DB2-BD59-A6C34878D82A}">
                    <a16:rowId xmlns:a16="http://schemas.microsoft.com/office/drawing/2014/main" xmlns="" val="2288199329"/>
                  </a:ext>
                </a:extLst>
              </a:tr>
              <a:tr h="1394460">
                <a:tc>
                  <a:txBody>
                    <a:bodyPr/>
                    <a:lstStyle/>
                    <a:p>
                      <a:r>
                        <a:rPr lang="en-US" sz="4100" dirty="0"/>
                        <a:t>To collect more detailed into gradually</a:t>
                      </a:r>
                    </a:p>
                  </a:txBody>
                  <a:tcPr marL="137160" marR="137160" marT="68580" marB="68580"/>
                </a:tc>
                <a:tc>
                  <a:txBody>
                    <a:bodyPr/>
                    <a:lstStyle/>
                    <a:p>
                      <a:r>
                        <a:rPr lang="en-US" sz="4100" dirty="0"/>
                        <a:t>To simplify selection from large populations</a:t>
                      </a:r>
                    </a:p>
                  </a:txBody>
                  <a:tcPr marL="137160" marR="137160" marT="68580" marB="68580"/>
                </a:tc>
                <a:extLst>
                  <a:ext uri="{0D108BD9-81ED-4DB2-BD59-A6C34878D82A}">
                    <a16:rowId xmlns:a16="http://schemas.microsoft.com/office/drawing/2014/main" xmlns="" val="3669809959"/>
                  </a:ext>
                </a:extLst>
              </a:tr>
              <a:tr h="798408">
                <a:tc>
                  <a:txBody>
                    <a:bodyPr/>
                    <a:lstStyle/>
                    <a:p>
                      <a:r>
                        <a:rPr lang="en-US" sz="4100" dirty="0"/>
                        <a:t>Example : Income → data</a:t>
                      </a:r>
                    </a:p>
                  </a:txBody>
                  <a:tcPr marL="137160" marR="137160" marT="68580" marB="68580"/>
                </a:tc>
                <a:tc>
                  <a:txBody>
                    <a:bodyPr/>
                    <a:lstStyle/>
                    <a:p>
                      <a:r>
                        <a:rPr lang="en-US" sz="4100" dirty="0"/>
                        <a:t>Example : Village →Household</a:t>
                      </a:r>
                    </a:p>
                  </a:txBody>
                  <a:tcPr marL="137160" marR="137160" marT="68580" marB="68580"/>
                </a:tc>
                <a:extLst>
                  <a:ext uri="{0D108BD9-81ED-4DB2-BD59-A6C34878D82A}">
                    <a16:rowId xmlns:a16="http://schemas.microsoft.com/office/drawing/2014/main" xmlns="" val="2033032522"/>
                  </a:ext>
                </a:extLst>
              </a:tr>
              <a:tr h="810833">
                <a:tc>
                  <a:txBody>
                    <a:bodyPr/>
                    <a:lstStyle/>
                    <a:p>
                      <a:r>
                        <a:rPr lang="en-US" sz="4100" dirty="0"/>
                        <a:t>Follow-up Surveys</a:t>
                      </a:r>
                    </a:p>
                  </a:txBody>
                  <a:tcPr marL="137160" marR="137160" marT="68580" marB="68580"/>
                </a:tc>
                <a:tc>
                  <a:txBody>
                    <a:bodyPr/>
                    <a:lstStyle/>
                    <a:p>
                      <a:r>
                        <a:rPr lang="en-US" sz="4100" dirty="0"/>
                        <a:t>Large scale field surveys</a:t>
                      </a:r>
                    </a:p>
                  </a:txBody>
                  <a:tcPr marL="137160" marR="137160" marT="68580" marB="68580"/>
                </a:tc>
                <a:extLst>
                  <a:ext uri="{0D108BD9-81ED-4DB2-BD59-A6C34878D82A}">
                    <a16:rowId xmlns:a16="http://schemas.microsoft.com/office/drawing/2014/main" xmlns="" val="2657123932"/>
                  </a:ext>
                </a:extLst>
              </a:tr>
            </a:tbl>
          </a:graphicData>
        </a:graphic>
      </p:graphicFrame>
      <p:sp>
        <p:nvSpPr>
          <p:cNvPr id="4" name="Rectangle 3">
            <a:extLst>
              <a:ext uri="{FF2B5EF4-FFF2-40B4-BE49-F238E27FC236}">
                <a16:creationId xmlns:a16="http://schemas.microsoft.com/office/drawing/2014/main" xmlns="" id="{1C9ADFAE-CDA5-F8F3-CC29-9AC53E25520E}"/>
              </a:ext>
            </a:extLst>
          </p:cNvPr>
          <p:cNvSpPr/>
          <p:nvPr/>
        </p:nvSpPr>
        <p:spPr>
          <a:xfrm>
            <a:off x="1009860" y="6149591"/>
            <a:ext cx="8134140" cy="39188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137079" tIns="68543" rIns="137079" bIns="68543" rtlCol="0" anchor="ctr"/>
          <a:lstStyle/>
          <a:p>
            <a:pPr defTabSz="1370781"/>
            <a:r>
              <a:rPr lang="en-US" sz="3600" b="1" dirty="0">
                <a:solidFill>
                  <a:srgbClr val="0070C0"/>
                </a:solidFill>
              </a:rPr>
              <a:t>Real Life Example(Multiphase Sampling) :</a:t>
            </a:r>
          </a:p>
          <a:p>
            <a:pPr marL="428373" indent="-428373" defTabSz="1370781">
              <a:buFont typeface="Wingdings" panose="05000000000000000000" pitchFamily="2" charset="2"/>
              <a:buChar char="§"/>
            </a:pPr>
            <a:r>
              <a:rPr lang="en-US" sz="3000" dirty="0">
                <a:solidFill>
                  <a:prstClr val="black"/>
                </a:solidFill>
              </a:rPr>
              <a:t>Bangladesh Bureau of Statistics (BBS) may first collect basic info from all households (Phase 1).</a:t>
            </a:r>
          </a:p>
          <a:p>
            <a:pPr marL="428373" indent="-428373" defTabSz="1370781">
              <a:buFont typeface="Wingdings" panose="05000000000000000000" pitchFamily="2" charset="2"/>
              <a:buChar char="§"/>
            </a:pPr>
            <a:r>
              <a:rPr lang="en-US" sz="3000" dirty="0">
                <a:solidFill>
                  <a:prstClr val="black"/>
                </a:solidFill>
              </a:rPr>
              <a:t>Then select some for detailed health or consumption survey (Phase 2).</a:t>
            </a:r>
          </a:p>
        </p:txBody>
      </p:sp>
      <p:sp>
        <p:nvSpPr>
          <p:cNvPr id="5" name="Rectangle 4">
            <a:extLst>
              <a:ext uri="{FF2B5EF4-FFF2-40B4-BE49-F238E27FC236}">
                <a16:creationId xmlns:a16="http://schemas.microsoft.com/office/drawing/2014/main" xmlns="" id="{E4505BE6-B8E6-825A-A770-41AA5990406F}"/>
              </a:ext>
            </a:extLst>
          </p:cNvPr>
          <p:cNvSpPr/>
          <p:nvPr/>
        </p:nvSpPr>
        <p:spPr>
          <a:xfrm>
            <a:off x="9317744" y="6149591"/>
            <a:ext cx="8134140" cy="39188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137079" tIns="68543" rIns="137079" bIns="68543" rtlCol="0" anchor="ctr"/>
          <a:lstStyle/>
          <a:p>
            <a:pPr defTabSz="1370781"/>
            <a:endParaRPr lang="en-US" b="1" dirty="0">
              <a:solidFill>
                <a:prstClr val="black"/>
              </a:solidFill>
            </a:endParaRPr>
          </a:p>
          <a:p>
            <a:pPr defTabSz="1370781"/>
            <a:r>
              <a:rPr lang="en-US" sz="3600" b="1" dirty="0">
                <a:solidFill>
                  <a:srgbClr val="0070C0"/>
                </a:solidFill>
              </a:rPr>
              <a:t>Real Life Example(Multistage Sampling) </a:t>
            </a:r>
            <a:r>
              <a:rPr lang="en-US" sz="3000" b="1" dirty="0">
                <a:solidFill>
                  <a:srgbClr val="0070C0"/>
                </a:solidFill>
              </a:rPr>
              <a:t>:</a:t>
            </a:r>
          </a:p>
          <a:p>
            <a:pPr defTabSz="1370781"/>
            <a:r>
              <a:rPr lang="en-US" sz="3000" dirty="0">
                <a:solidFill>
                  <a:prstClr val="black"/>
                </a:solidFill>
              </a:rPr>
              <a:t>National Health Survey :</a:t>
            </a:r>
          </a:p>
          <a:p>
            <a:pPr marL="428373" indent="-428373" defTabSz="1370781">
              <a:buFont typeface="Wingdings" panose="05000000000000000000" pitchFamily="2" charset="2"/>
              <a:buChar char="§"/>
            </a:pPr>
            <a:r>
              <a:rPr lang="en-US" sz="3000" dirty="0">
                <a:solidFill>
                  <a:prstClr val="black"/>
                </a:solidFill>
              </a:rPr>
              <a:t>Select divisions.</a:t>
            </a:r>
          </a:p>
          <a:p>
            <a:pPr marL="428373" indent="-428373" defTabSz="1370781">
              <a:buFont typeface="Wingdings" panose="05000000000000000000" pitchFamily="2" charset="2"/>
              <a:buChar char="§"/>
            </a:pPr>
            <a:r>
              <a:rPr lang="en-US" sz="3000" dirty="0">
                <a:solidFill>
                  <a:prstClr val="black"/>
                </a:solidFill>
              </a:rPr>
              <a:t>Select districts.</a:t>
            </a:r>
          </a:p>
          <a:p>
            <a:pPr marL="428373" indent="-428373" defTabSz="1370781">
              <a:buFont typeface="Wingdings" panose="05000000000000000000" pitchFamily="2" charset="2"/>
              <a:buChar char="§"/>
            </a:pPr>
            <a:r>
              <a:rPr lang="en-US" sz="3000" dirty="0">
                <a:solidFill>
                  <a:prstClr val="black"/>
                </a:solidFill>
              </a:rPr>
              <a:t>Select upazilas.</a:t>
            </a:r>
          </a:p>
          <a:p>
            <a:pPr marL="428373" indent="-428373" defTabSz="1370781">
              <a:buFont typeface="Wingdings" panose="05000000000000000000" pitchFamily="2" charset="2"/>
              <a:buChar char="§"/>
            </a:pPr>
            <a:r>
              <a:rPr lang="en-US" sz="3000" dirty="0">
                <a:solidFill>
                  <a:prstClr val="black"/>
                </a:solidFill>
              </a:rPr>
              <a:t>Select households.</a:t>
            </a:r>
          </a:p>
          <a:p>
            <a:pPr defTabSz="1370781"/>
            <a:r>
              <a:rPr lang="en-US" sz="3000" dirty="0">
                <a:solidFill>
                  <a:prstClr val="black"/>
                </a:solidFill>
              </a:rPr>
              <a:t>→ Classic Multistage Structure.</a:t>
            </a:r>
            <a:endParaRPr lang="en-US" sz="3000" b="1" dirty="0">
              <a:solidFill>
                <a:prstClr val="black"/>
              </a:solidFill>
            </a:endParaRPr>
          </a:p>
        </p:txBody>
      </p:sp>
    </p:spTree>
    <p:extLst>
      <p:ext uri="{BB962C8B-B14F-4D97-AF65-F5344CB8AC3E}">
        <p14:creationId xmlns:p14="http://schemas.microsoft.com/office/powerpoint/2010/main" val="1660664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xmlns="" id="{79FFF57E-299A-1AE2-4385-45C3796020EF}"/>
              </a:ext>
            </a:extLst>
          </p:cNvPr>
          <p:cNvSpPr/>
          <p:nvPr/>
        </p:nvSpPr>
        <p:spPr>
          <a:xfrm>
            <a:off x="529383" y="182616"/>
            <a:ext cx="11563589" cy="2018109"/>
          </a:xfrm>
          <a:prstGeom prst="rect">
            <a:avLst/>
          </a:prstGeom>
          <a:noFill/>
          <a:ln/>
        </p:spPr>
        <p:txBody>
          <a:bodyPr wrap="square" lIns="0" tIns="0" rIns="0" bIns="0" rtlCol="0" anchor="t"/>
          <a:lstStyle/>
          <a:p>
            <a:pPr defTabSz="1370781">
              <a:lnSpc>
                <a:spcPts val="7874"/>
              </a:lnSpc>
            </a:pPr>
            <a:r>
              <a:rPr lang="en-US" sz="6300" b="1" dirty="0">
                <a:solidFill>
                  <a:srgbClr val="0070C0"/>
                </a:solidFill>
                <a:latin typeface="Roboto" panose="02000000000000000000" pitchFamily="2" charset="0"/>
                <a:ea typeface="Roboto" panose="02000000000000000000" pitchFamily="2" charset="0"/>
                <a:cs typeface="Roboto" panose="02000000000000000000" pitchFamily="2" charset="0"/>
              </a:rPr>
              <a:t>Case Study: Multiphase Sampling in Practice</a:t>
            </a:r>
            <a:endParaRPr lang="en-US" sz="6300"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3" name="Text 1">
            <a:extLst>
              <a:ext uri="{FF2B5EF4-FFF2-40B4-BE49-F238E27FC236}">
                <a16:creationId xmlns:a16="http://schemas.microsoft.com/office/drawing/2014/main" xmlns="" id="{B34D0177-F491-6AFD-3B38-607D489B04A3}"/>
              </a:ext>
            </a:extLst>
          </p:cNvPr>
          <p:cNvSpPr/>
          <p:nvPr/>
        </p:nvSpPr>
        <p:spPr>
          <a:xfrm>
            <a:off x="529371" y="2359401"/>
            <a:ext cx="9461718" cy="504528"/>
          </a:xfrm>
          <a:prstGeom prst="rect">
            <a:avLst/>
          </a:prstGeom>
          <a:noFill/>
          <a:ln/>
        </p:spPr>
        <p:txBody>
          <a:bodyPr wrap="none" lIns="0" tIns="0" rIns="0" bIns="0" rtlCol="0" anchor="t"/>
          <a:lstStyle/>
          <a:p>
            <a:pPr defTabSz="1370781">
              <a:lnSpc>
                <a:spcPts val="3900"/>
              </a:lnSpc>
            </a:pPr>
            <a:r>
              <a:rPr lang="en-US" sz="3300" b="1" dirty="0">
                <a:solidFill>
                  <a:srgbClr val="0070C0"/>
                </a:solidFill>
                <a:latin typeface="Roboto" panose="02000000000000000000" pitchFamily="2" charset="0"/>
                <a:ea typeface="Roboto" panose="02000000000000000000" pitchFamily="2" charset="0"/>
                <a:cs typeface="Roboto" panose="02000000000000000000" pitchFamily="2" charset="0"/>
              </a:rPr>
              <a:t>Reducing Nonresponse Bias in Satisfaction Surveys</a:t>
            </a:r>
            <a:endParaRPr lang="en-US" sz="3300"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4" name="Text 2">
            <a:extLst>
              <a:ext uri="{FF2B5EF4-FFF2-40B4-BE49-F238E27FC236}">
                <a16:creationId xmlns:a16="http://schemas.microsoft.com/office/drawing/2014/main" xmlns="" id="{56458126-CCCD-51B4-1AA2-369077E3033A}"/>
              </a:ext>
            </a:extLst>
          </p:cNvPr>
          <p:cNvSpPr/>
          <p:nvPr/>
        </p:nvSpPr>
        <p:spPr>
          <a:xfrm>
            <a:off x="529383" y="3025202"/>
            <a:ext cx="11563589" cy="984051"/>
          </a:xfrm>
          <a:prstGeom prst="rect">
            <a:avLst/>
          </a:prstGeom>
          <a:noFill/>
          <a:ln/>
        </p:spPr>
        <p:txBody>
          <a:bodyPr wrap="square" lIns="0" tIns="0" rIns="0" bIns="0" rtlCol="0" anchor="t"/>
          <a:lstStyle/>
          <a:p>
            <a:pPr defTabSz="1370781">
              <a:lnSpc>
                <a:spcPts val="3825"/>
              </a:lnSpc>
            </a:pPr>
            <a:r>
              <a:rPr lang="en-US" sz="2400" b="1" dirty="0">
                <a:solidFill>
                  <a:prstClr val="black"/>
                </a:solidFill>
                <a:latin typeface="Roboto" panose="02000000000000000000" pitchFamily="2" charset="0"/>
                <a:ea typeface="Roboto" panose="02000000000000000000" pitchFamily="2" charset="0"/>
                <a:cs typeface="Roboto" panose="02000000000000000000" pitchFamily="2" charset="0"/>
              </a:rPr>
              <a:t>Paper: Developing a Two-Phase Post-Stratified Inverse Sampling to Reduce Nonresponse Bias</a:t>
            </a:r>
          </a:p>
        </p:txBody>
      </p:sp>
      <p:sp>
        <p:nvSpPr>
          <p:cNvPr id="5" name="Text 3">
            <a:extLst>
              <a:ext uri="{FF2B5EF4-FFF2-40B4-BE49-F238E27FC236}">
                <a16:creationId xmlns:a16="http://schemas.microsoft.com/office/drawing/2014/main" xmlns="" id="{7EE7F5C5-AF19-B9FC-D73B-736E561D7945}"/>
              </a:ext>
            </a:extLst>
          </p:cNvPr>
          <p:cNvSpPr/>
          <p:nvPr/>
        </p:nvSpPr>
        <p:spPr>
          <a:xfrm>
            <a:off x="529382" y="4170533"/>
            <a:ext cx="11563589" cy="492026"/>
          </a:xfrm>
          <a:prstGeom prst="rect">
            <a:avLst/>
          </a:prstGeom>
          <a:noFill/>
          <a:ln/>
        </p:spPr>
        <p:txBody>
          <a:bodyPr wrap="none" lIns="0" tIns="0" rIns="0" bIns="0" rtlCol="0" anchor="t"/>
          <a:lstStyle/>
          <a:p>
            <a:pPr defTabSz="1370781">
              <a:lnSpc>
                <a:spcPts val="3825"/>
              </a:lnSpc>
            </a:pPr>
            <a:r>
              <a:rPr lang="en-US" sz="2400" b="1" dirty="0">
                <a:solidFill>
                  <a:prstClr val="black"/>
                </a:solidFill>
                <a:latin typeface="Roboto" panose="02000000000000000000" pitchFamily="2" charset="0"/>
                <a:ea typeface="Roboto" panose="02000000000000000000" pitchFamily="2" charset="0"/>
                <a:cs typeface="Roboto" panose="02000000000000000000" pitchFamily="2" charset="0"/>
              </a:rPr>
              <a:t>Author: Mahmood Ahmed Hassan (2019) | Institution: Qatar University</a:t>
            </a:r>
          </a:p>
        </p:txBody>
      </p:sp>
      <p:sp>
        <p:nvSpPr>
          <p:cNvPr id="6" name="Text 4">
            <a:extLst>
              <a:ext uri="{FF2B5EF4-FFF2-40B4-BE49-F238E27FC236}">
                <a16:creationId xmlns:a16="http://schemas.microsoft.com/office/drawing/2014/main" xmlns="" id="{D40B9889-4753-5A4F-2E72-197EEC160F41}"/>
              </a:ext>
            </a:extLst>
          </p:cNvPr>
          <p:cNvSpPr/>
          <p:nvPr/>
        </p:nvSpPr>
        <p:spPr>
          <a:xfrm>
            <a:off x="529373" y="4823819"/>
            <a:ext cx="4035861" cy="504528"/>
          </a:xfrm>
          <a:prstGeom prst="rect">
            <a:avLst/>
          </a:prstGeom>
          <a:noFill/>
          <a:ln/>
        </p:spPr>
        <p:txBody>
          <a:bodyPr wrap="none" lIns="0" tIns="0" rIns="0" bIns="0" rtlCol="0" anchor="t"/>
          <a:lstStyle/>
          <a:p>
            <a:pPr defTabSz="1370781">
              <a:lnSpc>
                <a:spcPts val="3900"/>
              </a:lnSpc>
            </a:pPr>
            <a:r>
              <a:rPr lang="en-US" sz="3300" b="1" dirty="0">
                <a:solidFill>
                  <a:srgbClr val="0070C0"/>
                </a:solidFill>
                <a:latin typeface="Roboto" panose="02000000000000000000" pitchFamily="2" charset="0"/>
                <a:ea typeface="Roboto" panose="02000000000000000000" pitchFamily="2" charset="0"/>
                <a:cs typeface="Roboto" panose="02000000000000000000" pitchFamily="2" charset="0"/>
              </a:rPr>
              <a:t>Process</a:t>
            </a:r>
            <a:endParaRPr lang="en-US" sz="3300"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7" name="Text 5">
            <a:extLst>
              <a:ext uri="{FF2B5EF4-FFF2-40B4-BE49-F238E27FC236}">
                <a16:creationId xmlns:a16="http://schemas.microsoft.com/office/drawing/2014/main" xmlns="" id="{E9494ECB-C811-DA33-DC8A-846341FD9912}"/>
              </a:ext>
            </a:extLst>
          </p:cNvPr>
          <p:cNvSpPr/>
          <p:nvPr/>
        </p:nvSpPr>
        <p:spPr>
          <a:xfrm>
            <a:off x="529371" y="5542037"/>
            <a:ext cx="5406748" cy="984051"/>
          </a:xfrm>
          <a:prstGeom prst="rect">
            <a:avLst/>
          </a:prstGeom>
          <a:noFill/>
          <a:ln/>
        </p:spPr>
        <p:txBody>
          <a:bodyPr wrap="square" lIns="0" tIns="0" rIns="0" bIns="0" rtlCol="0" anchor="t"/>
          <a:lstStyle/>
          <a:p>
            <a:pPr marL="514044" indent="-514044" defTabSz="1370781">
              <a:lnSpc>
                <a:spcPts val="3825"/>
              </a:lnSpc>
              <a:buSzPct val="100000"/>
              <a:buFontTx/>
              <a:buChar char="•"/>
            </a:pPr>
            <a:r>
              <a:rPr lang="en-US" sz="2400" b="1" dirty="0">
                <a:solidFill>
                  <a:prstClr val="black"/>
                </a:solidFill>
                <a:latin typeface="Roboto" panose="02000000000000000000" pitchFamily="2" charset="0"/>
                <a:ea typeface="Roboto" panose="02000000000000000000" pitchFamily="2" charset="0"/>
                <a:cs typeface="Roboto" panose="02000000000000000000" pitchFamily="2" charset="0"/>
              </a:rPr>
              <a:t>Phase 1: Collected initial response data from all students</a:t>
            </a:r>
          </a:p>
        </p:txBody>
      </p:sp>
      <p:sp>
        <p:nvSpPr>
          <p:cNvPr id="8" name="Text 6">
            <a:extLst>
              <a:ext uri="{FF2B5EF4-FFF2-40B4-BE49-F238E27FC236}">
                <a16:creationId xmlns:a16="http://schemas.microsoft.com/office/drawing/2014/main" xmlns="" id="{CDC44B23-2BF0-799D-FE70-1FC2DBEA0B66}"/>
              </a:ext>
            </a:extLst>
          </p:cNvPr>
          <p:cNvSpPr/>
          <p:nvPr/>
        </p:nvSpPr>
        <p:spPr>
          <a:xfrm>
            <a:off x="529371" y="6739776"/>
            <a:ext cx="5406748" cy="984051"/>
          </a:xfrm>
          <a:prstGeom prst="rect">
            <a:avLst/>
          </a:prstGeom>
          <a:noFill/>
          <a:ln/>
        </p:spPr>
        <p:txBody>
          <a:bodyPr wrap="square" lIns="0" tIns="0" rIns="0" bIns="0" rtlCol="0" anchor="t"/>
          <a:lstStyle/>
          <a:p>
            <a:pPr marL="514044" indent="-514044" defTabSz="1370781">
              <a:lnSpc>
                <a:spcPts val="3825"/>
              </a:lnSpc>
              <a:buSzPct val="100000"/>
              <a:buFontTx/>
              <a:buChar char="•"/>
            </a:pPr>
            <a:r>
              <a:rPr lang="en-US" sz="2400" b="1" dirty="0">
                <a:solidFill>
                  <a:prstClr val="black"/>
                </a:solidFill>
                <a:latin typeface="Roboto" panose="02000000000000000000" pitchFamily="2" charset="0"/>
                <a:ea typeface="Roboto" panose="02000000000000000000" pitchFamily="2" charset="0"/>
                <a:cs typeface="Roboto" panose="02000000000000000000" pitchFamily="2" charset="0"/>
              </a:rPr>
              <a:t>Phase 2: Targeted follow-up with non-respondents</a:t>
            </a:r>
          </a:p>
        </p:txBody>
      </p:sp>
      <p:sp>
        <p:nvSpPr>
          <p:cNvPr id="9" name="Text 7">
            <a:extLst>
              <a:ext uri="{FF2B5EF4-FFF2-40B4-BE49-F238E27FC236}">
                <a16:creationId xmlns:a16="http://schemas.microsoft.com/office/drawing/2014/main" xmlns="" id="{B71AE991-7E6E-BEC1-DC7D-777F46067F98}"/>
              </a:ext>
            </a:extLst>
          </p:cNvPr>
          <p:cNvSpPr/>
          <p:nvPr/>
        </p:nvSpPr>
        <p:spPr>
          <a:xfrm>
            <a:off x="529371" y="7937513"/>
            <a:ext cx="5406748" cy="984051"/>
          </a:xfrm>
          <a:prstGeom prst="rect">
            <a:avLst/>
          </a:prstGeom>
          <a:noFill/>
          <a:ln/>
        </p:spPr>
        <p:txBody>
          <a:bodyPr wrap="square" lIns="0" tIns="0" rIns="0" bIns="0" rtlCol="0" anchor="t"/>
          <a:lstStyle/>
          <a:p>
            <a:pPr marL="514044" indent="-514044" defTabSz="1370781">
              <a:lnSpc>
                <a:spcPts val="3825"/>
              </a:lnSpc>
              <a:buSzPct val="100000"/>
              <a:buFontTx/>
              <a:buChar char="•"/>
            </a:pPr>
            <a:r>
              <a:rPr lang="en-US" sz="2400" b="1" dirty="0">
                <a:solidFill>
                  <a:prstClr val="black"/>
                </a:solidFill>
                <a:latin typeface="Roboto" panose="02000000000000000000" pitchFamily="2" charset="0"/>
                <a:ea typeface="Roboto" panose="02000000000000000000" pitchFamily="2" charset="0"/>
                <a:cs typeface="Roboto" panose="02000000000000000000" pitchFamily="2" charset="0"/>
              </a:rPr>
              <a:t>Analyzed response patterns to reduce bias</a:t>
            </a:r>
          </a:p>
        </p:txBody>
      </p:sp>
      <p:sp>
        <p:nvSpPr>
          <p:cNvPr id="10" name="Text 8">
            <a:extLst>
              <a:ext uri="{FF2B5EF4-FFF2-40B4-BE49-F238E27FC236}">
                <a16:creationId xmlns:a16="http://schemas.microsoft.com/office/drawing/2014/main" xmlns="" id="{8FAF3795-9C29-D531-3436-812DFE132A23}"/>
              </a:ext>
            </a:extLst>
          </p:cNvPr>
          <p:cNvSpPr/>
          <p:nvPr/>
        </p:nvSpPr>
        <p:spPr>
          <a:xfrm>
            <a:off x="7126073" y="4889940"/>
            <a:ext cx="4035861" cy="504528"/>
          </a:xfrm>
          <a:prstGeom prst="rect">
            <a:avLst/>
          </a:prstGeom>
          <a:noFill/>
          <a:ln/>
        </p:spPr>
        <p:txBody>
          <a:bodyPr wrap="none" lIns="0" tIns="0" rIns="0" bIns="0" rtlCol="0" anchor="t"/>
          <a:lstStyle/>
          <a:p>
            <a:pPr defTabSz="1370781">
              <a:lnSpc>
                <a:spcPts val="3900"/>
              </a:lnSpc>
            </a:pPr>
            <a:r>
              <a:rPr lang="en-US" sz="3300" b="1" dirty="0">
                <a:solidFill>
                  <a:srgbClr val="0070C0"/>
                </a:solidFill>
                <a:latin typeface="Roboto" panose="02000000000000000000" pitchFamily="2" charset="0"/>
                <a:ea typeface="Roboto" panose="02000000000000000000" pitchFamily="2" charset="0"/>
                <a:cs typeface="Roboto" panose="02000000000000000000" pitchFamily="2" charset="0"/>
              </a:rPr>
              <a:t>Why Multiphase?</a:t>
            </a:r>
            <a:endParaRPr lang="en-US" sz="3300"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11" name="Text 9">
            <a:extLst>
              <a:ext uri="{FF2B5EF4-FFF2-40B4-BE49-F238E27FC236}">
                <a16:creationId xmlns:a16="http://schemas.microsoft.com/office/drawing/2014/main" xmlns="" id="{381D260D-1188-ADD2-AEF0-C7E07DF17598}"/>
              </a:ext>
            </a:extLst>
          </p:cNvPr>
          <p:cNvSpPr/>
          <p:nvPr/>
        </p:nvSpPr>
        <p:spPr>
          <a:xfrm>
            <a:off x="6550557" y="5648307"/>
            <a:ext cx="5406748" cy="1968104"/>
          </a:xfrm>
          <a:prstGeom prst="rect">
            <a:avLst/>
          </a:prstGeom>
          <a:noFill/>
          <a:ln/>
        </p:spPr>
        <p:txBody>
          <a:bodyPr wrap="square" lIns="0" tIns="0" rIns="0" bIns="0" rtlCol="0" anchor="t"/>
          <a:lstStyle/>
          <a:p>
            <a:pPr defTabSz="1370781">
              <a:lnSpc>
                <a:spcPts val="3825"/>
              </a:lnSpc>
            </a:pPr>
            <a:r>
              <a:rPr lang="en-US" sz="2400" b="1" dirty="0">
                <a:solidFill>
                  <a:prstClr val="black"/>
                </a:solidFill>
                <a:latin typeface="Roboto" panose="02000000000000000000" pitchFamily="2" charset="0"/>
                <a:ea typeface="Roboto" panose="02000000000000000000" pitchFamily="2" charset="0"/>
                <a:cs typeface="Roboto" panose="02000000000000000000" pitchFamily="2" charset="0"/>
              </a:rPr>
              <a:t>Same students studied across phases; objective was refining data quality, not sampling hierarchical levels.</a:t>
            </a:r>
          </a:p>
        </p:txBody>
      </p:sp>
      <p:sp>
        <p:nvSpPr>
          <p:cNvPr id="12" name="Text 10">
            <a:extLst>
              <a:ext uri="{FF2B5EF4-FFF2-40B4-BE49-F238E27FC236}">
                <a16:creationId xmlns:a16="http://schemas.microsoft.com/office/drawing/2014/main" xmlns="" id="{A3266A2F-7EFB-C814-0A25-CB89C9D15E7D}"/>
              </a:ext>
            </a:extLst>
          </p:cNvPr>
          <p:cNvSpPr/>
          <p:nvPr/>
        </p:nvSpPr>
        <p:spPr>
          <a:xfrm>
            <a:off x="6686211" y="7785696"/>
            <a:ext cx="5406748" cy="984051"/>
          </a:xfrm>
          <a:prstGeom prst="rect">
            <a:avLst/>
          </a:prstGeom>
          <a:noFill/>
          <a:ln/>
        </p:spPr>
        <p:txBody>
          <a:bodyPr wrap="square" lIns="0" tIns="0" rIns="0" bIns="0" rtlCol="0" anchor="t"/>
          <a:lstStyle/>
          <a:p>
            <a:pPr defTabSz="1370781">
              <a:lnSpc>
                <a:spcPts val="3825"/>
              </a:lnSpc>
            </a:pPr>
            <a:r>
              <a:rPr lang="en-US" sz="2400" b="1" dirty="0">
                <a:solidFill>
                  <a:prstClr val="black"/>
                </a:solidFill>
                <a:latin typeface="Roboto" panose="02000000000000000000" pitchFamily="2" charset="0"/>
                <a:ea typeface="Roboto" panose="02000000000000000000" pitchFamily="2" charset="0"/>
                <a:cs typeface="Roboto" panose="02000000000000000000" pitchFamily="2" charset="0"/>
              </a:rPr>
              <a:t>Result: Significantly reduced nonresponse bias</a:t>
            </a:r>
          </a:p>
        </p:txBody>
      </p:sp>
      <p:pic>
        <p:nvPicPr>
          <p:cNvPr id="14" name="Picture 13">
            <a:extLst>
              <a:ext uri="{FF2B5EF4-FFF2-40B4-BE49-F238E27FC236}">
                <a16:creationId xmlns:a16="http://schemas.microsoft.com/office/drawing/2014/main" xmlns="" id="{06EEC5EA-478D-28FC-F970-4EFF0FAE9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2958" y="0"/>
            <a:ext cx="6212436" cy="10287000"/>
          </a:xfrm>
          <a:prstGeom prst="rect">
            <a:avLst/>
          </a:prstGeom>
        </p:spPr>
      </p:pic>
    </p:spTree>
    <p:extLst>
      <p:ext uri="{BB962C8B-B14F-4D97-AF65-F5344CB8AC3E}">
        <p14:creationId xmlns:p14="http://schemas.microsoft.com/office/powerpoint/2010/main" val="2317214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xmlns="" id="{0BDDBF90-661D-9AFB-E3D8-13B51827B875}"/>
              </a:ext>
            </a:extLst>
          </p:cNvPr>
          <p:cNvSpPr/>
          <p:nvPr/>
        </p:nvSpPr>
        <p:spPr>
          <a:xfrm>
            <a:off x="2928493" y="308226"/>
            <a:ext cx="10769561" cy="1076385"/>
          </a:xfrm>
          <a:prstGeom prst="rect">
            <a:avLst/>
          </a:prstGeom>
          <a:noFill/>
          <a:ln/>
        </p:spPr>
        <p:txBody>
          <a:bodyPr wrap="none" lIns="0" tIns="0" rIns="0" bIns="0" rtlCol="0" anchor="t"/>
          <a:lstStyle/>
          <a:p>
            <a:pPr defTabSz="1370781">
              <a:lnSpc>
                <a:spcPts val="8474"/>
              </a:lnSpc>
            </a:pPr>
            <a:r>
              <a:rPr lang="en-US" sz="6800" b="1" dirty="0">
                <a:solidFill>
                  <a:srgbClr val="0070C0"/>
                </a:solidFill>
                <a:latin typeface="Roboto" panose="02000000000000000000" pitchFamily="2" charset="0"/>
                <a:ea typeface="Roboto" panose="02000000000000000000" pitchFamily="2" charset="0"/>
                <a:cs typeface="Roboto" panose="02000000000000000000" pitchFamily="2" charset="0"/>
              </a:rPr>
              <a:t>Choosing the Right Method</a:t>
            </a:r>
            <a:endParaRPr lang="en-US" sz="6800"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5" name="Text 1">
            <a:extLst>
              <a:ext uri="{FF2B5EF4-FFF2-40B4-BE49-F238E27FC236}">
                <a16:creationId xmlns:a16="http://schemas.microsoft.com/office/drawing/2014/main" xmlns="" id="{B69AD04F-14B5-8587-2077-940228A2949B}"/>
              </a:ext>
            </a:extLst>
          </p:cNvPr>
          <p:cNvSpPr/>
          <p:nvPr/>
        </p:nvSpPr>
        <p:spPr>
          <a:xfrm>
            <a:off x="1956719" y="1384611"/>
            <a:ext cx="14374580" cy="1076385"/>
          </a:xfrm>
          <a:prstGeom prst="rect">
            <a:avLst/>
          </a:prstGeom>
          <a:noFill/>
          <a:ln/>
        </p:spPr>
        <p:txBody>
          <a:bodyPr wrap="none" lIns="0" tIns="0" rIns="0" bIns="0" rtlCol="0" anchor="t"/>
          <a:lstStyle/>
          <a:p>
            <a:pPr defTabSz="1370781">
              <a:lnSpc>
                <a:spcPts val="4125"/>
              </a:lnSpc>
            </a:pPr>
            <a:r>
              <a:rPr lang="en-US" sz="2600" b="1" dirty="0">
                <a:solidFill>
                  <a:prstClr val="black"/>
                </a:solidFill>
                <a:latin typeface="Roboto" panose="02000000000000000000" pitchFamily="2" charset="0"/>
                <a:ea typeface="Roboto" panose="02000000000000000000" pitchFamily="2" charset="0"/>
                <a:cs typeface="Roboto" panose="02000000000000000000" pitchFamily="2" charset="0"/>
              </a:rPr>
              <a:t>The decision between multiphase and multistage sampling depends on your research context:</a:t>
            </a:r>
          </a:p>
        </p:txBody>
      </p:sp>
      <p:sp>
        <p:nvSpPr>
          <p:cNvPr id="6" name="Rectangle 5">
            <a:extLst>
              <a:ext uri="{FF2B5EF4-FFF2-40B4-BE49-F238E27FC236}">
                <a16:creationId xmlns:a16="http://schemas.microsoft.com/office/drawing/2014/main" xmlns="" id="{0B5A472C-F515-4335-7709-5A01574298E2}"/>
              </a:ext>
            </a:extLst>
          </p:cNvPr>
          <p:cNvSpPr/>
          <p:nvPr/>
        </p:nvSpPr>
        <p:spPr>
          <a:xfrm>
            <a:off x="1406201" y="2154952"/>
            <a:ext cx="14374580" cy="20006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37079" tIns="68543" rIns="137079" bIns="68543" rtlCol="0" anchor="ctr"/>
          <a:lstStyle/>
          <a:p>
            <a:pPr algn="ctr" defTabSz="1370781"/>
            <a:endParaRPr lang="en-US">
              <a:solidFill>
                <a:prstClr val="white"/>
              </a:solidFill>
            </a:endParaRPr>
          </a:p>
        </p:txBody>
      </p:sp>
      <p:sp>
        <p:nvSpPr>
          <p:cNvPr id="7" name="Text 2">
            <a:extLst>
              <a:ext uri="{FF2B5EF4-FFF2-40B4-BE49-F238E27FC236}">
                <a16:creationId xmlns:a16="http://schemas.microsoft.com/office/drawing/2014/main" xmlns="" id="{F0703F00-05A2-650C-E58B-458BA513926A}"/>
              </a:ext>
            </a:extLst>
          </p:cNvPr>
          <p:cNvSpPr/>
          <p:nvPr/>
        </p:nvSpPr>
        <p:spPr>
          <a:xfrm>
            <a:off x="234159" y="2350041"/>
            <a:ext cx="4306074" cy="538103"/>
          </a:xfrm>
          <a:prstGeom prst="rect">
            <a:avLst/>
          </a:prstGeom>
          <a:noFill/>
          <a:ln/>
        </p:spPr>
        <p:txBody>
          <a:bodyPr wrap="none" lIns="0" tIns="0" rIns="0" bIns="0" rtlCol="0" anchor="t"/>
          <a:lstStyle/>
          <a:p>
            <a:pPr algn="r" defTabSz="1370781">
              <a:lnSpc>
                <a:spcPts val="4200"/>
              </a:lnSpc>
            </a:pPr>
            <a:r>
              <a:rPr lang="en-US" sz="3500" b="1" dirty="0">
                <a:solidFill>
                  <a:prstClr val="white"/>
                </a:solidFill>
                <a:latin typeface="Roboto" panose="02000000000000000000" pitchFamily="2" charset="0"/>
                <a:ea typeface="Roboto" panose="02000000000000000000" pitchFamily="2" charset="0"/>
                <a:cs typeface="Roboto" panose="02000000000000000000" pitchFamily="2" charset="0"/>
              </a:rPr>
              <a:t>Study Objective</a:t>
            </a:r>
            <a:endParaRPr lang="en-US" sz="3500" dirty="0">
              <a:solidFill>
                <a:prstClr val="white"/>
              </a:solidFill>
              <a:latin typeface="Roboto" panose="02000000000000000000" pitchFamily="2" charset="0"/>
              <a:ea typeface="Roboto" panose="02000000000000000000" pitchFamily="2" charset="0"/>
              <a:cs typeface="Roboto" panose="02000000000000000000" pitchFamily="2" charset="0"/>
            </a:endParaRPr>
          </a:p>
        </p:txBody>
      </p:sp>
      <p:sp>
        <p:nvSpPr>
          <p:cNvPr id="8" name="Text 3">
            <a:extLst>
              <a:ext uri="{FF2B5EF4-FFF2-40B4-BE49-F238E27FC236}">
                <a16:creationId xmlns:a16="http://schemas.microsoft.com/office/drawing/2014/main" xmlns="" id="{07DF5516-4D60-BBC2-C879-11EE3ABC861F}"/>
              </a:ext>
            </a:extLst>
          </p:cNvPr>
          <p:cNvSpPr/>
          <p:nvPr/>
        </p:nvSpPr>
        <p:spPr>
          <a:xfrm>
            <a:off x="1612716" y="3105814"/>
            <a:ext cx="6385978" cy="1049774"/>
          </a:xfrm>
          <a:prstGeom prst="rect">
            <a:avLst/>
          </a:prstGeom>
          <a:noFill/>
          <a:ln/>
        </p:spPr>
        <p:txBody>
          <a:bodyPr wrap="square" lIns="0" tIns="0" rIns="0" bIns="0" rtlCol="0" anchor="t"/>
          <a:lstStyle/>
          <a:p>
            <a:pPr defTabSz="1370781">
              <a:lnSpc>
                <a:spcPts val="4125"/>
              </a:lnSpc>
            </a:pPr>
            <a:r>
              <a:rPr lang="en-US" sz="2600" b="1" dirty="0">
                <a:solidFill>
                  <a:srgbClr val="E0D6DE"/>
                </a:solidFill>
                <a:latin typeface="Roboto" panose="02000000000000000000" pitchFamily="2" charset="0"/>
                <a:ea typeface="Roboto" panose="02000000000000000000" pitchFamily="2" charset="0"/>
                <a:cs typeface="Roboto" panose="02000000000000000000" pitchFamily="2" charset="0"/>
              </a:rPr>
              <a:t>Are you refining data from same units or sampling hierarchical levels?</a:t>
            </a:r>
            <a:endParaRPr lang="en-US" sz="2600" b="1" dirty="0">
              <a:solidFill>
                <a:prstClr val="black"/>
              </a:solidFill>
              <a:latin typeface="Roboto" panose="02000000000000000000" pitchFamily="2" charset="0"/>
              <a:ea typeface="Roboto" panose="02000000000000000000" pitchFamily="2" charset="0"/>
              <a:cs typeface="Roboto" panose="02000000000000000000" pitchFamily="2" charset="0"/>
            </a:endParaRPr>
          </a:p>
        </p:txBody>
      </p:sp>
      <p:sp>
        <p:nvSpPr>
          <p:cNvPr id="9" name="Rectangle 8">
            <a:extLst>
              <a:ext uri="{FF2B5EF4-FFF2-40B4-BE49-F238E27FC236}">
                <a16:creationId xmlns:a16="http://schemas.microsoft.com/office/drawing/2014/main" xmlns="" id="{83D1545F-8878-8B27-164B-6EA75D52BD1D}"/>
              </a:ext>
            </a:extLst>
          </p:cNvPr>
          <p:cNvSpPr/>
          <p:nvPr/>
        </p:nvSpPr>
        <p:spPr>
          <a:xfrm>
            <a:off x="1406200" y="4684301"/>
            <a:ext cx="14374580" cy="20006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37079" tIns="68543" rIns="137079" bIns="68543" rtlCol="0" anchor="ctr"/>
          <a:lstStyle/>
          <a:p>
            <a:pPr algn="ctr" defTabSz="1370781"/>
            <a:endParaRPr lang="en-US">
              <a:solidFill>
                <a:prstClr val="white"/>
              </a:solidFill>
            </a:endParaRPr>
          </a:p>
        </p:txBody>
      </p:sp>
      <p:sp>
        <p:nvSpPr>
          <p:cNvPr id="10" name="Text 10">
            <a:extLst>
              <a:ext uri="{FF2B5EF4-FFF2-40B4-BE49-F238E27FC236}">
                <a16:creationId xmlns:a16="http://schemas.microsoft.com/office/drawing/2014/main" xmlns="" id="{CB07407B-15D8-819E-BE27-4DEE72BF487A}"/>
              </a:ext>
            </a:extLst>
          </p:cNvPr>
          <p:cNvSpPr/>
          <p:nvPr/>
        </p:nvSpPr>
        <p:spPr>
          <a:xfrm>
            <a:off x="1089569" y="4684300"/>
            <a:ext cx="4306074" cy="538103"/>
          </a:xfrm>
          <a:prstGeom prst="rect">
            <a:avLst/>
          </a:prstGeom>
          <a:noFill/>
          <a:ln/>
        </p:spPr>
        <p:txBody>
          <a:bodyPr wrap="none" lIns="0" tIns="0" rIns="0" bIns="0" rtlCol="0" anchor="t"/>
          <a:lstStyle/>
          <a:p>
            <a:pPr algn="r" defTabSz="1370781">
              <a:lnSpc>
                <a:spcPts val="4200"/>
              </a:lnSpc>
            </a:pPr>
            <a:r>
              <a:rPr lang="en-US" sz="3500" b="1" dirty="0">
                <a:solidFill>
                  <a:srgbClr val="E0D6DE"/>
                </a:solidFill>
                <a:latin typeface="Petrona Bold" pitchFamily="34" charset="0"/>
                <a:ea typeface="Petrona Bold" pitchFamily="34" charset="-122"/>
                <a:cs typeface="Petrona Bold" pitchFamily="34" charset="-120"/>
              </a:rPr>
              <a:t>Geographic Scope</a:t>
            </a:r>
            <a:endParaRPr lang="en-US" sz="3500" dirty="0">
              <a:solidFill>
                <a:prstClr val="black"/>
              </a:solidFill>
            </a:endParaRPr>
          </a:p>
        </p:txBody>
      </p:sp>
      <p:sp>
        <p:nvSpPr>
          <p:cNvPr id="11" name="Text 11">
            <a:extLst>
              <a:ext uri="{FF2B5EF4-FFF2-40B4-BE49-F238E27FC236}">
                <a16:creationId xmlns:a16="http://schemas.microsoft.com/office/drawing/2014/main" xmlns="" id="{AF059B96-E27C-40CB-7110-6AA2BE1924C1}"/>
              </a:ext>
            </a:extLst>
          </p:cNvPr>
          <p:cNvSpPr/>
          <p:nvPr/>
        </p:nvSpPr>
        <p:spPr>
          <a:xfrm>
            <a:off x="1612718" y="5445753"/>
            <a:ext cx="7531284" cy="969806"/>
          </a:xfrm>
          <a:prstGeom prst="rect">
            <a:avLst/>
          </a:prstGeom>
          <a:noFill/>
          <a:ln/>
        </p:spPr>
        <p:txBody>
          <a:bodyPr wrap="square" lIns="0" tIns="0" rIns="0" bIns="0" rtlCol="0" anchor="t"/>
          <a:lstStyle/>
          <a:p>
            <a:pPr defTabSz="1370781">
              <a:lnSpc>
                <a:spcPts val="4125"/>
              </a:lnSpc>
            </a:pPr>
            <a:r>
              <a:rPr lang="en-US" sz="2600" b="1" dirty="0">
                <a:solidFill>
                  <a:srgbClr val="E0D6DE"/>
                </a:solidFill>
                <a:latin typeface="Roboto" panose="02000000000000000000" pitchFamily="2" charset="0"/>
                <a:ea typeface="Roboto" panose="02000000000000000000" pitchFamily="2" charset="0"/>
                <a:cs typeface="Roboto" panose="02000000000000000000" pitchFamily="2" charset="0"/>
              </a:rPr>
              <a:t>Is your study localized or nationwide? This shapes whether multistage efficiency matters.</a:t>
            </a:r>
            <a:endParaRPr lang="en-US" sz="2600" b="1" dirty="0">
              <a:solidFill>
                <a:prstClr val="black"/>
              </a:solidFill>
              <a:latin typeface="Roboto" panose="02000000000000000000" pitchFamily="2" charset="0"/>
              <a:ea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xmlns="" id="{37375487-224A-9EDC-0EB5-C14D4ACEA977}"/>
              </a:ext>
            </a:extLst>
          </p:cNvPr>
          <p:cNvSpPr/>
          <p:nvPr/>
        </p:nvSpPr>
        <p:spPr>
          <a:xfrm>
            <a:off x="1406200" y="7250079"/>
            <a:ext cx="14374580" cy="20006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37079" tIns="68543" rIns="137079" bIns="68543" rtlCol="0" anchor="ctr"/>
          <a:lstStyle/>
          <a:p>
            <a:pPr algn="ctr" defTabSz="1370781"/>
            <a:endParaRPr lang="en-US">
              <a:solidFill>
                <a:prstClr val="white"/>
              </a:solidFill>
            </a:endParaRPr>
          </a:p>
        </p:txBody>
      </p:sp>
      <p:sp>
        <p:nvSpPr>
          <p:cNvPr id="13" name="Text 8">
            <a:extLst>
              <a:ext uri="{FF2B5EF4-FFF2-40B4-BE49-F238E27FC236}">
                <a16:creationId xmlns:a16="http://schemas.microsoft.com/office/drawing/2014/main" xmlns="" id="{D00642AD-0447-E013-BE87-25D07DCF7E6A}"/>
              </a:ext>
            </a:extLst>
          </p:cNvPr>
          <p:cNvSpPr/>
          <p:nvPr/>
        </p:nvSpPr>
        <p:spPr>
          <a:xfrm>
            <a:off x="1553719" y="7429723"/>
            <a:ext cx="4306074" cy="538103"/>
          </a:xfrm>
          <a:prstGeom prst="rect">
            <a:avLst/>
          </a:prstGeom>
          <a:noFill/>
          <a:ln/>
        </p:spPr>
        <p:txBody>
          <a:bodyPr wrap="none" lIns="0" tIns="0" rIns="0" bIns="0" rtlCol="0" anchor="t"/>
          <a:lstStyle/>
          <a:p>
            <a:pPr defTabSz="1370781">
              <a:lnSpc>
                <a:spcPts val="4200"/>
              </a:lnSpc>
            </a:pPr>
            <a:r>
              <a:rPr lang="en-US" sz="3500" b="1" dirty="0">
                <a:solidFill>
                  <a:srgbClr val="E0D6DE"/>
                </a:solidFill>
                <a:latin typeface="Roboto" panose="02000000000000000000" pitchFamily="2" charset="0"/>
                <a:ea typeface="Roboto" panose="02000000000000000000" pitchFamily="2" charset="0"/>
                <a:cs typeface="Roboto" panose="02000000000000000000" pitchFamily="2" charset="0"/>
              </a:rPr>
              <a:t>Precision Needs</a:t>
            </a:r>
            <a:endParaRPr lang="en-US" sz="3500" dirty="0">
              <a:solidFill>
                <a:prstClr val="black"/>
              </a:solidFill>
              <a:latin typeface="Roboto" panose="02000000000000000000" pitchFamily="2" charset="0"/>
              <a:ea typeface="Roboto" panose="02000000000000000000" pitchFamily="2" charset="0"/>
              <a:cs typeface="Roboto" panose="02000000000000000000" pitchFamily="2" charset="0"/>
            </a:endParaRPr>
          </a:p>
        </p:txBody>
      </p:sp>
      <p:sp>
        <p:nvSpPr>
          <p:cNvPr id="14" name="Text 9">
            <a:extLst>
              <a:ext uri="{FF2B5EF4-FFF2-40B4-BE49-F238E27FC236}">
                <a16:creationId xmlns:a16="http://schemas.microsoft.com/office/drawing/2014/main" xmlns="" id="{98BB0185-CCD8-B9FB-C92E-DD657A3FF5A2}"/>
              </a:ext>
            </a:extLst>
          </p:cNvPr>
          <p:cNvSpPr/>
          <p:nvPr/>
        </p:nvSpPr>
        <p:spPr>
          <a:xfrm>
            <a:off x="1553730" y="8053569"/>
            <a:ext cx="8133833" cy="1241864"/>
          </a:xfrm>
          <a:prstGeom prst="rect">
            <a:avLst/>
          </a:prstGeom>
          <a:noFill/>
          <a:ln/>
        </p:spPr>
        <p:txBody>
          <a:bodyPr wrap="square" lIns="0" tIns="0" rIns="0" bIns="0" rtlCol="0" anchor="t"/>
          <a:lstStyle/>
          <a:p>
            <a:pPr defTabSz="1370781">
              <a:lnSpc>
                <a:spcPts val="4125"/>
              </a:lnSpc>
            </a:pPr>
            <a:r>
              <a:rPr lang="en-US" sz="2600" b="1" dirty="0">
                <a:solidFill>
                  <a:srgbClr val="E0D6DE"/>
                </a:solidFill>
                <a:latin typeface="Roboto" panose="02000000000000000000" pitchFamily="2" charset="0"/>
                <a:ea typeface="Roboto" panose="02000000000000000000" pitchFamily="2" charset="0"/>
                <a:cs typeface="Roboto" panose="02000000000000000000" pitchFamily="2" charset="0"/>
              </a:rPr>
              <a:t>Do you prioritize estimate accuracy through detailed measurement or representativeness across clusters?</a:t>
            </a:r>
            <a:endParaRPr lang="en-US" sz="2600" b="1" dirty="0">
              <a:solidFill>
                <a:prstClr val="black"/>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26924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F1F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CFE"/>
            </a:solidFill>
          </p:spPr>
        </p:sp>
      </p:grpSp>
      <p:sp>
        <p:nvSpPr>
          <p:cNvPr id="6" name="TextBox 6"/>
          <p:cNvSpPr txBox="1"/>
          <p:nvPr/>
        </p:nvSpPr>
        <p:spPr>
          <a:xfrm>
            <a:off x="1006673" y="971557"/>
            <a:ext cx="9445526" cy="3601343"/>
          </a:xfrm>
          <a:prstGeom prst="rect">
            <a:avLst/>
          </a:prstGeom>
        </p:spPr>
        <p:txBody>
          <a:bodyPr lIns="0" tIns="0" rIns="0" bIns="0" rtlCol="0" anchor="t">
            <a:spAutoFit/>
          </a:bodyPr>
          <a:lstStyle/>
          <a:p>
            <a:pPr defTabSz="913943">
              <a:lnSpc>
                <a:spcPts val="13929"/>
              </a:lnSpc>
            </a:pPr>
            <a:r>
              <a:rPr lang="en-US" sz="11100">
                <a:solidFill>
                  <a:srgbClr val="3257B8"/>
                </a:solidFill>
                <a:latin typeface="Roboto Slab"/>
                <a:ea typeface="Roboto Slab"/>
                <a:cs typeface="Roboto Slab"/>
                <a:sym typeface="Roboto Slab"/>
              </a:rPr>
              <a:t>Two-Stage Sampling</a:t>
            </a:r>
          </a:p>
        </p:txBody>
      </p:sp>
      <p:sp>
        <p:nvSpPr>
          <p:cNvPr id="7" name="TextBox 7"/>
          <p:cNvSpPr txBox="1"/>
          <p:nvPr/>
        </p:nvSpPr>
        <p:spPr>
          <a:xfrm>
            <a:off x="1028708" y="5505771"/>
            <a:ext cx="9445526" cy="1154163"/>
          </a:xfrm>
          <a:prstGeom prst="rect">
            <a:avLst/>
          </a:prstGeom>
        </p:spPr>
        <p:txBody>
          <a:bodyPr lIns="0" tIns="0" rIns="0" bIns="0" rtlCol="0" anchor="t">
            <a:spAutoFit/>
          </a:bodyPr>
          <a:lstStyle/>
          <a:p>
            <a:pPr defTabSz="913943">
              <a:lnSpc>
                <a:spcPts val="4438"/>
              </a:lnSpc>
            </a:pPr>
            <a:r>
              <a:rPr lang="en-US" sz="2800">
                <a:solidFill>
                  <a:srgbClr val="15213F"/>
                </a:solidFill>
                <a:latin typeface="Roboto"/>
                <a:ea typeface="Roboto"/>
                <a:cs typeface="Roboto"/>
                <a:sym typeface="Roboto"/>
              </a:rPr>
              <a:t>A practical approach to surveying large populations efficiently</a:t>
            </a:r>
          </a:p>
        </p:txBody>
      </p:sp>
      <p:sp>
        <p:nvSpPr>
          <p:cNvPr id="8" name="TextBox 8"/>
          <p:cNvSpPr txBox="1"/>
          <p:nvPr/>
        </p:nvSpPr>
        <p:spPr>
          <a:xfrm>
            <a:off x="11966971" y="7696200"/>
            <a:ext cx="4241603" cy="1615828"/>
          </a:xfrm>
          <a:prstGeom prst="rect">
            <a:avLst/>
          </a:prstGeom>
        </p:spPr>
        <p:txBody>
          <a:bodyPr lIns="0" tIns="0" rIns="0" bIns="0" rtlCol="0" anchor="t">
            <a:spAutoFit/>
          </a:bodyPr>
          <a:lstStyle/>
          <a:p>
            <a:pPr algn="ctr" defTabSz="913943">
              <a:lnSpc>
                <a:spcPts val="6299"/>
              </a:lnSpc>
            </a:pPr>
            <a:r>
              <a:rPr lang="en-US" sz="4500">
                <a:solidFill>
                  <a:srgbClr val="3257B8"/>
                </a:solidFill>
                <a:latin typeface="Canva Sans"/>
                <a:ea typeface="Canva Sans"/>
                <a:cs typeface="Canva Sans"/>
                <a:sym typeface="Canva Sans"/>
              </a:rPr>
              <a:t>By-Nazmul Haq</a:t>
            </a:r>
          </a:p>
          <a:p>
            <a:pPr algn="ctr" defTabSz="913943">
              <a:lnSpc>
                <a:spcPts val="6299"/>
              </a:lnSpc>
            </a:pPr>
            <a:r>
              <a:rPr lang="en-US" sz="4500">
                <a:solidFill>
                  <a:srgbClr val="3257B8"/>
                </a:solidFill>
                <a:latin typeface="Canva Sans"/>
                <a:ea typeface="Canva Sans"/>
                <a:cs typeface="Canva Sans"/>
                <a:sym typeface="Canva Sans"/>
              </a:rPr>
              <a:t>ID-12113033  </a:t>
            </a:r>
          </a:p>
        </p:txBody>
      </p:sp>
    </p:spTree>
    <p:extLst>
      <p:ext uri="{BB962C8B-B14F-4D97-AF65-F5344CB8AC3E}">
        <p14:creationId xmlns:p14="http://schemas.microsoft.com/office/powerpoint/2010/main" val="3779366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F1F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CFE"/>
            </a:solidFill>
          </p:spPr>
        </p:sp>
      </p:grpSp>
      <p:grpSp>
        <p:nvGrpSpPr>
          <p:cNvPr id="6" name="Group 6"/>
          <p:cNvGrpSpPr/>
          <p:nvPr/>
        </p:nvGrpSpPr>
        <p:grpSpPr>
          <a:xfrm>
            <a:off x="7776716" y="5872168"/>
            <a:ext cx="4665018" cy="1512393"/>
            <a:chOff x="0" y="0"/>
            <a:chExt cx="6220023" cy="2016522"/>
          </a:xfrm>
        </p:grpSpPr>
        <p:sp>
          <p:nvSpPr>
            <p:cNvPr id="7" name="Freeform 7"/>
            <p:cNvSpPr/>
            <p:nvPr/>
          </p:nvSpPr>
          <p:spPr>
            <a:xfrm>
              <a:off x="0" y="0"/>
              <a:ext cx="6219952" cy="2016506"/>
            </a:xfrm>
            <a:custGeom>
              <a:avLst/>
              <a:gdLst/>
              <a:ahLst/>
              <a:cxnLst/>
              <a:rect l="l" t="t" r="r" b="b"/>
              <a:pathLst>
                <a:path w="6219952" h="2016506">
                  <a:moveTo>
                    <a:pt x="0" y="52451"/>
                  </a:moveTo>
                  <a:cubicBezTo>
                    <a:pt x="0" y="23495"/>
                    <a:pt x="23495" y="0"/>
                    <a:pt x="52451" y="0"/>
                  </a:cubicBezTo>
                  <a:lnTo>
                    <a:pt x="6167501" y="0"/>
                  </a:lnTo>
                  <a:cubicBezTo>
                    <a:pt x="6196457" y="0"/>
                    <a:pt x="6219952" y="23495"/>
                    <a:pt x="6219952" y="52451"/>
                  </a:cubicBezTo>
                  <a:lnTo>
                    <a:pt x="6219952" y="1964055"/>
                  </a:lnTo>
                  <a:cubicBezTo>
                    <a:pt x="6219952" y="1993011"/>
                    <a:pt x="6196457" y="2016506"/>
                    <a:pt x="6167501" y="2016506"/>
                  </a:cubicBezTo>
                  <a:lnTo>
                    <a:pt x="52451" y="2016506"/>
                  </a:lnTo>
                  <a:cubicBezTo>
                    <a:pt x="23495" y="2016506"/>
                    <a:pt x="0" y="1993011"/>
                    <a:pt x="0" y="1964055"/>
                  </a:cubicBezTo>
                  <a:close/>
                </a:path>
              </a:pathLst>
            </a:custGeom>
            <a:solidFill>
              <a:srgbClr val="E9ECF2"/>
            </a:solidFill>
          </p:spPr>
        </p:sp>
      </p:grpSp>
      <p:grpSp>
        <p:nvGrpSpPr>
          <p:cNvPr id="8" name="Group 8"/>
          <p:cNvGrpSpPr/>
          <p:nvPr/>
        </p:nvGrpSpPr>
        <p:grpSpPr>
          <a:xfrm>
            <a:off x="12704124" y="5872168"/>
            <a:ext cx="4665168" cy="1512393"/>
            <a:chOff x="0" y="0"/>
            <a:chExt cx="6220222" cy="2016522"/>
          </a:xfrm>
        </p:grpSpPr>
        <p:sp>
          <p:nvSpPr>
            <p:cNvPr id="9" name="Freeform 9"/>
            <p:cNvSpPr/>
            <p:nvPr/>
          </p:nvSpPr>
          <p:spPr>
            <a:xfrm>
              <a:off x="0" y="0"/>
              <a:ext cx="6220206" cy="2016506"/>
            </a:xfrm>
            <a:custGeom>
              <a:avLst/>
              <a:gdLst/>
              <a:ahLst/>
              <a:cxnLst/>
              <a:rect l="l" t="t" r="r" b="b"/>
              <a:pathLst>
                <a:path w="6220206" h="2016506">
                  <a:moveTo>
                    <a:pt x="0" y="52451"/>
                  </a:moveTo>
                  <a:cubicBezTo>
                    <a:pt x="0" y="23495"/>
                    <a:pt x="23495" y="0"/>
                    <a:pt x="52451" y="0"/>
                  </a:cubicBezTo>
                  <a:lnTo>
                    <a:pt x="6167755" y="0"/>
                  </a:lnTo>
                  <a:cubicBezTo>
                    <a:pt x="6196711" y="0"/>
                    <a:pt x="6220206" y="23495"/>
                    <a:pt x="6220206" y="52451"/>
                  </a:cubicBezTo>
                  <a:lnTo>
                    <a:pt x="6220206" y="1964055"/>
                  </a:lnTo>
                  <a:cubicBezTo>
                    <a:pt x="6220206" y="1993011"/>
                    <a:pt x="6196711" y="2016506"/>
                    <a:pt x="6167755" y="2016506"/>
                  </a:cubicBezTo>
                  <a:lnTo>
                    <a:pt x="52451" y="2016506"/>
                  </a:lnTo>
                  <a:cubicBezTo>
                    <a:pt x="23495" y="2016506"/>
                    <a:pt x="0" y="1993011"/>
                    <a:pt x="0" y="1964055"/>
                  </a:cubicBezTo>
                  <a:close/>
                </a:path>
              </a:pathLst>
            </a:custGeom>
            <a:solidFill>
              <a:srgbClr val="E9ECF2"/>
            </a:solidFill>
          </p:spPr>
        </p:sp>
      </p:grpSp>
      <p:grpSp>
        <p:nvGrpSpPr>
          <p:cNvPr id="10" name="Group 10"/>
          <p:cNvGrpSpPr/>
          <p:nvPr/>
        </p:nvGrpSpPr>
        <p:grpSpPr>
          <a:xfrm>
            <a:off x="7776724" y="7646945"/>
            <a:ext cx="9592568" cy="1512393"/>
            <a:chOff x="0" y="0"/>
            <a:chExt cx="12790090" cy="2016522"/>
          </a:xfrm>
        </p:grpSpPr>
        <p:sp>
          <p:nvSpPr>
            <p:cNvPr id="11" name="Freeform 11"/>
            <p:cNvSpPr/>
            <p:nvPr/>
          </p:nvSpPr>
          <p:spPr>
            <a:xfrm>
              <a:off x="0" y="0"/>
              <a:ext cx="12789916" cy="2016506"/>
            </a:xfrm>
            <a:custGeom>
              <a:avLst/>
              <a:gdLst/>
              <a:ahLst/>
              <a:cxnLst/>
              <a:rect l="l" t="t" r="r" b="b"/>
              <a:pathLst>
                <a:path w="12789916" h="2016506">
                  <a:moveTo>
                    <a:pt x="0" y="52451"/>
                  </a:moveTo>
                  <a:cubicBezTo>
                    <a:pt x="0" y="23495"/>
                    <a:pt x="23495" y="0"/>
                    <a:pt x="52451" y="0"/>
                  </a:cubicBezTo>
                  <a:lnTo>
                    <a:pt x="12737465" y="0"/>
                  </a:lnTo>
                  <a:cubicBezTo>
                    <a:pt x="12766421" y="0"/>
                    <a:pt x="12789916" y="23495"/>
                    <a:pt x="12789916" y="52451"/>
                  </a:cubicBezTo>
                  <a:lnTo>
                    <a:pt x="12789916" y="1964055"/>
                  </a:lnTo>
                  <a:cubicBezTo>
                    <a:pt x="12789916" y="1993011"/>
                    <a:pt x="12766421" y="2016506"/>
                    <a:pt x="12737465" y="2016506"/>
                  </a:cubicBezTo>
                  <a:lnTo>
                    <a:pt x="52451" y="2016506"/>
                  </a:lnTo>
                  <a:cubicBezTo>
                    <a:pt x="23495" y="2016506"/>
                    <a:pt x="0" y="1993011"/>
                    <a:pt x="0" y="1964055"/>
                  </a:cubicBezTo>
                  <a:close/>
                </a:path>
              </a:pathLst>
            </a:custGeom>
            <a:solidFill>
              <a:srgbClr val="E9ECF2"/>
            </a:solidFill>
          </p:spPr>
        </p:sp>
      </p:grpSp>
      <p:sp>
        <p:nvSpPr>
          <p:cNvPr id="12" name="Freeform 12"/>
          <p:cNvSpPr/>
          <p:nvPr/>
        </p:nvSpPr>
        <p:spPr>
          <a:xfrm>
            <a:off x="87992" y="1589967"/>
            <a:ext cx="7164858" cy="7569371"/>
          </a:xfrm>
          <a:custGeom>
            <a:avLst/>
            <a:gdLst/>
            <a:ahLst/>
            <a:cxnLst/>
            <a:rect l="l" t="t" r="r" b="b"/>
            <a:pathLst>
              <a:path w="7164857" h="7569370">
                <a:moveTo>
                  <a:pt x="0" y="0"/>
                </a:moveTo>
                <a:lnTo>
                  <a:pt x="7164857" y="0"/>
                </a:lnTo>
                <a:lnTo>
                  <a:pt x="7164857" y="7569370"/>
                </a:lnTo>
                <a:lnTo>
                  <a:pt x="0" y="7569370"/>
                </a:lnTo>
                <a:lnTo>
                  <a:pt x="0" y="0"/>
                </a:lnTo>
                <a:close/>
              </a:path>
            </a:pathLst>
          </a:custGeom>
          <a:blipFill>
            <a:blip r:embed="rId3"/>
            <a:stretch>
              <a:fillRect l="-29755" r="-29755" b="-783"/>
            </a:stretch>
          </a:blipFill>
        </p:spPr>
      </p:sp>
      <p:sp>
        <p:nvSpPr>
          <p:cNvPr id="13" name="TextBox 13"/>
          <p:cNvSpPr txBox="1"/>
          <p:nvPr/>
        </p:nvSpPr>
        <p:spPr>
          <a:xfrm>
            <a:off x="7776716" y="1089579"/>
            <a:ext cx="9326613" cy="820739"/>
          </a:xfrm>
          <a:prstGeom prst="rect">
            <a:avLst/>
          </a:prstGeom>
        </p:spPr>
        <p:txBody>
          <a:bodyPr lIns="0" tIns="0" rIns="0" bIns="0" rtlCol="0" anchor="t">
            <a:spAutoFit/>
          </a:bodyPr>
          <a:lstStyle/>
          <a:p>
            <a:pPr defTabSz="913943">
              <a:lnSpc>
                <a:spcPts val="6435"/>
              </a:lnSpc>
            </a:pPr>
            <a:r>
              <a:rPr lang="en-US" sz="5100">
                <a:solidFill>
                  <a:srgbClr val="3257B8"/>
                </a:solidFill>
                <a:latin typeface="Roboto Slab"/>
                <a:ea typeface="Roboto Slab"/>
                <a:cs typeface="Roboto Slab"/>
                <a:sym typeface="Roboto Slab"/>
              </a:rPr>
              <a:t>What is Two-Stage Sampling?</a:t>
            </a:r>
          </a:p>
        </p:txBody>
      </p:sp>
      <p:sp>
        <p:nvSpPr>
          <p:cNvPr id="14" name="TextBox 14"/>
          <p:cNvSpPr txBox="1"/>
          <p:nvPr/>
        </p:nvSpPr>
        <p:spPr>
          <a:xfrm>
            <a:off x="7776724" y="2265466"/>
            <a:ext cx="9592568" cy="1692771"/>
          </a:xfrm>
          <a:prstGeom prst="rect">
            <a:avLst/>
          </a:prstGeom>
        </p:spPr>
        <p:txBody>
          <a:bodyPr lIns="0" tIns="0" rIns="0" bIns="0" rtlCol="0" anchor="t">
            <a:spAutoFit/>
          </a:bodyPr>
          <a:lstStyle/>
          <a:p>
            <a:pPr defTabSz="913943">
              <a:lnSpc>
                <a:spcPts val="3249"/>
              </a:lnSpc>
            </a:pPr>
            <a:r>
              <a:rPr lang="en-US" sz="2100">
                <a:solidFill>
                  <a:srgbClr val="15213F"/>
                </a:solidFill>
                <a:latin typeface="Roboto"/>
                <a:ea typeface="Roboto"/>
                <a:cs typeface="Roboto"/>
                <a:sym typeface="Roboto"/>
              </a:rPr>
              <a:t>Two-stage sampling is a multistage sampling method that selects your sample in two sequential steps. In the </a:t>
            </a:r>
            <a:r>
              <a:rPr lang="en-US" sz="2100" b="1">
                <a:solidFill>
                  <a:srgbClr val="15213F"/>
                </a:solidFill>
                <a:latin typeface="Roboto Bold"/>
                <a:ea typeface="Roboto Bold"/>
                <a:cs typeface="Roboto Bold"/>
                <a:sym typeface="Roboto Bold"/>
              </a:rPr>
              <a:t>first stage</a:t>
            </a:r>
            <a:r>
              <a:rPr lang="en-US" sz="2100">
                <a:solidFill>
                  <a:srgbClr val="15213F"/>
                </a:solidFill>
                <a:latin typeface="Roboto"/>
                <a:ea typeface="Roboto"/>
                <a:cs typeface="Roboto"/>
                <a:sym typeface="Roboto"/>
              </a:rPr>
              <a:t>, you select clusters or primary units (like villages or schools). In the </a:t>
            </a:r>
            <a:r>
              <a:rPr lang="en-US" sz="2100" b="1">
                <a:solidFill>
                  <a:srgbClr val="15213F"/>
                </a:solidFill>
                <a:latin typeface="Roboto Bold"/>
                <a:ea typeface="Roboto Bold"/>
                <a:cs typeface="Roboto Bold"/>
                <a:sym typeface="Roboto Bold"/>
              </a:rPr>
              <a:t>second stage</a:t>
            </a:r>
            <a:r>
              <a:rPr lang="en-US" sz="2100">
                <a:solidFill>
                  <a:srgbClr val="15213F"/>
                </a:solidFill>
                <a:latin typeface="Roboto"/>
                <a:ea typeface="Roboto"/>
                <a:cs typeface="Roboto"/>
                <a:sym typeface="Roboto"/>
              </a:rPr>
              <a:t>, you randomly select individual elements from each chosen cluster (like households or students).</a:t>
            </a:r>
          </a:p>
        </p:txBody>
      </p:sp>
      <p:sp>
        <p:nvSpPr>
          <p:cNvPr id="15" name="TextBox 15"/>
          <p:cNvSpPr txBox="1"/>
          <p:nvPr/>
        </p:nvSpPr>
        <p:spPr>
          <a:xfrm>
            <a:off x="7776724" y="4240713"/>
            <a:ext cx="9592568" cy="1269579"/>
          </a:xfrm>
          <a:prstGeom prst="rect">
            <a:avLst/>
          </a:prstGeom>
        </p:spPr>
        <p:txBody>
          <a:bodyPr lIns="0" tIns="0" rIns="0" bIns="0" rtlCol="0" anchor="t">
            <a:spAutoFit/>
          </a:bodyPr>
          <a:lstStyle/>
          <a:p>
            <a:pPr defTabSz="913943">
              <a:lnSpc>
                <a:spcPts val="3249"/>
              </a:lnSpc>
            </a:pPr>
            <a:r>
              <a:rPr lang="en-US" sz="2100">
                <a:solidFill>
                  <a:srgbClr val="15213F"/>
                </a:solidFill>
                <a:latin typeface="Roboto"/>
                <a:ea typeface="Roboto"/>
                <a:cs typeface="Roboto"/>
                <a:sym typeface="Roboto"/>
              </a:rPr>
              <a:t>This approach dramatically reduces costs and effort when surveying large, geographically dispersed populations—making it ideal for real-world research where resources are limited.</a:t>
            </a:r>
          </a:p>
        </p:txBody>
      </p:sp>
      <p:sp>
        <p:nvSpPr>
          <p:cNvPr id="16" name="TextBox 16"/>
          <p:cNvSpPr txBox="1"/>
          <p:nvPr/>
        </p:nvSpPr>
        <p:spPr>
          <a:xfrm>
            <a:off x="8039102" y="6115504"/>
            <a:ext cx="3281511" cy="410369"/>
          </a:xfrm>
          <a:prstGeom prst="rect">
            <a:avLst/>
          </a:prstGeom>
        </p:spPr>
        <p:txBody>
          <a:bodyPr lIns="0" tIns="0" rIns="0" bIns="0" rtlCol="0" anchor="t">
            <a:spAutoFit/>
          </a:bodyPr>
          <a:lstStyle/>
          <a:p>
            <a:pPr defTabSz="913943">
              <a:lnSpc>
                <a:spcPts val="3186"/>
              </a:lnSpc>
            </a:pPr>
            <a:r>
              <a:rPr lang="en-US" sz="2600">
                <a:solidFill>
                  <a:srgbClr val="15213F"/>
                </a:solidFill>
                <a:latin typeface="Roboto Slab"/>
                <a:ea typeface="Roboto Slab"/>
                <a:cs typeface="Roboto Slab"/>
                <a:sym typeface="Roboto Slab"/>
              </a:rPr>
              <a:t>Stage 1</a:t>
            </a:r>
          </a:p>
        </p:txBody>
      </p:sp>
      <p:sp>
        <p:nvSpPr>
          <p:cNvPr id="17" name="TextBox 17"/>
          <p:cNvSpPr txBox="1"/>
          <p:nvPr/>
        </p:nvSpPr>
        <p:spPr>
          <a:xfrm>
            <a:off x="8039110" y="6625979"/>
            <a:ext cx="4140251" cy="423194"/>
          </a:xfrm>
          <a:prstGeom prst="rect">
            <a:avLst/>
          </a:prstGeom>
        </p:spPr>
        <p:txBody>
          <a:bodyPr lIns="0" tIns="0" rIns="0" bIns="0" rtlCol="0" anchor="t">
            <a:spAutoFit/>
          </a:bodyPr>
          <a:lstStyle/>
          <a:p>
            <a:pPr defTabSz="913943">
              <a:lnSpc>
                <a:spcPts val="3249"/>
              </a:lnSpc>
            </a:pPr>
            <a:r>
              <a:rPr lang="en-US" sz="2100">
                <a:solidFill>
                  <a:srgbClr val="15213F"/>
                </a:solidFill>
                <a:latin typeface="Roboto"/>
                <a:ea typeface="Roboto"/>
                <a:cs typeface="Roboto"/>
                <a:sym typeface="Roboto"/>
              </a:rPr>
              <a:t>Select clusters randomly</a:t>
            </a:r>
          </a:p>
        </p:txBody>
      </p:sp>
      <p:sp>
        <p:nvSpPr>
          <p:cNvPr id="18" name="TextBox 18"/>
          <p:cNvSpPr txBox="1"/>
          <p:nvPr/>
        </p:nvSpPr>
        <p:spPr>
          <a:xfrm>
            <a:off x="12966503" y="6115504"/>
            <a:ext cx="3281511" cy="410369"/>
          </a:xfrm>
          <a:prstGeom prst="rect">
            <a:avLst/>
          </a:prstGeom>
        </p:spPr>
        <p:txBody>
          <a:bodyPr lIns="0" tIns="0" rIns="0" bIns="0" rtlCol="0" anchor="t">
            <a:spAutoFit/>
          </a:bodyPr>
          <a:lstStyle/>
          <a:p>
            <a:pPr defTabSz="913943">
              <a:lnSpc>
                <a:spcPts val="3186"/>
              </a:lnSpc>
            </a:pPr>
            <a:r>
              <a:rPr lang="en-US" sz="2600">
                <a:solidFill>
                  <a:srgbClr val="15213F"/>
                </a:solidFill>
                <a:latin typeface="Roboto Slab"/>
                <a:ea typeface="Roboto Slab"/>
                <a:cs typeface="Roboto Slab"/>
                <a:sym typeface="Roboto Slab"/>
              </a:rPr>
              <a:t>Stage 2</a:t>
            </a:r>
          </a:p>
        </p:txBody>
      </p:sp>
      <p:sp>
        <p:nvSpPr>
          <p:cNvPr id="19" name="TextBox 19"/>
          <p:cNvSpPr txBox="1"/>
          <p:nvPr/>
        </p:nvSpPr>
        <p:spPr>
          <a:xfrm>
            <a:off x="12966503" y="6625979"/>
            <a:ext cx="4140399" cy="423194"/>
          </a:xfrm>
          <a:prstGeom prst="rect">
            <a:avLst/>
          </a:prstGeom>
        </p:spPr>
        <p:txBody>
          <a:bodyPr lIns="0" tIns="0" rIns="0" bIns="0" rtlCol="0" anchor="t">
            <a:spAutoFit/>
          </a:bodyPr>
          <a:lstStyle/>
          <a:p>
            <a:pPr defTabSz="913943">
              <a:lnSpc>
                <a:spcPts val="3249"/>
              </a:lnSpc>
            </a:pPr>
            <a:r>
              <a:rPr lang="en-US" sz="2100">
                <a:solidFill>
                  <a:srgbClr val="15213F"/>
                </a:solidFill>
                <a:latin typeface="Roboto"/>
                <a:ea typeface="Roboto"/>
                <a:cs typeface="Roboto"/>
                <a:sym typeface="Roboto"/>
              </a:rPr>
              <a:t>Select individuals from clusters</a:t>
            </a:r>
          </a:p>
        </p:txBody>
      </p:sp>
      <p:sp>
        <p:nvSpPr>
          <p:cNvPr id="20" name="TextBox 20"/>
          <p:cNvSpPr txBox="1"/>
          <p:nvPr/>
        </p:nvSpPr>
        <p:spPr>
          <a:xfrm>
            <a:off x="8039102" y="7890279"/>
            <a:ext cx="3281511" cy="410369"/>
          </a:xfrm>
          <a:prstGeom prst="rect">
            <a:avLst/>
          </a:prstGeom>
        </p:spPr>
        <p:txBody>
          <a:bodyPr lIns="0" tIns="0" rIns="0" bIns="0" rtlCol="0" anchor="t">
            <a:spAutoFit/>
          </a:bodyPr>
          <a:lstStyle/>
          <a:p>
            <a:pPr defTabSz="913943">
              <a:lnSpc>
                <a:spcPts val="3186"/>
              </a:lnSpc>
            </a:pPr>
            <a:r>
              <a:rPr lang="en-US" sz="2600">
                <a:solidFill>
                  <a:srgbClr val="15213F"/>
                </a:solidFill>
                <a:latin typeface="Roboto Slab"/>
                <a:ea typeface="Roboto Slab"/>
                <a:cs typeface="Roboto Slab"/>
                <a:sym typeface="Roboto Slab"/>
              </a:rPr>
              <a:t>Result</a:t>
            </a:r>
          </a:p>
        </p:txBody>
      </p:sp>
      <p:sp>
        <p:nvSpPr>
          <p:cNvPr id="21" name="TextBox 21"/>
          <p:cNvSpPr txBox="1"/>
          <p:nvPr/>
        </p:nvSpPr>
        <p:spPr>
          <a:xfrm>
            <a:off x="8039100" y="8400759"/>
            <a:ext cx="9067800" cy="423194"/>
          </a:xfrm>
          <a:prstGeom prst="rect">
            <a:avLst/>
          </a:prstGeom>
        </p:spPr>
        <p:txBody>
          <a:bodyPr lIns="0" tIns="0" rIns="0" bIns="0" rtlCol="0" anchor="t">
            <a:spAutoFit/>
          </a:bodyPr>
          <a:lstStyle/>
          <a:p>
            <a:pPr defTabSz="913943">
              <a:lnSpc>
                <a:spcPts val="3249"/>
              </a:lnSpc>
            </a:pPr>
            <a:r>
              <a:rPr lang="en-US" sz="2100">
                <a:solidFill>
                  <a:srgbClr val="15213F"/>
                </a:solidFill>
                <a:latin typeface="Roboto"/>
                <a:ea typeface="Roboto"/>
                <a:cs typeface="Roboto"/>
                <a:sym typeface="Roboto"/>
              </a:rPr>
              <a:t>Representative, cost-effective sample</a:t>
            </a:r>
          </a:p>
        </p:txBody>
      </p:sp>
    </p:spTree>
    <p:extLst>
      <p:ext uri="{BB962C8B-B14F-4D97-AF65-F5344CB8AC3E}">
        <p14:creationId xmlns:p14="http://schemas.microsoft.com/office/powerpoint/2010/main" val="3452483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481821" y="880533"/>
            <a:ext cx="4812846" cy="7225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r>
              <a:rPr lang="en-US" b="1" i="1" dirty="0">
                <a:solidFill>
                  <a:srgbClr val="FFC000">
                    <a:lumMod val="50000"/>
                  </a:srgbClr>
                </a:solidFill>
              </a:rPr>
              <a:t>Deconstructing the Variance</a:t>
            </a:r>
          </a:p>
        </p:txBody>
      </p:sp>
      <p:sp>
        <p:nvSpPr>
          <p:cNvPr id="3" name="TextBox 2"/>
          <p:cNvSpPr txBox="1"/>
          <p:nvPr/>
        </p:nvSpPr>
        <p:spPr>
          <a:xfrm>
            <a:off x="2057415" y="1593817"/>
            <a:ext cx="9380765" cy="1246496"/>
          </a:xfrm>
          <a:prstGeom prst="rect">
            <a:avLst/>
          </a:prstGeom>
          <a:noFill/>
        </p:spPr>
        <p:txBody>
          <a:bodyPr wrap="square" lIns="137040" tIns="68525" rIns="137040" bIns="68525" rtlCol="0">
            <a:spAutoFit/>
          </a:bodyPr>
          <a:lstStyle/>
          <a:p>
            <a:pPr>
              <a:lnSpc>
                <a:spcPct val="150000"/>
              </a:lnSpc>
            </a:pPr>
            <a:r>
              <a:rPr lang="en-US" sz="2400" b="1" dirty="0">
                <a:solidFill>
                  <a:prstClr val="black"/>
                </a:solidFill>
              </a:rPr>
              <a:t>The n=2 Estimator</a:t>
            </a:r>
          </a:p>
          <a:p>
            <a:pPr>
              <a:lnSpc>
                <a:spcPct val="150000"/>
              </a:lnSpc>
            </a:pPr>
            <a:r>
              <a:rPr lang="en-US" sz="2400" dirty="0">
                <a:solidFill>
                  <a:prstClr val="black"/>
                </a:solidFill>
              </a:rPr>
              <a:t>For a small sample (</a:t>
            </a:r>
            <a:r>
              <a:rPr lang="en-US" sz="2400" i="1" dirty="0">
                <a:solidFill>
                  <a:prstClr val="black"/>
                </a:solidFill>
              </a:rPr>
              <a:t>n=2</a:t>
            </a:r>
            <a:r>
              <a:rPr lang="en-US" sz="2400" dirty="0">
                <a:solidFill>
                  <a:prstClr val="black"/>
                </a:solidFill>
              </a:rPr>
              <a:t> units </a:t>
            </a:r>
            <a:r>
              <a:rPr lang="en-US" sz="2400" i="1" dirty="0" err="1">
                <a:solidFill>
                  <a:prstClr val="black"/>
                </a:solidFill>
              </a:rPr>
              <a:t>i</a:t>
            </a:r>
            <a:r>
              <a:rPr lang="en-US" sz="2400" dirty="0">
                <a:solidFill>
                  <a:prstClr val="black"/>
                </a:solidFill>
              </a:rPr>
              <a:t> and </a:t>
            </a:r>
            <a:r>
              <a:rPr lang="en-US" sz="2400" i="1" dirty="0">
                <a:solidFill>
                  <a:prstClr val="black"/>
                </a:solidFill>
              </a:rPr>
              <a:t>j</a:t>
            </a:r>
            <a:r>
              <a:rPr lang="en-US" sz="2400" dirty="0">
                <a:solidFill>
                  <a:prstClr val="black"/>
                </a:solidFill>
              </a:rPr>
              <a:t>), the formula becomes: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8999" y="2913249"/>
            <a:ext cx="6086478" cy="1189308"/>
          </a:xfrm>
          <a:prstGeom prst="rect">
            <a:avLst/>
          </a:prstGeom>
        </p:spPr>
      </p:pic>
      <p:sp>
        <p:nvSpPr>
          <p:cNvPr id="5" name="TextBox 4"/>
          <p:cNvSpPr txBox="1"/>
          <p:nvPr/>
        </p:nvSpPr>
        <p:spPr>
          <a:xfrm>
            <a:off x="1787993" y="4018005"/>
            <a:ext cx="8107136" cy="507831"/>
          </a:xfrm>
          <a:prstGeom prst="rect">
            <a:avLst/>
          </a:prstGeom>
          <a:noFill/>
        </p:spPr>
        <p:txBody>
          <a:bodyPr wrap="square" lIns="137040" tIns="68525" rIns="137040" bIns="68525" rtlCol="0">
            <a:spAutoFit/>
          </a:bodyPr>
          <a:lstStyle/>
          <a:p>
            <a:r>
              <a:rPr lang="en-US" sz="2400" b="1" i="1" dirty="0">
                <a:solidFill>
                  <a:srgbClr val="FFC000">
                    <a:lumMod val="50000"/>
                  </a:srgbClr>
                </a:solidFill>
              </a:rPr>
              <a:t>The Variance Formula(n=2)</a:t>
            </a:r>
          </a:p>
        </p:txBody>
      </p:sp>
      <p:sp>
        <p:nvSpPr>
          <p:cNvPr id="7" name="Rectangle 6"/>
          <p:cNvSpPr/>
          <p:nvPr/>
        </p:nvSpPr>
        <p:spPr>
          <a:xfrm>
            <a:off x="1481823" y="4308322"/>
            <a:ext cx="12760779" cy="991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r>
              <a:rPr lang="en-US" sz="2400" dirty="0">
                <a:solidFill>
                  <a:prstClr val="black"/>
                </a:solidFill>
              </a:rPr>
              <a:t>The variance is expressed as a weighted sum of the squared difference of the ratio estimates: </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5559" y="5120378"/>
            <a:ext cx="5902779" cy="1166319"/>
          </a:xfrm>
          <a:prstGeom prst="rect">
            <a:avLst/>
          </a:prstGeom>
        </p:spPr>
      </p:pic>
      <p:sp>
        <p:nvSpPr>
          <p:cNvPr id="10" name="Rounded Rectangle 9"/>
          <p:cNvSpPr/>
          <p:nvPr/>
        </p:nvSpPr>
        <p:spPr>
          <a:xfrm>
            <a:off x="1787981" y="6335607"/>
            <a:ext cx="12919980" cy="13184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r>
              <a:rPr lang="en-US" sz="2400" b="1" i="1" dirty="0">
                <a:solidFill>
                  <a:srgbClr val="FFC000">
                    <a:lumMod val="50000"/>
                  </a:srgbClr>
                </a:solidFill>
              </a:rPr>
              <a:t>Unbiased Variance Estimate</a:t>
            </a:r>
          </a:p>
          <a:p>
            <a:endParaRPr lang="en-US" sz="2400" b="1" i="1" dirty="0">
              <a:solidFill>
                <a:prstClr val="black"/>
              </a:solidFill>
            </a:endParaRPr>
          </a:p>
          <a:p>
            <a:r>
              <a:rPr lang="en-US" sz="2400" dirty="0">
                <a:solidFill>
                  <a:prstClr val="black"/>
                </a:solidFill>
              </a:rPr>
              <a:t>An unbiased and always positive estimate of this variance is available for practical use:</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5816" y="7792792"/>
            <a:ext cx="6619203" cy="1232843"/>
          </a:xfrm>
          <a:prstGeom prst="rect">
            <a:avLst/>
          </a:prstGeom>
        </p:spPr>
      </p:pic>
      <p:sp>
        <p:nvSpPr>
          <p:cNvPr id="12" name="Oval 11"/>
          <p:cNvSpPr/>
          <p:nvPr/>
        </p:nvSpPr>
        <p:spPr>
          <a:xfrm>
            <a:off x="9288918" y="5349183"/>
            <a:ext cx="538844" cy="563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6" name="4-Point Star 5"/>
          <p:cNvSpPr/>
          <p:nvPr/>
        </p:nvSpPr>
        <p:spPr>
          <a:xfrm>
            <a:off x="1365476" y="1062059"/>
            <a:ext cx="428628" cy="330654"/>
          </a:xfrm>
          <a:prstGeom prst="star4">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13" name="4-Point Star 12"/>
          <p:cNvSpPr/>
          <p:nvPr/>
        </p:nvSpPr>
        <p:spPr>
          <a:xfrm>
            <a:off x="1457324" y="6437617"/>
            <a:ext cx="428628" cy="330654"/>
          </a:xfrm>
          <a:prstGeom prst="star4">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14" name="4-Point Star 13"/>
          <p:cNvSpPr/>
          <p:nvPr/>
        </p:nvSpPr>
        <p:spPr>
          <a:xfrm>
            <a:off x="1420589" y="4110079"/>
            <a:ext cx="428628" cy="330654"/>
          </a:xfrm>
          <a:prstGeom prst="star4">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Tree>
    <p:extLst>
      <p:ext uri="{BB962C8B-B14F-4D97-AF65-F5344CB8AC3E}">
        <p14:creationId xmlns:p14="http://schemas.microsoft.com/office/powerpoint/2010/main" val="17421455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F1F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CFE"/>
            </a:solidFill>
          </p:spPr>
        </p:sp>
      </p:grpSp>
      <p:grpSp>
        <p:nvGrpSpPr>
          <p:cNvPr id="6" name="Group 6"/>
          <p:cNvGrpSpPr>
            <a:grpSpLocks noChangeAspect="1"/>
          </p:cNvGrpSpPr>
          <p:nvPr/>
        </p:nvGrpSpPr>
        <p:grpSpPr>
          <a:xfrm>
            <a:off x="992238" y="3116313"/>
            <a:ext cx="850553" cy="1428750"/>
            <a:chOff x="0" y="0"/>
            <a:chExt cx="1134070" cy="1905000"/>
          </a:xfrm>
        </p:grpSpPr>
        <p:sp>
          <p:nvSpPr>
            <p:cNvPr id="7" name="Freeform 7" descr="preencoded.png"/>
            <p:cNvSpPr/>
            <p:nvPr/>
          </p:nvSpPr>
          <p:spPr>
            <a:xfrm>
              <a:off x="0" y="0"/>
              <a:ext cx="1134110" cy="1905000"/>
            </a:xfrm>
            <a:custGeom>
              <a:avLst/>
              <a:gdLst/>
              <a:ahLst/>
              <a:cxnLst/>
              <a:rect l="l" t="t" r="r" b="b"/>
              <a:pathLst>
                <a:path w="1134110" h="1905000">
                  <a:moveTo>
                    <a:pt x="0" y="0"/>
                  </a:moveTo>
                  <a:lnTo>
                    <a:pt x="1134110" y="0"/>
                  </a:lnTo>
                  <a:lnTo>
                    <a:pt x="1134110" y="1905000"/>
                  </a:lnTo>
                  <a:lnTo>
                    <a:pt x="0" y="1905000"/>
                  </a:lnTo>
                  <a:lnTo>
                    <a:pt x="0" y="0"/>
                  </a:lnTo>
                  <a:close/>
                </a:path>
              </a:pathLst>
            </a:custGeom>
            <a:blipFill>
              <a:blip r:embed="rId3"/>
              <a:stretch>
                <a:fillRect t="-166" r="3" b="-166"/>
              </a:stretch>
            </a:blipFill>
          </p:spPr>
        </p:sp>
      </p:grpSp>
      <p:grpSp>
        <p:nvGrpSpPr>
          <p:cNvPr id="8" name="Group 8"/>
          <p:cNvGrpSpPr>
            <a:grpSpLocks noChangeAspect="1"/>
          </p:cNvGrpSpPr>
          <p:nvPr/>
        </p:nvGrpSpPr>
        <p:grpSpPr>
          <a:xfrm>
            <a:off x="1417447" y="5940773"/>
            <a:ext cx="850553" cy="1428750"/>
            <a:chOff x="0" y="0"/>
            <a:chExt cx="1134070" cy="1905000"/>
          </a:xfrm>
        </p:grpSpPr>
        <p:sp>
          <p:nvSpPr>
            <p:cNvPr id="9" name="Freeform 9" descr="preencoded.png"/>
            <p:cNvSpPr/>
            <p:nvPr/>
          </p:nvSpPr>
          <p:spPr>
            <a:xfrm>
              <a:off x="0" y="0"/>
              <a:ext cx="1134110" cy="1905000"/>
            </a:xfrm>
            <a:custGeom>
              <a:avLst/>
              <a:gdLst/>
              <a:ahLst/>
              <a:cxnLst/>
              <a:rect l="l" t="t" r="r" b="b"/>
              <a:pathLst>
                <a:path w="1134110" h="1905000">
                  <a:moveTo>
                    <a:pt x="0" y="0"/>
                  </a:moveTo>
                  <a:lnTo>
                    <a:pt x="1134110" y="0"/>
                  </a:lnTo>
                  <a:lnTo>
                    <a:pt x="1134110" y="1905000"/>
                  </a:lnTo>
                  <a:lnTo>
                    <a:pt x="0" y="1905000"/>
                  </a:lnTo>
                  <a:lnTo>
                    <a:pt x="0" y="0"/>
                  </a:lnTo>
                  <a:close/>
                </a:path>
              </a:pathLst>
            </a:custGeom>
            <a:blipFill>
              <a:blip r:embed="rId3"/>
              <a:stretch>
                <a:fillRect t="-166" r="3" b="-166"/>
              </a:stretch>
            </a:blipFill>
          </p:spPr>
        </p:sp>
      </p:grpSp>
      <p:sp>
        <p:nvSpPr>
          <p:cNvPr id="10" name="Freeform 10"/>
          <p:cNvSpPr/>
          <p:nvPr/>
        </p:nvSpPr>
        <p:spPr>
          <a:xfrm>
            <a:off x="10072343" y="1983762"/>
            <a:ext cx="7893260" cy="7274538"/>
          </a:xfrm>
          <a:custGeom>
            <a:avLst/>
            <a:gdLst/>
            <a:ahLst/>
            <a:cxnLst/>
            <a:rect l="l" t="t" r="r" b="b"/>
            <a:pathLst>
              <a:path w="7893260" h="7274538">
                <a:moveTo>
                  <a:pt x="0" y="0"/>
                </a:moveTo>
                <a:lnTo>
                  <a:pt x="7893260" y="0"/>
                </a:lnTo>
                <a:lnTo>
                  <a:pt x="7893260" y="7274538"/>
                </a:lnTo>
                <a:lnTo>
                  <a:pt x="0" y="7274538"/>
                </a:lnTo>
                <a:lnTo>
                  <a:pt x="0" y="0"/>
                </a:lnTo>
                <a:close/>
              </a:path>
            </a:pathLst>
          </a:custGeom>
          <a:blipFill>
            <a:blip r:embed="rId4"/>
            <a:stretch>
              <a:fillRect l="-7556" r="-7556"/>
            </a:stretch>
          </a:blipFill>
        </p:spPr>
      </p:sp>
      <p:sp>
        <p:nvSpPr>
          <p:cNvPr id="11" name="TextBox 11"/>
          <p:cNvSpPr txBox="1"/>
          <p:nvPr/>
        </p:nvSpPr>
        <p:spPr>
          <a:xfrm>
            <a:off x="992238" y="1786094"/>
            <a:ext cx="7829550" cy="905024"/>
          </a:xfrm>
          <a:prstGeom prst="rect">
            <a:avLst/>
          </a:prstGeom>
        </p:spPr>
        <p:txBody>
          <a:bodyPr lIns="0" tIns="0" rIns="0" bIns="0" rtlCol="0" anchor="t">
            <a:spAutoFit/>
          </a:bodyPr>
          <a:lstStyle/>
          <a:p>
            <a:pPr defTabSz="913943">
              <a:lnSpc>
                <a:spcPts val="6936"/>
              </a:lnSpc>
            </a:pPr>
            <a:r>
              <a:rPr lang="en-US" sz="5600">
                <a:solidFill>
                  <a:srgbClr val="3257B8"/>
                </a:solidFill>
                <a:latin typeface="Roboto Slab"/>
                <a:ea typeface="Roboto Slab"/>
                <a:cs typeface="Roboto Slab"/>
                <a:sym typeface="Roboto Slab"/>
              </a:rPr>
              <a:t>The Two-Stage Process</a:t>
            </a:r>
          </a:p>
        </p:txBody>
      </p:sp>
      <p:sp>
        <p:nvSpPr>
          <p:cNvPr id="12" name="TextBox 12"/>
          <p:cNvSpPr txBox="1"/>
          <p:nvPr/>
        </p:nvSpPr>
        <p:spPr>
          <a:xfrm>
            <a:off x="2126317" y="3380788"/>
            <a:ext cx="3564881" cy="872034"/>
          </a:xfrm>
          <a:prstGeom prst="rect">
            <a:avLst/>
          </a:prstGeom>
        </p:spPr>
        <p:txBody>
          <a:bodyPr lIns="0" tIns="0" rIns="0" bIns="0" rtlCol="0" anchor="t">
            <a:spAutoFit/>
          </a:bodyPr>
          <a:lstStyle/>
          <a:p>
            <a:pPr defTabSz="913943">
              <a:lnSpc>
                <a:spcPts val="3438"/>
              </a:lnSpc>
            </a:pPr>
            <a:r>
              <a:rPr lang="en-US" sz="2800">
                <a:solidFill>
                  <a:srgbClr val="15213F"/>
                </a:solidFill>
                <a:latin typeface="Roboto Slab"/>
                <a:ea typeface="Roboto Slab"/>
                <a:cs typeface="Roboto Slab"/>
                <a:sym typeface="Roboto Slab"/>
              </a:rPr>
              <a:t>Step 1: Select Clusters</a:t>
            </a:r>
          </a:p>
        </p:txBody>
      </p:sp>
      <p:sp>
        <p:nvSpPr>
          <p:cNvPr id="13" name="TextBox 13"/>
          <p:cNvSpPr txBox="1"/>
          <p:nvPr/>
        </p:nvSpPr>
        <p:spPr>
          <a:xfrm>
            <a:off x="2126309" y="3917605"/>
            <a:ext cx="8311455" cy="1384995"/>
          </a:xfrm>
          <a:prstGeom prst="rect">
            <a:avLst/>
          </a:prstGeom>
        </p:spPr>
        <p:txBody>
          <a:bodyPr lIns="0" tIns="0" rIns="0" bIns="0" rtlCol="0" anchor="t">
            <a:spAutoFit/>
          </a:bodyPr>
          <a:lstStyle/>
          <a:p>
            <a:pPr defTabSz="913943">
              <a:lnSpc>
                <a:spcPts val="3561"/>
              </a:lnSpc>
            </a:pPr>
            <a:r>
              <a:rPr lang="en-US" sz="2300">
                <a:solidFill>
                  <a:srgbClr val="15213F"/>
                </a:solidFill>
                <a:latin typeface="Roboto"/>
                <a:ea typeface="Roboto"/>
                <a:cs typeface="Roboto"/>
                <a:sym typeface="Roboto"/>
              </a:rPr>
              <a:t>Randomly draw a sample of primary units (clusters) from your population using a suitable sampling method. These might be geographic areas, institutions, or organizational units.</a:t>
            </a:r>
          </a:p>
        </p:txBody>
      </p:sp>
      <p:sp>
        <p:nvSpPr>
          <p:cNvPr id="14" name="TextBox 14"/>
          <p:cNvSpPr txBox="1"/>
          <p:nvPr/>
        </p:nvSpPr>
        <p:spPr>
          <a:xfrm>
            <a:off x="2551519" y="6205250"/>
            <a:ext cx="3825329" cy="448841"/>
          </a:xfrm>
          <a:prstGeom prst="rect">
            <a:avLst/>
          </a:prstGeom>
        </p:spPr>
        <p:txBody>
          <a:bodyPr lIns="0" tIns="0" rIns="0" bIns="0" rtlCol="0" anchor="t">
            <a:spAutoFit/>
          </a:bodyPr>
          <a:lstStyle/>
          <a:p>
            <a:pPr defTabSz="913943">
              <a:lnSpc>
                <a:spcPts val="3438"/>
              </a:lnSpc>
            </a:pPr>
            <a:r>
              <a:rPr lang="en-US" sz="2800">
                <a:solidFill>
                  <a:srgbClr val="15213F"/>
                </a:solidFill>
                <a:latin typeface="Roboto Slab"/>
                <a:ea typeface="Roboto Slab"/>
                <a:cs typeface="Roboto Slab"/>
                <a:sym typeface="Roboto Slab"/>
              </a:rPr>
              <a:t>Step 2: Select Elements</a:t>
            </a:r>
          </a:p>
        </p:txBody>
      </p:sp>
      <p:sp>
        <p:nvSpPr>
          <p:cNvPr id="15" name="TextBox 15"/>
          <p:cNvSpPr txBox="1"/>
          <p:nvPr/>
        </p:nvSpPr>
        <p:spPr>
          <a:xfrm>
            <a:off x="2551519" y="6742064"/>
            <a:ext cx="7886255" cy="1384995"/>
          </a:xfrm>
          <a:prstGeom prst="rect">
            <a:avLst/>
          </a:prstGeom>
        </p:spPr>
        <p:txBody>
          <a:bodyPr lIns="0" tIns="0" rIns="0" bIns="0" rtlCol="0" anchor="t">
            <a:spAutoFit/>
          </a:bodyPr>
          <a:lstStyle/>
          <a:p>
            <a:pPr defTabSz="913943">
              <a:lnSpc>
                <a:spcPts val="3561"/>
              </a:lnSpc>
            </a:pPr>
            <a:r>
              <a:rPr lang="en-US" sz="2300">
                <a:solidFill>
                  <a:srgbClr val="15213F"/>
                </a:solidFill>
                <a:latin typeface="Roboto"/>
                <a:ea typeface="Roboto"/>
                <a:cs typeface="Roboto"/>
                <a:sym typeface="Roboto"/>
              </a:rPr>
              <a:t>From each selected cluster, randomly sample individual elements (secondary units). This ensures representation within each cluster and maintains randomness throughout.</a:t>
            </a:r>
          </a:p>
        </p:txBody>
      </p:sp>
    </p:spTree>
    <p:extLst>
      <p:ext uri="{BB962C8B-B14F-4D97-AF65-F5344CB8AC3E}">
        <p14:creationId xmlns:p14="http://schemas.microsoft.com/office/powerpoint/2010/main" val="2390551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F1F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CFE"/>
            </a:solidFill>
          </p:spPr>
        </p:sp>
      </p:grpSp>
      <p:grpSp>
        <p:nvGrpSpPr>
          <p:cNvPr id="6" name="Group 6"/>
          <p:cNvGrpSpPr/>
          <p:nvPr/>
        </p:nvGrpSpPr>
        <p:grpSpPr>
          <a:xfrm>
            <a:off x="7595305" y="4884390"/>
            <a:ext cx="4872335" cy="2232720"/>
            <a:chOff x="0" y="0"/>
            <a:chExt cx="6496447" cy="2976960"/>
          </a:xfrm>
        </p:grpSpPr>
        <p:sp>
          <p:nvSpPr>
            <p:cNvPr id="7" name="Freeform 7"/>
            <p:cNvSpPr/>
            <p:nvPr/>
          </p:nvSpPr>
          <p:spPr>
            <a:xfrm>
              <a:off x="0" y="0"/>
              <a:ext cx="6496431" cy="2977007"/>
            </a:xfrm>
            <a:custGeom>
              <a:avLst/>
              <a:gdLst/>
              <a:ahLst/>
              <a:cxnLst/>
              <a:rect l="l" t="t" r="r" b="b"/>
              <a:pathLst>
                <a:path w="6496431" h="2977007">
                  <a:moveTo>
                    <a:pt x="0" y="182880"/>
                  </a:moveTo>
                  <a:cubicBezTo>
                    <a:pt x="0" y="81915"/>
                    <a:pt x="81915" y="0"/>
                    <a:pt x="182880" y="0"/>
                  </a:cubicBezTo>
                  <a:lnTo>
                    <a:pt x="6313551" y="0"/>
                  </a:lnTo>
                  <a:cubicBezTo>
                    <a:pt x="6414516" y="0"/>
                    <a:pt x="6496431" y="81915"/>
                    <a:pt x="6496431" y="182880"/>
                  </a:cubicBezTo>
                  <a:lnTo>
                    <a:pt x="6496431" y="2794127"/>
                  </a:lnTo>
                  <a:cubicBezTo>
                    <a:pt x="6496431" y="2895092"/>
                    <a:pt x="6414516" y="2977007"/>
                    <a:pt x="6313551" y="2977007"/>
                  </a:cubicBezTo>
                  <a:lnTo>
                    <a:pt x="182880" y="2977007"/>
                  </a:lnTo>
                  <a:cubicBezTo>
                    <a:pt x="81915" y="2977007"/>
                    <a:pt x="0" y="2895092"/>
                    <a:pt x="0" y="2794127"/>
                  </a:cubicBezTo>
                  <a:close/>
                </a:path>
              </a:pathLst>
            </a:custGeom>
            <a:solidFill>
              <a:srgbClr val="FBFCFE"/>
            </a:solidFill>
          </p:spPr>
        </p:sp>
      </p:grpSp>
      <p:grpSp>
        <p:nvGrpSpPr>
          <p:cNvPr id="8" name="Group 8"/>
          <p:cNvGrpSpPr>
            <a:grpSpLocks noChangeAspect="1"/>
          </p:cNvGrpSpPr>
          <p:nvPr/>
        </p:nvGrpSpPr>
        <p:grpSpPr>
          <a:xfrm>
            <a:off x="7595305" y="4855815"/>
            <a:ext cx="4872335" cy="114300"/>
            <a:chOff x="0" y="0"/>
            <a:chExt cx="6496447" cy="152400"/>
          </a:xfrm>
        </p:grpSpPr>
        <p:sp>
          <p:nvSpPr>
            <p:cNvPr id="9" name="Freeform 9" descr="preencoded.png"/>
            <p:cNvSpPr/>
            <p:nvPr/>
          </p:nvSpPr>
          <p:spPr>
            <a:xfrm>
              <a:off x="0" y="0"/>
              <a:ext cx="6496431" cy="152400"/>
            </a:xfrm>
            <a:custGeom>
              <a:avLst/>
              <a:gdLst/>
              <a:ahLst/>
              <a:cxnLst/>
              <a:rect l="l" t="t" r="r" b="b"/>
              <a:pathLst>
                <a:path w="6496431" h="152400">
                  <a:moveTo>
                    <a:pt x="0" y="0"/>
                  </a:moveTo>
                  <a:lnTo>
                    <a:pt x="6496431" y="0"/>
                  </a:lnTo>
                  <a:lnTo>
                    <a:pt x="6496431" y="152400"/>
                  </a:lnTo>
                  <a:lnTo>
                    <a:pt x="0" y="152400"/>
                  </a:lnTo>
                  <a:lnTo>
                    <a:pt x="0" y="0"/>
                  </a:lnTo>
                  <a:close/>
                </a:path>
              </a:pathLst>
            </a:custGeom>
            <a:blipFill>
              <a:blip r:embed="rId3"/>
              <a:stretch>
                <a:fillRect l="-45" r="-46"/>
              </a:stretch>
            </a:blipFill>
          </p:spPr>
        </p:sp>
      </p:grpSp>
      <p:grpSp>
        <p:nvGrpSpPr>
          <p:cNvPr id="10" name="Group 10"/>
          <p:cNvGrpSpPr>
            <a:grpSpLocks noChangeAspect="1"/>
          </p:cNvGrpSpPr>
          <p:nvPr/>
        </p:nvGrpSpPr>
        <p:grpSpPr>
          <a:xfrm>
            <a:off x="9715426" y="4568431"/>
            <a:ext cx="632073" cy="632073"/>
            <a:chOff x="0" y="0"/>
            <a:chExt cx="842763" cy="842763"/>
          </a:xfrm>
        </p:grpSpPr>
        <p:sp>
          <p:nvSpPr>
            <p:cNvPr id="11" name="Freeform 11" descr="preencoded.png"/>
            <p:cNvSpPr/>
            <p:nvPr/>
          </p:nvSpPr>
          <p:spPr>
            <a:xfrm>
              <a:off x="0" y="0"/>
              <a:ext cx="842772" cy="842772"/>
            </a:xfrm>
            <a:custGeom>
              <a:avLst/>
              <a:gdLst/>
              <a:ahLst/>
              <a:cxnLst/>
              <a:rect l="l" t="t" r="r" b="b"/>
              <a:pathLst>
                <a:path w="842772" h="842772">
                  <a:moveTo>
                    <a:pt x="0" y="0"/>
                  </a:moveTo>
                  <a:lnTo>
                    <a:pt x="842772" y="0"/>
                  </a:lnTo>
                  <a:lnTo>
                    <a:pt x="842772" y="842772"/>
                  </a:lnTo>
                  <a:lnTo>
                    <a:pt x="0" y="842772"/>
                  </a:lnTo>
                  <a:lnTo>
                    <a:pt x="0" y="0"/>
                  </a:lnTo>
                  <a:close/>
                </a:path>
              </a:pathLst>
            </a:custGeom>
            <a:blipFill>
              <a:blip r:embed="rId4"/>
              <a:stretch>
                <a:fillRect r="1" b="1"/>
              </a:stretch>
            </a:blipFill>
          </p:spPr>
        </p:sp>
      </p:grpSp>
      <p:grpSp>
        <p:nvGrpSpPr>
          <p:cNvPr id="12" name="Group 12"/>
          <p:cNvGrpSpPr/>
          <p:nvPr/>
        </p:nvGrpSpPr>
        <p:grpSpPr>
          <a:xfrm>
            <a:off x="12678229" y="4884390"/>
            <a:ext cx="4872485" cy="2232720"/>
            <a:chOff x="0" y="0"/>
            <a:chExt cx="6496645" cy="2976960"/>
          </a:xfrm>
        </p:grpSpPr>
        <p:sp>
          <p:nvSpPr>
            <p:cNvPr id="13" name="Freeform 13"/>
            <p:cNvSpPr/>
            <p:nvPr/>
          </p:nvSpPr>
          <p:spPr>
            <a:xfrm>
              <a:off x="0" y="0"/>
              <a:ext cx="6496685" cy="2977007"/>
            </a:xfrm>
            <a:custGeom>
              <a:avLst/>
              <a:gdLst/>
              <a:ahLst/>
              <a:cxnLst/>
              <a:rect l="l" t="t" r="r" b="b"/>
              <a:pathLst>
                <a:path w="6496685" h="2977007">
                  <a:moveTo>
                    <a:pt x="0" y="182880"/>
                  </a:moveTo>
                  <a:cubicBezTo>
                    <a:pt x="0" y="81915"/>
                    <a:pt x="81915" y="0"/>
                    <a:pt x="182880" y="0"/>
                  </a:cubicBezTo>
                  <a:lnTo>
                    <a:pt x="6313805" y="0"/>
                  </a:lnTo>
                  <a:cubicBezTo>
                    <a:pt x="6414770" y="0"/>
                    <a:pt x="6496685" y="81915"/>
                    <a:pt x="6496685" y="182880"/>
                  </a:cubicBezTo>
                  <a:lnTo>
                    <a:pt x="6496685" y="2794127"/>
                  </a:lnTo>
                  <a:cubicBezTo>
                    <a:pt x="6496685" y="2895092"/>
                    <a:pt x="6414770" y="2977007"/>
                    <a:pt x="6313805" y="2977007"/>
                  </a:cubicBezTo>
                  <a:lnTo>
                    <a:pt x="182880" y="2977007"/>
                  </a:lnTo>
                  <a:cubicBezTo>
                    <a:pt x="81915" y="2977007"/>
                    <a:pt x="0" y="2895092"/>
                    <a:pt x="0" y="2794127"/>
                  </a:cubicBezTo>
                  <a:close/>
                </a:path>
              </a:pathLst>
            </a:custGeom>
            <a:solidFill>
              <a:srgbClr val="FBFCFE"/>
            </a:solidFill>
          </p:spPr>
        </p:sp>
      </p:grpSp>
      <p:grpSp>
        <p:nvGrpSpPr>
          <p:cNvPr id="14" name="Group 14"/>
          <p:cNvGrpSpPr>
            <a:grpSpLocks noChangeAspect="1"/>
          </p:cNvGrpSpPr>
          <p:nvPr/>
        </p:nvGrpSpPr>
        <p:grpSpPr>
          <a:xfrm>
            <a:off x="12678229" y="4855815"/>
            <a:ext cx="4872485" cy="114300"/>
            <a:chOff x="0" y="0"/>
            <a:chExt cx="6496645" cy="152400"/>
          </a:xfrm>
        </p:grpSpPr>
        <p:sp>
          <p:nvSpPr>
            <p:cNvPr id="15" name="Freeform 15" descr="preencoded.png"/>
            <p:cNvSpPr/>
            <p:nvPr/>
          </p:nvSpPr>
          <p:spPr>
            <a:xfrm>
              <a:off x="0" y="0"/>
              <a:ext cx="6496685" cy="152400"/>
            </a:xfrm>
            <a:custGeom>
              <a:avLst/>
              <a:gdLst/>
              <a:ahLst/>
              <a:cxnLst/>
              <a:rect l="l" t="t" r="r" b="b"/>
              <a:pathLst>
                <a:path w="6496685" h="152400">
                  <a:moveTo>
                    <a:pt x="0" y="0"/>
                  </a:moveTo>
                  <a:lnTo>
                    <a:pt x="6496685" y="0"/>
                  </a:lnTo>
                  <a:lnTo>
                    <a:pt x="6496685" y="152400"/>
                  </a:lnTo>
                  <a:lnTo>
                    <a:pt x="0" y="152400"/>
                  </a:lnTo>
                  <a:lnTo>
                    <a:pt x="0" y="0"/>
                  </a:lnTo>
                  <a:close/>
                </a:path>
              </a:pathLst>
            </a:custGeom>
            <a:blipFill>
              <a:blip r:embed="rId3"/>
              <a:stretch>
                <a:fillRect l="-44" r="-43"/>
              </a:stretch>
            </a:blipFill>
          </p:spPr>
        </p:sp>
      </p:grpSp>
      <p:grpSp>
        <p:nvGrpSpPr>
          <p:cNvPr id="16" name="Group 16"/>
          <p:cNvGrpSpPr>
            <a:grpSpLocks noChangeAspect="1"/>
          </p:cNvGrpSpPr>
          <p:nvPr/>
        </p:nvGrpSpPr>
        <p:grpSpPr>
          <a:xfrm>
            <a:off x="14798351" y="4568431"/>
            <a:ext cx="632073" cy="632073"/>
            <a:chOff x="0" y="0"/>
            <a:chExt cx="842763" cy="842763"/>
          </a:xfrm>
        </p:grpSpPr>
        <p:sp>
          <p:nvSpPr>
            <p:cNvPr id="17" name="Freeform 17" descr="preencoded.png"/>
            <p:cNvSpPr/>
            <p:nvPr/>
          </p:nvSpPr>
          <p:spPr>
            <a:xfrm>
              <a:off x="0" y="0"/>
              <a:ext cx="842772" cy="842772"/>
            </a:xfrm>
            <a:custGeom>
              <a:avLst/>
              <a:gdLst/>
              <a:ahLst/>
              <a:cxnLst/>
              <a:rect l="l" t="t" r="r" b="b"/>
              <a:pathLst>
                <a:path w="842772" h="842772">
                  <a:moveTo>
                    <a:pt x="0" y="0"/>
                  </a:moveTo>
                  <a:lnTo>
                    <a:pt x="842772" y="0"/>
                  </a:lnTo>
                  <a:lnTo>
                    <a:pt x="842772" y="842772"/>
                  </a:lnTo>
                  <a:lnTo>
                    <a:pt x="0" y="842772"/>
                  </a:lnTo>
                  <a:lnTo>
                    <a:pt x="0" y="0"/>
                  </a:lnTo>
                  <a:close/>
                </a:path>
              </a:pathLst>
            </a:custGeom>
            <a:blipFill>
              <a:blip r:embed="rId4"/>
              <a:stretch>
                <a:fillRect r="1" b="1"/>
              </a:stretch>
            </a:blipFill>
          </p:spPr>
        </p:sp>
      </p:grpSp>
      <p:grpSp>
        <p:nvGrpSpPr>
          <p:cNvPr id="18" name="Group 18"/>
          <p:cNvGrpSpPr/>
          <p:nvPr/>
        </p:nvGrpSpPr>
        <p:grpSpPr>
          <a:xfrm>
            <a:off x="7595301" y="7643673"/>
            <a:ext cx="9955413" cy="1895624"/>
            <a:chOff x="0" y="0"/>
            <a:chExt cx="13273882" cy="2527498"/>
          </a:xfrm>
        </p:grpSpPr>
        <p:sp>
          <p:nvSpPr>
            <p:cNvPr id="19" name="Freeform 19"/>
            <p:cNvSpPr/>
            <p:nvPr/>
          </p:nvSpPr>
          <p:spPr>
            <a:xfrm>
              <a:off x="0" y="0"/>
              <a:ext cx="13273914" cy="2527427"/>
            </a:xfrm>
            <a:custGeom>
              <a:avLst/>
              <a:gdLst/>
              <a:ahLst/>
              <a:cxnLst/>
              <a:rect l="l" t="t" r="r" b="b"/>
              <a:pathLst>
                <a:path w="13273914" h="2527427">
                  <a:moveTo>
                    <a:pt x="0" y="182880"/>
                  </a:moveTo>
                  <a:cubicBezTo>
                    <a:pt x="0" y="81915"/>
                    <a:pt x="81915" y="0"/>
                    <a:pt x="182880" y="0"/>
                  </a:cubicBezTo>
                  <a:lnTo>
                    <a:pt x="13091033" y="0"/>
                  </a:lnTo>
                  <a:cubicBezTo>
                    <a:pt x="13191998" y="0"/>
                    <a:pt x="13273914" y="81915"/>
                    <a:pt x="13273914" y="182880"/>
                  </a:cubicBezTo>
                  <a:lnTo>
                    <a:pt x="13273914" y="2344547"/>
                  </a:lnTo>
                  <a:cubicBezTo>
                    <a:pt x="13273914" y="2445512"/>
                    <a:pt x="13191998" y="2527427"/>
                    <a:pt x="13091033" y="2527427"/>
                  </a:cubicBezTo>
                  <a:lnTo>
                    <a:pt x="182880" y="2527427"/>
                  </a:lnTo>
                  <a:cubicBezTo>
                    <a:pt x="81915" y="2527427"/>
                    <a:pt x="0" y="2445512"/>
                    <a:pt x="0" y="2344547"/>
                  </a:cubicBezTo>
                  <a:close/>
                </a:path>
              </a:pathLst>
            </a:custGeom>
            <a:solidFill>
              <a:srgbClr val="FBFCFE"/>
            </a:solidFill>
          </p:spPr>
        </p:sp>
      </p:grpSp>
      <p:grpSp>
        <p:nvGrpSpPr>
          <p:cNvPr id="20" name="Group 20"/>
          <p:cNvGrpSpPr>
            <a:grpSpLocks noChangeAspect="1"/>
          </p:cNvGrpSpPr>
          <p:nvPr/>
        </p:nvGrpSpPr>
        <p:grpSpPr>
          <a:xfrm>
            <a:off x="7595301" y="7615089"/>
            <a:ext cx="9955413" cy="114300"/>
            <a:chOff x="0" y="0"/>
            <a:chExt cx="13273882" cy="152400"/>
          </a:xfrm>
        </p:grpSpPr>
        <p:sp>
          <p:nvSpPr>
            <p:cNvPr id="21" name="Freeform 21" descr="preencoded.png"/>
            <p:cNvSpPr/>
            <p:nvPr/>
          </p:nvSpPr>
          <p:spPr>
            <a:xfrm>
              <a:off x="0" y="0"/>
              <a:ext cx="13273912" cy="152400"/>
            </a:xfrm>
            <a:custGeom>
              <a:avLst/>
              <a:gdLst/>
              <a:ahLst/>
              <a:cxnLst/>
              <a:rect l="l" t="t" r="r" b="b"/>
              <a:pathLst>
                <a:path w="13273912" h="152400">
                  <a:moveTo>
                    <a:pt x="0" y="0"/>
                  </a:moveTo>
                  <a:lnTo>
                    <a:pt x="13273912" y="0"/>
                  </a:lnTo>
                  <a:lnTo>
                    <a:pt x="13273912" y="152400"/>
                  </a:lnTo>
                  <a:lnTo>
                    <a:pt x="0" y="152400"/>
                  </a:lnTo>
                  <a:lnTo>
                    <a:pt x="0" y="0"/>
                  </a:lnTo>
                  <a:close/>
                </a:path>
              </a:pathLst>
            </a:custGeom>
            <a:blipFill>
              <a:blip r:embed="rId5"/>
              <a:stretch>
                <a:fillRect t="-8" b="-8"/>
              </a:stretch>
            </a:blipFill>
          </p:spPr>
        </p:sp>
      </p:grpSp>
      <p:grpSp>
        <p:nvGrpSpPr>
          <p:cNvPr id="22" name="Group 22"/>
          <p:cNvGrpSpPr>
            <a:grpSpLocks noChangeAspect="1"/>
          </p:cNvGrpSpPr>
          <p:nvPr/>
        </p:nvGrpSpPr>
        <p:grpSpPr>
          <a:xfrm>
            <a:off x="12256971" y="7327707"/>
            <a:ext cx="632073" cy="632073"/>
            <a:chOff x="0" y="0"/>
            <a:chExt cx="842763" cy="842763"/>
          </a:xfrm>
        </p:grpSpPr>
        <p:sp>
          <p:nvSpPr>
            <p:cNvPr id="23" name="Freeform 23" descr="preencoded.png"/>
            <p:cNvSpPr/>
            <p:nvPr/>
          </p:nvSpPr>
          <p:spPr>
            <a:xfrm>
              <a:off x="0" y="0"/>
              <a:ext cx="842772" cy="842772"/>
            </a:xfrm>
            <a:custGeom>
              <a:avLst/>
              <a:gdLst/>
              <a:ahLst/>
              <a:cxnLst/>
              <a:rect l="l" t="t" r="r" b="b"/>
              <a:pathLst>
                <a:path w="842772" h="842772">
                  <a:moveTo>
                    <a:pt x="0" y="0"/>
                  </a:moveTo>
                  <a:lnTo>
                    <a:pt x="842772" y="0"/>
                  </a:lnTo>
                  <a:lnTo>
                    <a:pt x="842772" y="842772"/>
                  </a:lnTo>
                  <a:lnTo>
                    <a:pt x="0" y="842772"/>
                  </a:lnTo>
                  <a:lnTo>
                    <a:pt x="0" y="0"/>
                  </a:lnTo>
                  <a:close/>
                </a:path>
              </a:pathLst>
            </a:custGeom>
            <a:blipFill>
              <a:blip r:embed="rId4"/>
              <a:stretch>
                <a:fillRect r="1" b="1"/>
              </a:stretch>
            </a:blipFill>
          </p:spPr>
        </p:sp>
      </p:grpSp>
      <p:sp>
        <p:nvSpPr>
          <p:cNvPr id="24" name="Freeform 24"/>
          <p:cNvSpPr/>
          <p:nvPr/>
        </p:nvSpPr>
        <p:spPr>
          <a:xfrm>
            <a:off x="295064" y="499775"/>
            <a:ext cx="6383088" cy="4840473"/>
          </a:xfrm>
          <a:custGeom>
            <a:avLst/>
            <a:gdLst/>
            <a:ahLst/>
            <a:cxnLst/>
            <a:rect l="l" t="t" r="r" b="b"/>
            <a:pathLst>
              <a:path w="6383087" h="4840473">
                <a:moveTo>
                  <a:pt x="0" y="0"/>
                </a:moveTo>
                <a:lnTo>
                  <a:pt x="6383087" y="0"/>
                </a:lnTo>
                <a:lnTo>
                  <a:pt x="6383087" y="4840473"/>
                </a:lnTo>
                <a:lnTo>
                  <a:pt x="0" y="4840473"/>
                </a:lnTo>
                <a:lnTo>
                  <a:pt x="0" y="0"/>
                </a:lnTo>
                <a:close/>
              </a:path>
            </a:pathLst>
          </a:custGeom>
          <a:blipFill>
            <a:blip r:embed="rId6"/>
            <a:stretch>
              <a:fillRect r="-77050" b="-31329"/>
            </a:stretch>
          </a:blipFill>
        </p:spPr>
      </p:sp>
      <p:sp>
        <p:nvSpPr>
          <p:cNvPr id="25" name="Freeform 25"/>
          <p:cNvSpPr/>
          <p:nvPr/>
        </p:nvSpPr>
        <p:spPr>
          <a:xfrm>
            <a:off x="295064" y="5429639"/>
            <a:ext cx="6383088" cy="4485204"/>
          </a:xfrm>
          <a:custGeom>
            <a:avLst/>
            <a:gdLst/>
            <a:ahLst/>
            <a:cxnLst/>
            <a:rect l="l" t="t" r="r" b="b"/>
            <a:pathLst>
              <a:path w="6383087" h="4485204">
                <a:moveTo>
                  <a:pt x="0" y="0"/>
                </a:moveTo>
                <a:lnTo>
                  <a:pt x="6383087" y="0"/>
                </a:lnTo>
                <a:lnTo>
                  <a:pt x="6383087" y="4485204"/>
                </a:lnTo>
                <a:lnTo>
                  <a:pt x="0" y="4485204"/>
                </a:lnTo>
                <a:lnTo>
                  <a:pt x="0" y="0"/>
                </a:lnTo>
                <a:close/>
              </a:path>
            </a:pathLst>
          </a:custGeom>
          <a:blipFill>
            <a:blip r:embed="rId7"/>
            <a:stretch>
              <a:fillRect t="-46077" b="-43674"/>
            </a:stretch>
          </a:blipFill>
        </p:spPr>
      </p:sp>
      <p:sp>
        <p:nvSpPr>
          <p:cNvPr id="26" name="TextBox 26"/>
          <p:cNvSpPr txBox="1"/>
          <p:nvPr/>
        </p:nvSpPr>
        <p:spPr>
          <a:xfrm>
            <a:off x="7595301" y="738197"/>
            <a:ext cx="9955413" cy="1326059"/>
          </a:xfrm>
          <a:prstGeom prst="rect">
            <a:avLst/>
          </a:prstGeom>
        </p:spPr>
        <p:txBody>
          <a:bodyPr lIns="0" tIns="0" rIns="0" bIns="0" rtlCol="0" anchor="t">
            <a:spAutoFit/>
          </a:bodyPr>
          <a:lstStyle/>
          <a:p>
            <a:pPr defTabSz="913943">
              <a:lnSpc>
                <a:spcPts val="5124"/>
              </a:lnSpc>
            </a:pPr>
            <a:r>
              <a:rPr lang="en-US" sz="4100">
                <a:solidFill>
                  <a:srgbClr val="3257B8"/>
                </a:solidFill>
                <a:latin typeface="Roboto Slab"/>
                <a:ea typeface="Roboto Slab"/>
                <a:cs typeface="Roboto Slab"/>
                <a:sym typeface="Roboto Slab"/>
              </a:rPr>
              <a:t>Real-World Example: District Socio-Economic Survey</a:t>
            </a:r>
          </a:p>
        </p:txBody>
      </p:sp>
      <p:sp>
        <p:nvSpPr>
          <p:cNvPr id="27" name="TextBox 27"/>
          <p:cNvSpPr txBox="1"/>
          <p:nvPr/>
        </p:nvSpPr>
        <p:spPr>
          <a:xfrm>
            <a:off x="7595302" y="2581276"/>
            <a:ext cx="2633663" cy="338733"/>
          </a:xfrm>
          <a:prstGeom prst="rect">
            <a:avLst/>
          </a:prstGeom>
        </p:spPr>
        <p:txBody>
          <a:bodyPr lIns="0" tIns="0" rIns="0" bIns="0" rtlCol="0" anchor="t">
            <a:spAutoFit/>
          </a:bodyPr>
          <a:lstStyle/>
          <a:p>
            <a:pPr defTabSz="913943">
              <a:lnSpc>
                <a:spcPts val="2563"/>
              </a:lnSpc>
            </a:pPr>
            <a:r>
              <a:rPr lang="en-US" sz="2100">
                <a:solidFill>
                  <a:srgbClr val="3257B8"/>
                </a:solidFill>
                <a:latin typeface="Roboto Slab"/>
                <a:ea typeface="Roboto Slab"/>
                <a:cs typeface="Roboto Slab"/>
                <a:sym typeface="Roboto Slab"/>
              </a:rPr>
              <a:t>The Scenario</a:t>
            </a:r>
          </a:p>
        </p:txBody>
      </p:sp>
      <p:sp>
        <p:nvSpPr>
          <p:cNvPr id="28" name="TextBox 28"/>
          <p:cNvSpPr txBox="1"/>
          <p:nvPr/>
        </p:nvSpPr>
        <p:spPr>
          <a:xfrm>
            <a:off x="7595306" y="3054408"/>
            <a:ext cx="4720679" cy="1038746"/>
          </a:xfrm>
          <a:prstGeom prst="rect">
            <a:avLst/>
          </a:prstGeom>
        </p:spPr>
        <p:txBody>
          <a:bodyPr lIns="0" tIns="0" rIns="0" bIns="0" rtlCol="0" anchor="t">
            <a:spAutoFit/>
          </a:bodyPr>
          <a:lstStyle/>
          <a:p>
            <a:pPr defTabSz="913943">
              <a:lnSpc>
                <a:spcPts val="2625"/>
              </a:lnSpc>
            </a:pPr>
            <a:r>
              <a:rPr lang="en-US">
                <a:solidFill>
                  <a:srgbClr val="15213F"/>
                </a:solidFill>
                <a:latin typeface="Roboto"/>
                <a:ea typeface="Roboto"/>
                <a:cs typeface="Roboto"/>
                <a:sym typeface="Roboto"/>
              </a:rPr>
              <a:t>Your research team needs to survey household income and living conditions across an entire district with limited budget and time.</a:t>
            </a:r>
          </a:p>
        </p:txBody>
      </p:sp>
      <p:sp>
        <p:nvSpPr>
          <p:cNvPr id="29" name="TextBox 29"/>
          <p:cNvSpPr txBox="1"/>
          <p:nvPr/>
        </p:nvSpPr>
        <p:spPr>
          <a:xfrm>
            <a:off x="12839560" y="2581276"/>
            <a:ext cx="2633663" cy="338733"/>
          </a:xfrm>
          <a:prstGeom prst="rect">
            <a:avLst/>
          </a:prstGeom>
        </p:spPr>
        <p:txBody>
          <a:bodyPr lIns="0" tIns="0" rIns="0" bIns="0" rtlCol="0" anchor="t">
            <a:spAutoFit/>
          </a:bodyPr>
          <a:lstStyle/>
          <a:p>
            <a:pPr defTabSz="913943">
              <a:lnSpc>
                <a:spcPts val="2563"/>
              </a:lnSpc>
            </a:pPr>
            <a:r>
              <a:rPr lang="en-US" sz="2100">
                <a:solidFill>
                  <a:srgbClr val="3257B8"/>
                </a:solidFill>
                <a:latin typeface="Roboto Slab"/>
                <a:ea typeface="Roboto Slab"/>
                <a:cs typeface="Roboto Slab"/>
                <a:sym typeface="Roboto Slab"/>
              </a:rPr>
              <a:t>The Solution</a:t>
            </a:r>
          </a:p>
        </p:txBody>
      </p:sp>
      <p:sp>
        <p:nvSpPr>
          <p:cNvPr id="30" name="TextBox 30"/>
          <p:cNvSpPr txBox="1"/>
          <p:nvPr/>
        </p:nvSpPr>
        <p:spPr>
          <a:xfrm>
            <a:off x="12839561" y="3054407"/>
            <a:ext cx="4720679" cy="692498"/>
          </a:xfrm>
          <a:prstGeom prst="rect">
            <a:avLst/>
          </a:prstGeom>
        </p:spPr>
        <p:txBody>
          <a:bodyPr lIns="0" tIns="0" rIns="0" bIns="0" rtlCol="0" anchor="t">
            <a:spAutoFit/>
          </a:bodyPr>
          <a:lstStyle/>
          <a:p>
            <a:pPr defTabSz="913943">
              <a:lnSpc>
                <a:spcPts val="2625"/>
              </a:lnSpc>
            </a:pPr>
            <a:r>
              <a:rPr lang="en-US">
                <a:solidFill>
                  <a:srgbClr val="15213F"/>
                </a:solidFill>
                <a:latin typeface="Roboto"/>
                <a:ea typeface="Roboto"/>
                <a:cs typeface="Roboto"/>
                <a:sym typeface="Roboto"/>
              </a:rPr>
              <a:t>Use two-stage sampling to make it manageable and statistically valid.</a:t>
            </a:r>
          </a:p>
        </p:txBody>
      </p:sp>
      <p:sp>
        <p:nvSpPr>
          <p:cNvPr id="31" name="TextBox 31"/>
          <p:cNvSpPr txBox="1"/>
          <p:nvPr/>
        </p:nvSpPr>
        <p:spPr>
          <a:xfrm>
            <a:off x="9905039" y="4650287"/>
            <a:ext cx="252710" cy="403956"/>
          </a:xfrm>
          <a:prstGeom prst="rect">
            <a:avLst/>
          </a:prstGeom>
        </p:spPr>
        <p:txBody>
          <a:bodyPr lIns="0" tIns="0" rIns="0" bIns="0" rtlCol="0" anchor="t">
            <a:spAutoFit/>
          </a:bodyPr>
          <a:lstStyle/>
          <a:p>
            <a:pPr defTabSz="913943">
              <a:lnSpc>
                <a:spcPts val="3125"/>
              </a:lnSpc>
            </a:pPr>
            <a:r>
              <a:rPr lang="en-US" sz="2000">
                <a:solidFill>
                  <a:srgbClr val="FFFFFF"/>
                </a:solidFill>
                <a:latin typeface="Roboto Slab"/>
                <a:ea typeface="Roboto Slab"/>
                <a:cs typeface="Roboto Slab"/>
                <a:sym typeface="Roboto Slab"/>
              </a:rPr>
              <a:t>1</a:t>
            </a:r>
          </a:p>
        </p:txBody>
      </p:sp>
      <p:sp>
        <p:nvSpPr>
          <p:cNvPr id="32" name="TextBox 32"/>
          <p:cNvSpPr txBox="1"/>
          <p:nvPr/>
        </p:nvSpPr>
        <p:spPr>
          <a:xfrm>
            <a:off x="7834471" y="5401571"/>
            <a:ext cx="2633663" cy="338733"/>
          </a:xfrm>
          <a:prstGeom prst="rect">
            <a:avLst/>
          </a:prstGeom>
        </p:spPr>
        <p:txBody>
          <a:bodyPr lIns="0" tIns="0" rIns="0" bIns="0" rtlCol="0" anchor="t">
            <a:spAutoFit/>
          </a:bodyPr>
          <a:lstStyle/>
          <a:p>
            <a:pPr defTabSz="913943">
              <a:lnSpc>
                <a:spcPts val="2563"/>
              </a:lnSpc>
            </a:pPr>
            <a:r>
              <a:rPr lang="en-US" sz="2100">
                <a:solidFill>
                  <a:srgbClr val="15213F"/>
                </a:solidFill>
                <a:latin typeface="Roboto Slab"/>
                <a:ea typeface="Roboto Slab"/>
                <a:cs typeface="Roboto Slab"/>
                <a:sym typeface="Roboto Slab"/>
              </a:rPr>
              <a:t>Select Villages</a:t>
            </a:r>
          </a:p>
        </p:txBody>
      </p:sp>
      <p:sp>
        <p:nvSpPr>
          <p:cNvPr id="33" name="TextBox 33"/>
          <p:cNvSpPr txBox="1"/>
          <p:nvPr/>
        </p:nvSpPr>
        <p:spPr>
          <a:xfrm>
            <a:off x="7834463" y="5790459"/>
            <a:ext cx="4394001" cy="1038746"/>
          </a:xfrm>
          <a:prstGeom prst="rect">
            <a:avLst/>
          </a:prstGeom>
        </p:spPr>
        <p:txBody>
          <a:bodyPr lIns="0" tIns="0" rIns="0" bIns="0" rtlCol="0" anchor="t">
            <a:spAutoFit/>
          </a:bodyPr>
          <a:lstStyle/>
          <a:p>
            <a:pPr defTabSz="913943">
              <a:lnSpc>
                <a:spcPts val="2625"/>
              </a:lnSpc>
            </a:pPr>
            <a:r>
              <a:rPr lang="en-US">
                <a:solidFill>
                  <a:srgbClr val="15213F"/>
                </a:solidFill>
                <a:latin typeface="Roboto"/>
                <a:ea typeface="Roboto"/>
                <a:cs typeface="Roboto"/>
                <a:sym typeface="Roboto"/>
              </a:rPr>
              <a:t>Randomly choose 5 villages from the 50 villages in the district. These represent your primary units.</a:t>
            </a:r>
          </a:p>
        </p:txBody>
      </p:sp>
      <p:sp>
        <p:nvSpPr>
          <p:cNvPr id="34" name="TextBox 34"/>
          <p:cNvSpPr txBox="1"/>
          <p:nvPr/>
        </p:nvSpPr>
        <p:spPr>
          <a:xfrm>
            <a:off x="14987967" y="4650287"/>
            <a:ext cx="252710" cy="403956"/>
          </a:xfrm>
          <a:prstGeom prst="rect">
            <a:avLst/>
          </a:prstGeom>
        </p:spPr>
        <p:txBody>
          <a:bodyPr lIns="0" tIns="0" rIns="0" bIns="0" rtlCol="0" anchor="t">
            <a:spAutoFit/>
          </a:bodyPr>
          <a:lstStyle/>
          <a:p>
            <a:pPr defTabSz="913943">
              <a:lnSpc>
                <a:spcPts val="3125"/>
              </a:lnSpc>
            </a:pPr>
            <a:r>
              <a:rPr lang="en-US" sz="2000">
                <a:solidFill>
                  <a:srgbClr val="FFFFFF"/>
                </a:solidFill>
                <a:latin typeface="Roboto Slab"/>
                <a:ea typeface="Roboto Slab"/>
                <a:cs typeface="Roboto Slab"/>
                <a:sym typeface="Roboto Slab"/>
              </a:rPr>
              <a:t>2</a:t>
            </a:r>
          </a:p>
        </p:txBody>
      </p:sp>
      <p:sp>
        <p:nvSpPr>
          <p:cNvPr id="35" name="TextBox 35"/>
          <p:cNvSpPr txBox="1"/>
          <p:nvPr/>
        </p:nvSpPr>
        <p:spPr>
          <a:xfrm>
            <a:off x="12917396" y="5401571"/>
            <a:ext cx="2633663" cy="338733"/>
          </a:xfrm>
          <a:prstGeom prst="rect">
            <a:avLst/>
          </a:prstGeom>
        </p:spPr>
        <p:txBody>
          <a:bodyPr lIns="0" tIns="0" rIns="0" bIns="0" rtlCol="0" anchor="t">
            <a:spAutoFit/>
          </a:bodyPr>
          <a:lstStyle/>
          <a:p>
            <a:pPr defTabSz="913943">
              <a:lnSpc>
                <a:spcPts val="2563"/>
              </a:lnSpc>
            </a:pPr>
            <a:r>
              <a:rPr lang="en-US" sz="2100">
                <a:solidFill>
                  <a:srgbClr val="15213F"/>
                </a:solidFill>
                <a:latin typeface="Roboto Slab"/>
                <a:ea typeface="Roboto Slab"/>
                <a:cs typeface="Roboto Slab"/>
                <a:sym typeface="Roboto Slab"/>
              </a:rPr>
              <a:t>Select Households</a:t>
            </a:r>
          </a:p>
        </p:txBody>
      </p:sp>
      <p:sp>
        <p:nvSpPr>
          <p:cNvPr id="36" name="TextBox 36"/>
          <p:cNvSpPr txBox="1"/>
          <p:nvPr/>
        </p:nvSpPr>
        <p:spPr>
          <a:xfrm>
            <a:off x="12917396" y="5790459"/>
            <a:ext cx="4394150" cy="1333698"/>
          </a:xfrm>
          <a:prstGeom prst="rect">
            <a:avLst/>
          </a:prstGeom>
        </p:spPr>
        <p:txBody>
          <a:bodyPr lIns="0" tIns="0" rIns="0" bIns="0" rtlCol="0" anchor="t">
            <a:spAutoFit/>
          </a:bodyPr>
          <a:lstStyle/>
          <a:p>
            <a:pPr defTabSz="913943">
              <a:lnSpc>
                <a:spcPts val="2625"/>
              </a:lnSpc>
            </a:pPr>
            <a:r>
              <a:rPr lang="en-US">
                <a:solidFill>
                  <a:srgbClr val="15213F"/>
                </a:solidFill>
                <a:latin typeface="Roboto"/>
                <a:ea typeface="Roboto"/>
                <a:cs typeface="Roboto"/>
                <a:sym typeface="Roboto"/>
              </a:rPr>
              <a:t>From each of the 5 villages, randomly select 10 households. This gives you 50 total household interviews instead of surveying hundreds.</a:t>
            </a:r>
          </a:p>
        </p:txBody>
      </p:sp>
      <p:sp>
        <p:nvSpPr>
          <p:cNvPr id="37" name="TextBox 37"/>
          <p:cNvSpPr txBox="1"/>
          <p:nvPr/>
        </p:nvSpPr>
        <p:spPr>
          <a:xfrm>
            <a:off x="12446570" y="7409561"/>
            <a:ext cx="252710" cy="403956"/>
          </a:xfrm>
          <a:prstGeom prst="rect">
            <a:avLst/>
          </a:prstGeom>
        </p:spPr>
        <p:txBody>
          <a:bodyPr lIns="0" tIns="0" rIns="0" bIns="0" rtlCol="0" anchor="t">
            <a:spAutoFit/>
          </a:bodyPr>
          <a:lstStyle/>
          <a:p>
            <a:pPr defTabSz="913943">
              <a:lnSpc>
                <a:spcPts val="3125"/>
              </a:lnSpc>
            </a:pPr>
            <a:r>
              <a:rPr lang="en-US" sz="2000">
                <a:solidFill>
                  <a:srgbClr val="FFFFFF"/>
                </a:solidFill>
                <a:latin typeface="Roboto Slab"/>
                <a:ea typeface="Roboto Slab"/>
                <a:cs typeface="Roboto Slab"/>
                <a:sym typeface="Roboto Slab"/>
              </a:rPr>
              <a:t>3</a:t>
            </a:r>
          </a:p>
        </p:txBody>
      </p:sp>
      <p:sp>
        <p:nvSpPr>
          <p:cNvPr id="38" name="TextBox 38"/>
          <p:cNvSpPr txBox="1"/>
          <p:nvPr/>
        </p:nvSpPr>
        <p:spPr>
          <a:xfrm>
            <a:off x="7834471" y="8160845"/>
            <a:ext cx="2633663" cy="338733"/>
          </a:xfrm>
          <a:prstGeom prst="rect">
            <a:avLst/>
          </a:prstGeom>
        </p:spPr>
        <p:txBody>
          <a:bodyPr lIns="0" tIns="0" rIns="0" bIns="0" rtlCol="0" anchor="t">
            <a:spAutoFit/>
          </a:bodyPr>
          <a:lstStyle/>
          <a:p>
            <a:pPr defTabSz="913943">
              <a:lnSpc>
                <a:spcPts val="2563"/>
              </a:lnSpc>
            </a:pPr>
            <a:r>
              <a:rPr lang="en-US" sz="2100">
                <a:solidFill>
                  <a:srgbClr val="15213F"/>
                </a:solidFill>
                <a:latin typeface="Roboto Slab"/>
                <a:ea typeface="Roboto Slab"/>
                <a:cs typeface="Roboto Slab"/>
                <a:sym typeface="Roboto Slab"/>
              </a:rPr>
              <a:t>Key Benefit</a:t>
            </a:r>
          </a:p>
        </p:txBody>
      </p:sp>
      <p:sp>
        <p:nvSpPr>
          <p:cNvPr id="39" name="TextBox 39"/>
          <p:cNvSpPr txBox="1"/>
          <p:nvPr/>
        </p:nvSpPr>
        <p:spPr>
          <a:xfrm>
            <a:off x="7834469" y="8549737"/>
            <a:ext cx="9477078" cy="692498"/>
          </a:xfrm>
          <a:prstGeom prst="rect">
            <a:avLst/>
          </a:prstGeom>
        </p:spPr>
        <p:txBody>
          <a:bodyPr lIns="0" tIns="0" rIns="0" bIns="0" rtlCol="0" anchor="t">
            <a:spAutoFit/>
          </a:bodyPr>
          <a:lstStyle/>
          <a:p>
            <a:pPr defTabSz="913943">
              <a:lnSpc>
                <a:spcPts val="2625"/>
              </a:lnSpc>
            </a:pPr>
            <a:r>
              <a:rPr lang="en-US">
                <a:solidFill>
                  <a:srgbClr val="15213F"/>
                </a:solidFill>
                <a:latin typeface="Roboto"/>
                <a:ea typeface="Roboto"/>
                <a:cs typeface="Roboto"/>
                <a:sym typeface="Roboto"/>
              </a:rPr>
              <a:t>You gather representative data efficiently—villages are primary units, households are secondary units, and costs drop dramatically.</a:t>
            </a:r>
          </a:p>
        </p:txBody>
      </p:sp>
    </p:spTree>
    <p:extLst>
      <p:ext uri="{BB962C8B-B14F-4D97-AF65-F5344CB8AC3E}">
        <p14:creationId xmlns:p14="http://schemas.microsoft.com/office/powerpoint/2010/main" val="952017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xmlns="" id="{860D2DD2-F2F5-1732-83B6-2A3FD9B07BF2}"/>
              </a:ext>
            </a:extLst>
          </p:cNvPr>
          <p:cNvSpPr/>
          <p:nvPr/>
        </p:nvSpPr>
        <p:spPr>
          <a:xfrm>
            <a:off x="309721" y="467183"/>
            <a:ext cx="11282516" cy="4247538"/>
          </a:xfrm>
          <a:prstGeom prst="rect">
            <a:avLst/>
          </a:prstGeom>
          <a:noFill/>
          <a:ln/>
        </p:spPr>
        <p:txBody>
          <a:bodyPr wrap="square" lIns="0" tIns="0" rIns="0" bIns="0" rtlCol="0" anchor="t"/>
          <a:lstStyle/>
          <a:p>
            <a:pPr defTabSz="1371464">
              <a:lnSpc>
                <a:spcPts val="15524"/>
              </a:lnSpc>
            </a:pPr>
            <a:r>
              <a:rPr lang="en-US" sz="12000" b="1" dirty="0">
                <a:solidFill>
                  <a:srgbClr val="00B0F0"/>
                </a:solidFill>
                <a:latin typeface="Roboto" panose="02000000000000000000" pitchFamily="2" charset="0"/>
                <a:ea typeface="Roboto" panose="02000000000000000000" pitchFamily="2" charset="0"/>
                <a:cs typeface="Roboto" panose="02000000000000000000" pitchFamily="2" charset="0"/>
              </a:rPr>
              <a:t>Two-Phase and Two-Stage</a:t>
            </a:r>
          </a:p>
          <a:p>
            <a:pPr defTabSz="1371464">
              <a:lnSpc>
                <a:spcPts val="15524"/>
              </a:lnSpc>
            </a:pPr>
            <a:r>
              <a:rPr lang="en-US" sz="12000" b="1" dirty="0">
                <a:solidFill>
                  <a:srgbClr val="00B0F0"/>
                </a:solidFill>
                <a:latin typeface="Roboto" panose="02000000000000000000" pitchFamily="2" charset="0"/>
                <a:ea typeface="Roboto" panose="02000000000000000000" pitchFamily="2" charset="0"/>
                <a:cs typeface="Roboto" panose="02000000000000000000" pitchFamily="2" charset="0"/>
              </a:rPr>
              <a:t>Sampling</a:t>
            </a:r>
            <a:endParaRPr lang="en-US" sz="12000" dirty="0">
              <a:solidFill>
                <a:srgbClr val="00B0F0"/>
              </a:solidFill>
              <a:latin typeface="Roboto" panose="02000000000000000000" pitchFamily="2" charset="0"/>
              <a:ea typeface="Roboto" panose="02000000000000000000" pitchFamily="2" charset="0"/>
              <a:cs typeface="Roboto" panose="02000000000000000000" pitchFamily="2" charset="0"/>
            </a:endParaRPr>
          </a:p>
        </p:txBody>
      </p:sp>
      <p:sp>
        <p:nvSpPr>
          <p:cNvPr id="5" name="Text 1">
            <a:extLst>
              <a:ext uri="{FF2B5EF4-FFF2-40B4-BE49-F238E27FC236}">
                <a16:creationId xmlns:a16="http://schemas.microsoft.com/office/drawing/2014/main" xmlns="" id="{51E3DA82-FC62-B620-191C-69207D79851B}"/>
              </a:ext>
            </a:extLst>
          </p:cNvPr>
          <p:cNvSpPr/>
          <p:nvPr/>
        </p:nvSpPr>
        <p:spPr>
          <a:xfrm>
            <a:off x="309716" y="6998508"/>
            <a:ext cx="11610380" cy="1579484"/>
          </a:xfrm>
          <a:prstGeom prst="rect">
            <a:avLst/>
          </a:prstGeom>
          <a:noFill/>
          <a:ln/>
        </p:spPr>
        <p:txBody>
          <a:bodyPr wrap="square" lIns="0" tIns="0" rIns="0" bIns="0" rtlCol="0" anchor="t"/>
          <a:lstStyle/>
          <a:p>
            <a:pPr defTabSz="1371464">
              <a:lnSpc>
                <a:spcPts val="6150"/>
              </a:lnSpc>
            </a:pPr>
            <a:r>
              <a:rPr lang="en-US" sz="4800" b="1" dirty="0">
                <a:solidFill>
                  <a:srgbClr val="00B0F0"/>
                </a:solidFill>
                <a:latin typeface="Roboto" panose="02000000000000000000" pitchFamily="2" charset="0"/>
                <a:ea typeface="Roboto" panose="02000000000000000000" pitchFamily="2" charset="0"/>
                <a:cs typeface="Roboto" panose="02000000000000000000" pitchFamily="2" charset="0"/>
              </a:rPr>
              <a:t>Understanding Concepts, Key Differences, and Real-Life Applications</a:t>
            </a:r>
            <a:endParaRPr lang="en-US" sz="4800" dirty="0">
              <a:solidFill>
                <a:srgbClr val="00B0F0"/>
              </a:solidFill>
              <a:latin typeface="Roboto" panose="02000000000000000000" pitchFamily="2" charset="0"/>
              <a:ea typeface="Roboto" panose="02000000000000000000" pitchFamily="2" charset="0"/>
              <a:cs typeface="Roboto" panose="02000000000000000000" pitchFamily="2" charset="0"/>
            </a:endParaRPr>
          </a:p>
        </p:txBody>
      </p:sp>
      <p:sp>
        <p:nvSpPr>
          <p:cNvPr id="6" name="Text 2">
            <a:extLst>
              <a:ext uri="{FF2B5EF4-FFF2-40B4-BE49-F238E27FC236}">
                <a16:creationId xmlns:a16="http://schemas.microsoft.com/office/drawing/2014/main" xmlns="" id="{BFE3E0EB-FA26-53F1-8FE7-BF57A98CC44A}"/>
              </a:ext>
            </a:extLst>
          </p:cNvPr>
          <p:cNvSpPr/>
          <p:nvPr/>
        </p:nvSpPr>
        <p:spPr>
          <a:xfrm>
            <a:off x="309719" y="8795641"/>
            <a:ext cx="11610380" cy="385049"/>
          </a:xfrm>
          <a:prstGeom prst="rect">
            <a:avLst/>
          </a:prstGeom>
          <a:noFill/>
          <a:ln/>
        </p:spPr>
        <p:txBody>
          <a:bodyPr wrap="none" lIns="0" tIns="0" rIns="0" bIns="0" rtlCol="0" anchor="t"/>
          <a:lstStyle/>
          <a:p>
            <a:pPr defTabSz="1371464">
              <a:lnSpc>
                <a:spcPts val="3000"/>
              </a:lnSpc>
            </a:pPr>
            <a:r>
              <a:rPr lang="en-US" b="1" dirty="0">
                <a:solidFill>
                  <a:prstClr val="black"/>
                </a:solidFill>
                <a:latin typeface="Roboto" panose="02000000000000000000" pitchFamily="2" charset="0"/>
                <a:ea typeface="Roboto" panose="02000000000000000000" pitchFamily="2" charset="0"/>
                <a:cs typeface="Roboto" panose="02000000000000000000" pitchFamily="2" charset="0"/>
              </a:rPr>
              <a:t>Presented by </a:t>
            </a:r>
          </a:p>
          <a:p>
            <a:pPr defTabSz="1371464">
              <a:lnSpc>
                <a:spcPts val="3000"/>
              </a:lnSpc>
            </a:pPr>
            <a:r>
              <a:rPr lang="en-US" b="1" dirty="0">
                <a:solidFill>
                  <a:prstClr val="black"/>
                </a:solidFill>
                <a:latin typeface="Roboto" panose="02000000000000000000" pitchFamily="2" charset="0"/>
                <a:ea typeface="Roboto" panose="02000000000000000000" pitchFamily="2" charset="0"/>
                <a:cs typeface="Roboto" panose="02000000000000000000" pitchFamily="2" charset="0"/>
              </a:rPr>
              <a:t>Bishal Roy</a:t>
            </a:r>
          </a:p>
          <a:p>
            <a:pPr defTabSz="1371464">
              <a:lnSpc>
                <a:spcPts val="3000"/>
              </a:lnSpc>
            </a:pPr>
            <a:r>
              <a:rPr lang="en-US" b="1" dirty="0">
                <a:solidFill>
                  <a:prstClr val="black"/>
                </a:solidFill>
                <a:latin typeface="Roboto" panose="02000000000000000000" pitchFamily="2" charset="0"/>
                <a:ea typeface="Roboto" panose="02000000000000000000" pitchFamily="2" charset="0"/>
                <a:cs typeface="Roboto" panose="02000000000000000000" pitchFamily="2" charset="0"/>
              </a:rPr>
              <a:t>ID : 12113038</a:t>
            </a:r>
            <a:r>
              <a:rPr lang="en-US" b="1" dirty="0">
                <a:solidFill>
                  <a:prstClr val="white"/>
                </a:solidFill>
                <a:latin typeface="Roboto" panose="02000000000000000000" pitchFamily="2" charset="0"/>
                <a:ea typeface="Roboto" panose="02000000000000000000" pitchFamily="2" charset="0"/>
                <a:cs typeface="Roboto" panose="02000000000000000000" pitchFamily="2" charset="0"/>
              </a:rPr>
              <a:t> </a:t>
            </a:r>
          </a:p>
        </p:txBody>
      </p:sp>
      <p:pic>
        <p:nvPicPr>
          <p:cNvPr id="15" name="Picture 14">
            <a:extLst>
              <a:ext uri="{FF2B5EF4-FFF2-40B4-BE49-F238E27FC236}">
                <a16:creationId xmlns:a16="http://schemas.microsoft.com/office/drawing/2014/main" xmlns="" id="{8CB1D8D1-35C4-34B5-9B77-87F7B754B4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10119796" y="2682715"/>
            <a:ext cx="8168208" cy="4315793"/>
          </a:xfrm>
          <a:prstGeom prst="rect">
            <a:avLst/>
          </a:prstGeom>
        </p:spPr>
      </p:pic>
    </p:spTree>
    <p:extLst>
      <p:ext uri="{BB962C8B-B14F-4D97-AF65-F5344CB8AC3E}">
        <p14:creationId xmlns:p14="http://schemas.microsoft.com/office/powerpoint/2010/main" val="22369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xmlns="" id="{65734EA5-C809-C369-5242-3B749D400952}"/>
              </a:ext>
            </a:extLst>
          </p:cNvPr>
          <p:cNvSpPr/>
          <p:nvPr/>
        </p:nvSpPr>
        <p:spPr>
          <a:xfrm>
            <a:off x="592413" y="129656"/>
            <a:ext cx="9179720" cy="837963"/>
          </a:xfrm>
          <a:prstGeom prst="rect">
            <a:avLst/>
          </a:prstGeom>
          <a:noFill/>
          <a:ln/>
        </p:spPr>
        <p:txBody>
          <a:bodyPr wrap="none" lIns="0" tIns="0" rIns="0" bIns="0" rtlCol="0" anchor="t"/>
          <a:lstStyle/>
          <a:p>
            <a:pPr defTabSz="1371464">
              <a:lnSpc>
                <a:spcPts val="6525"/>
              </a:lnSpc>
            </a:pPr>
            <a:r>
              <a:rPr lang="en-US" sz="5300" b="1" dirty="0">
                <a:solidFill>
                  <a:srgbClr val="0070C0"/>
                </a:solidFill>
                <a:latin typeface="Roboto" panose="02000000000000000000" pitchFamily="2" charset="0"/>
                <a:ea typeface="Roboto" panose="02000000000000000000" pitchFamily="2" charset="0"/>
                <a:cs typeface="Roboto" panose="02000000000000000000" pitchFamily="2" charset="0"/>
              </a:rPr>
              <a:t>What is Two-Phase Sampling?</a:t>
            </a:r>
            <a:endParaRPr lang="en-US" sz="5300"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3" name="Text 1">
            <a:extLst>
              <a:ext uri="{FF2B5EF4-FFF2-40B4-BE49-F238E27FC236}">
                <a16:creationId xmlns:a16="http://schemas.microsoft.com/office/drawing/2014/main" xmlns="" id="{BAD002DE-8399-576D-CBA7-11A1C96E8DF7}"/>
              </a:ext>
            </a:extLst>
          </p:cNvPr>
          <p:cNvSpPr/>
          <p:nvPr/>
        </p:nvSpPr>
        <p:spPr>
          <a:xfrm>
            <a:off x="697921" y="1129887"/>
            <a:ext cx="17297383" cy="1607576"/>
          </a:xfrm>
          <a:prstGeom prst="rect">
            <a:avLst/>
          </a:prstGeom>
          <a:noFill/>
          <a:ln/>
        </p:spPr>
        <p:txBody>
          <a:bodyPr wrap="square" lIns="0" tIns="0" rIns="0" bIns="0" rtlCol="0" anchor="t"/>
          <a:lstStyle/>
          <a:p>
            <a:pPr defTabSz="1371464">
              <a:lnSpc>
                <a:spcPts val="3150"/>
              </a:lnSpc>
            </a:pPr>
            <a:r>
              <a:rPr lang="en-US" sz="3000" b="1" dirty="0">
                <a:solidFill>
                  <a:prstClr val="black"/>
                </a:solidFill>
                <a:latin typeface="Roboto" panose="02000000000000000000" pitchFamily="2" charset="0"/>
                <a:ea typeface="Roboto" panose="02000000000000000000" pitchFamily="2" charset="0"/>
                <a:cs typeface="Roboto" panose="02000000000000000000" pitchFamily="2" charset="0"/>
              </a:rPr>
              <a:t>Two-phase sampling, also called double sampling, involves collecting data in two</a:t>
            </a:r>
          </a:p>
          <a:p>
            <a:pPr defTabSz="1371464">
              <a:lnSpc>
                <a:spcPts val="3150"/>
              </a:lnSpc>
            </a:pPr>
            <a:endParaRPr lang="en-US" sz="3000" b="1" dirty="0">
              <a:solidFill>
                <a:prstClr val="black"/>
              </a:solidFill>
              <a:latin typeface="Roboto" panose="02000000000000000000" pitchFamily="2" charset="0"/>
              <a:ea typeface="Roboto" panose="02000000000000000000" pitchFamily="2" charset="0"/>
              <a:cs typeface="Roboto" panose="02000000000000000000" pitchFamily="2" charset="0"/>
            </a:endParaRPr>
          </a:p>
          <a:p>
            <a:pPr defTabSz="1371464">
              <a:lnSpc>
                <a:spcPts val="3150"/>
              </a:lnSpc>
            </a:pPr>
            <a:r>
              <a:rPr lang="en-US" sz="3000" b="1" dirty="0">
                <a:solidFill>
                  <a:prstClr val="black"/>
                </a:solidFill>
                <a:latin typeface="Roboto" panose="02000000000000000000" pitchFamily="2" charset="0"/>
                <a:ea typeface="Roboto" panose="02000000000000000000" pitchFamily="2" charset="0"/>
                <a:cs typeface="Roboto" panose="02000000000000000000" pitchFamily="2" charset="0"/>
              </a:rPr>
              <a:t>successive phases from the same population units to balance cost efficiency with</a:t>
            </a:r>
          </a:p>
          <a:p>
            <a:pPr defTabSz="1371464">
              <a:lnSpc>
                <a:spcPts val="3150"/>
              </a:lnSpc>
            </a:pPr>
            <a:endParaRPr lang="en-US" sz="3000" b="1" dirty="0">
              <a:solidFill>
                <a:prstClr val="black"/>
              </a:solidFill>
              <a:latin typeface="Roboto" panose="02000000000000000000" pitchFamily="2" charset="0"/>
              <a:ea typeface="Roboto" panose="02000000000000000000" pitchFamily="2" charset="0"/>
              <a:cs typeface="Roboto" panose="02000000000000000000" pitchFamily="2" charset="0"/>
            </a:endParaRPr>
          </a:p>
          <a:p>
            <a:pPr defTabSz="1371464">
              <a:lnSpc>
                <a:spcPts val="3150"/>
              </a:lnSpc>
            </a:pPr>
            <a:r>
              <a:rPr lang="en-US" sz="3000" b="1" dirty="0">
                <a:solidFill>
                  <a:prstClr val="black"/>
                </a:solidFill>
                <a:latin typeface="Roboto" panose="02000000000000000000" pitchFamily="2" charset="0"/>
                <a:ea typeface="Roboto" panose="02000000000000000000" pitchFamily="2" charset="0"/>
                <a:cs typeface="Roboto" panose="02000000000000000000" pitchFamily="2" charset="0"/>
              </a:rPr>
              <a:t>analytical precision.</a:t>
            </a:r>
          </a:p>
        </p:txBody>
      </p:sp>
      <p:sp>
        <p:nvSpPr>
          <p:cNvPr id="6" name="Rectangle 5">
            <a:extLst>
              <a:ext uri="{FF2B5EF4-FFF2-40B4-BE49-F238E27FC236}">
                <a16:creationId xmlns:a16="http://schemas.microsoft.com/office/drawing/2014/main" xmlns="" id="{E8B437A6-67D8-73C4-5574-55F9123F781B}"/>
              </a:ext>
            </a:extLst>
          </p:cNvPr>
          <p:cNvSpPr/>
          <p:nvPr/>
        </p:nvSpPr>
        <p:spPr>
          <a:xfrm>
            <a:off x="961123" y="3480622"/>
            <a:ext cx="4097576" cy="9733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algn="ctr" defTabSz="1371464"/>
            <a:r>
              <a:rPr lang="en-US" b="1" dirty="0">
                <a:solidFill>
                  <a:srgbClr val="00B0F0"/>
                </a:solidFill>
                <a:latin typeface="Roboto" panose="02000000000000000000" pitchFamily="2" charset="0"/>
                <a:ea typeface="Roboto" panose="02000000000000000000" pitchFamily="2" charset="0"/>
                <a:cs typeface="Roboto" panose="02000000000000000000" pitchFamily="2" charset="0"/>
              </a:rPr>
              <a:t>Phase 1 : Broad Survey</a:t>
            </a:r>
          </a:p>
        </p:txBody>
      </p:sp>
      <p:sp>
        <p:nvSpPr>
          <p:cNvPr id="7" name="Rectangle 6">
            <a:extLst>
              <a:ext uri="{FF2B5EF4-FFF2-40B4-BE49-F238E27FC236}">
                <a16:creationId xmlns:a16="http://schemas.microsoft.com/office/drawing/2014/main" xmlns="" id="{06BDA645-6520-23D1-CCDF-6ECDBA282960}"/>
              </a:ext>
            </a:extLst>
          </p:cNvPr>
          <p:cNvSpPr/>
          <p:nvPr/>
        </p:nvSpPr>
        <p:spPr>
          <a:xfrm>
            <a:off x="11501271" y="3480622"/>
            <a:ext cx="3510116" cy="9733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algn="ctr" defTabSz="1371464"/>
            <a:r>
              <a:rPr lang="en-US" b="1" dirty="0">
                <a:solidFill>
                  <a:srgbClr val="00B0F0"/>
                </a:solidFill>
                <a:latin typeface="Roboto" panose="02000000000000000000" pitchFamily="2" charset="0"/>
                <a:ea typeface="Roboto" panose="02000000000000000000" pitchFamily="2" charset="0"/>
                <a:cs typeface="Roboto" panose="02000000000000000000" pitchFamily="2" charset="0"/>
              </a:rPr>
              <a:t>Phase 2 : Deep Dive</a:t>
            </a:r>
          </a:p>
        </p:txBody>
      </p:sp>
      <p:sp>
        <p:nvSpPr>
          <p:cNvPr id="8" name="Text 4">
            <a:extLst>
              <a:ext uri="{FF2B5EF4-FFF2-40B4-BE49-F238E27FC236}">
                <a16:creationId xmlns:a16="http://schemas.microsoft.com/office/drawing/2014/main" xmlns="" id="{A3A391C7-6FCE-05ED-18A9-ADAA6964B179}"/>
              </a:ext>
            </a:extLst>
          </p:cNvPr>
          <p:cNvSpPr/>
          <p:nvPr/>
        </p:nvSpPr>
        <p:spPr>
          <a:xfrm>
            <a:off x="206651" y="4587393"/>
            <a:ext cx="8509650" cy="1607576"/>
          </a:xfrm>
          <a:prstGeom prst="rect">
            <a:avLst/>
          </a:prstGeom>
          <a:noFill/>
          <a:ln/>
        </p:spPr>
        <p:txBody>
          <a:bodyPr wrap="square" lIns="0" tIns="0" rIns="0" bIns="0" rtlCol="0" anchor="t"/>
          <a:lstStyle/>
          <a:p>
            <a:pPr defTabSz="1371464">
              <a:lnSpc>
                <a:spcPts val="3150"/>
              </a:lnSpc>
            </a:pPr>
            <a:r>
              <a:rPr lang="en-US" dirty="0">
                <a:solidFill>
                  <a:prstClr val="black"/>
                </a:solidFill>
                <a:latin typeface="Roboto" panose="02000000000000000000" pitchFamily="2" charset="0"/>
                <a:ea typeface="Roboto" panose="02000000000000000000" pitchFamily="2" charset="0"/>
                <a:cs typeface="Roboto" panose="02000000000000000000" pitchFamily="2" charset="0"/>
              </a:rPr>
              <a:t>Select a large sample and collect basic information on key variables like demographics, income, or general characteristics.</a:t>
            </a:r>
          </a:p>
        </p:txBody>
      </p:sp>
      <p:sp>
        <p:nvSpPr>
          <p:cNvPr id="9" name="Text 4">
            <a:extLst>
              <a:ext uri="{FF2B5EF4-FFF2-40B4-BE49-F238E27FC236}">
                <a16:creationId xmlns:a16="http://schemas.microsoft.com/office/drawing/2014/main" xmlns="" id="{1FFD70F3-76F7-F91A-639D-A005E0B52181}"/>
              </a:ext>
            </a:extLst>
          </p:cNvPr>
          <p:cNvSpPr/>
          <p:nvPr/>
        </p:nvSpPr>
        <p:spPr>
          <a:xfrm>
            <a:off x="9571701" y="4587393"/>
            <a:ext cx="8509650" cy="1607576"/>
          </a:xfrm>
          <a:prstGeom prst="rect">
            <a:avLst/>
          </a:prstGeom>
          <a:noFill/>
          <a:ln/>
        </p:spPr>
        <p:txBody>
          <a:bodyPr wrap="square" lIns="0" tIns="0" rIns="0" bIns="0" rtlCol="0" anchor="t"/>
          <a:lstStyle/>
          <a:p>
            <a:pPr defTabSz="1371464">
              <a:lnSpc>
                <a:spcPts val="3150"/>
              </a:lnSpc>
            </a:pPr>
            <a:r>
              <a:rPr lang="en-US" b="1" dirty="0">
                <a:solidFill>
                  <a:prstClr val="black"/>
                </a:solidFill>
                <a:latin typeface="Roboto" panose="02000000000000000000" pitchFamily="2" charset="0"/>
                <a:ea typeface="Roboto" panose="02000000000000000000" pitchFamily="2" charset="0"/>
                <a:cs typeface="Roboto" panose="02000000000000000000" pitchFamily="2" charset="0"/>
              </a:rPr>
              <a:t>.</a:t>
            </a:r>
          </a:p>
        </p:txBody>
      </p:sp>
      <p:sp>
        <p:nvSpPr>
          <p:cNvPr id="10" name="Text 7">
            <a:extLst>
              <a:ext uri="{FF2B5EF4-FFF2-40B4-BE49-F238E27FC236}">
                <a16:creationId xmlns:a16="http://schemas.microsoft.com/office/drawing/2014/main" xmlns="" id="{E1E769AC-4D6C-8FD1-7EB8-6C7B8DAC962B}"/>
              </a:ext>
            </a:extLst>
          </p:cNvPr>
          <p:cNvSpPr/>
          <p:nvPr/>
        </p:nvSpPr>
        <p:spPr>
          <a:xfrm>
            <a:off x="9241104" y="4578732"/>
            <a:ext cx="8840248" cy="1254261"/>
          </a:xfrm>
          <a:prstGeom prst="rect">
            <a:avLst/>
          </a:prstGeom>
          <a:noFill/>
          <a:ln/>
        </p:spPr>
        <p:txBody>
          <a:bodyPr wrap="square" lIns="0" tIns="0" rIns="0" bIns="0" rtlCol="0" anchor="t"/>
          <a:lstStyle/>
          <a:p>
            <a:pPr defTabSz="1371464">
              <a:lnSpc>
                <a:spcPts val="3150"/>
              </a:lnSpc>
            </a:pPr>
            <a:r>
              <a:rPr lang="en-US" dirty="0">
                <a:solidFill>
                  <a:prstClr val="black"/>
                </a:solidFill>
                <a:latin typeface="Roboto" panose="02000000000000000000" pitchFamily="2" charset="0"/>
                <a:ea typeface="Roboto" panose="02000000000000000000" pitchFamily="2" charset="0"/>
                <a:cs typeface="Roboto" panose="02000000000000000000" pitchFamily="2" charset="0"/>
              </a:rPr>
              <a:t>Select a subsample from Phase 1 respondents and gather detailed, expensive-to-collect data on specialized topics</a:t>
            </a:r>
            <a:r>
              <a:rPr lang="en-US" sz="2000" dirty="0">
                <a:solidFill>
                  <a:srgbClr val="E0D6DE"/>
                </a:solidFill>
                <a:latin typeface="Inter" pitchFamily="34" charset="0"/>
                <a:ea typeface="Inter" pitchFamily="34" charset="-122"/>
                <a:cs typeface="Inter" pitchFamily="34" charset="-120"/>
              </a:rPr>
              <a:t>.</a:t>
            </a:r>
            <a:endParaRPr lang="en-US" sz="2000" dirty="0">
              <a:solidFill>
                <a:prstClr val="black"/>
              </a:solidFill>
            </a:endParaRPr>
          </a:p>
        </p:txBody>
      </p:sp>
      <p:sp>
        <p:nvSpPr>
          <p:cNvPr id="11" name="Text 15">
            <a:extLst>
              <a:ext uri="{FF2B5EF4-FFF2-40B4-BE49-F238E27FC236}">
                <a16:creationId xmlns:a16="http://schemas.microsoft.com/office/drawing/2014/main" xmlns="" id="{B0405C54-4C33-EE96-038C-D974DD54A246}"/>
              </a:ext>
            </a:extLst>
          </p:cNvPr>
          <p:cNvSpPr/>
          <p:nvPr/>
        </p:nvSpPr>
        <p:spPr>
          <a:xfrm>
            <a:off x="592415" y="6195125"/>
            <a:ext cx="4022825" cy="502920"/>
          </a:xfrm>
          <a:prstGeom prst="rect">
            <a:avLst/>
          </a:prstGeom>
          <a:noFill/>
          <a:ln/>
        </p:spPr>
        <p:txBody>
          <a:bodyPr wrap="none" lIns="0" tIns="0" rIns="0" bIns="0" rtlCol="0" anchor="t"/>
          <a:lstStyle/>
          <a:p>
            <a:pPr defTabSz="1371464">
              <a:lnSpc>
                <a:spcPts val="3900"/>
              </a:lnSpc>
            </a:pPr>
            <a:r>
              <a:rPr lang="en-US" sz="4300" b="1" dirty="0">
                <a:solidFill>
                  <a:prstClr val="black"/>
                </a:solidFill>
                <a:latin typeface="Roboto" panose="02000000000000000000" pitchFamily="2" charset="0"/>
                <a:ea typeface="Roboto" panose="02000000000000000000" pitchFamily="2" charset="0"/>
                <a:cs typeface="Roboto" panose="02000000000000000000" pitchFamily="2" charset="0"/>
              </a:rPr>
              <a:t>Practical Example</a:t>
            </a:r>
          </a:p>
        </p:txBody>
      </p:sp>
      <p:sp>
        <p:nvSpPr>
          <p:cNvPr id="12" name="Text 16">
            <a:extLst>
              <a:ext uri="{FF2B5EF4-FFF2-40B4-BE49-F238E27FC236}">
                <a16:creationId xmlns:a16="http://schemas.microsoft.com/office/drawing/2014/main" xmlns="" id="{44F60834-EFCC-276D-2F3D-DBCF466FFF7E}"/>
              </a:ext>
            </a:extLst>
          </p:cNvPr>
          <p:cNvSpPr/>
          <p:nvPr/>
        </p:nvSpPr>
        <p:spPr>
          <a:xfrm>
            <a:off x="592811" y="7100786"/>
            <a:ext cx="3352383" cy="418983"/>
          </a:xfrm>
          <a:prstGeom prst="rect">
            <a:avLst/>
          </a:prstGeom>
          <a:noFill/>
          <a:ln/>
        </p:spPr>
        <p:txBody>
          <a:bodyPr wrap="none" lIns="0" tIns="0" rIns="0" bIns="0" rtlCol="0" anchor="t"/>
          <a:lstStyle/>
          <a:p>
            <a:pPr defTabSz="1371464">
              <a:lnSpc>
                <a:spcPts val="3225"/>
              </a:lnSpc>
            </a:pPr>
            <a:r>
              <a:rPr lang="en-US" sz="3000" b="1" dirty="0">
                <a:solidFill>
                  <a:srgbClr val="0070C0"/>
                </a:solidFill>
                <a:latin typeface="Roboto" panose="02000000000000000000" pitchFamily="2" charset="0"/>
                <a:ea typeface="Roboto" panose="02000000000000000000" pitchFamily="2" charset="0"/>
                <a:cs typeface="Roboto" panose="02000000000000000000" pitchFamily="2" charset="0"/>
              </a:rPr>
              <a:t>Phase 1</a:t>
            </a:r>
          </a:p>
        </p:txBody>
      </p:sp>
      <p:sp>
        <p:nvSpPr>
          <p:cNvPr id="14" name="Rectangle 13">
            <a:extLst>
              <a:ext uri="{FF2B5EF4-FFF2-40B4-BE49-F238E27FC236}">
                <a16:creationId xmlns:a16="http://schemas.microsoft.com/office/drawing/2014/main" xmlns="" id="{4DAF5704-C7A0-8265-C7B2-C66A42754A63}"/>
              </a:ext>
            </a:extLst>
          </p:cNvPr>
          <p:cNvSpPr/>
          <p:nvPr/>
        </p:nvSpPr>
        <p:spPr>
          <a:xfrm>
            <a:off x="353964" y="7813356"/>
            <a:ext cx="7182464" cy="16075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defTabSz="1371464"/>
            <a:r>
              <a:rPr lang="en-US" sz="3000" dirty="0">
                <a:solidFill>
                  <a:prstClr val="black"/>
                </a:solidFill>
                <a:latin typeface="Roboto" panose="02000000000000000000" pitchFamily="2" charset="0"/>
                <a:ea typeface="Roboto" panose="02000000000000000000" pitchFamily="2" charset="0"/>
                <a:cs typeface="Roboto" panose="02000000000000000000" pitchFamily="2" charset="0"/>
              </a:rPr>
              <a:t>Survey 1000 families on income , household size and basic demographics</a:t>
            </a:r>
          </a:p>
        </p:txBody>
      </p:sp>
      <p:sp>
        <p:nvSpPr>
          <p:cNvPr id="17" name="Text 16">
            <a:extLst>
              <a:ext uri="{FF2B5EF4-FFF2-40B4-BE49-F238E27FC236}">
                <a16:creationId xmlns:a16="http://schemas.microsoft.com/office/drawing/2014/main" xmlns="" id="{D76EDD22-33AE-3A73-E07D-70135ECA75A1}"/>
              </a:ext>
            </a:extLst>
          </p:cNvPr>
          <p:cNvSpPr/>
          <p:nvPr/>
        </p:nvSpPr>
        <p:spPr>
          <a:xfrm>
            <a:off x="10990426" y="7100782"/>
            <a:ext cx="3352383" cy="418983"/>
          </a:xfrm>
          <a:prstGeom prst="rect">
            <a:avLst/>
          </a:prstGeom>
          <a:noFill/>
          <a:ln/>
        </p:spPr>
        <p:txBody>
          <a:bodyPr wrap="none" lIns="0" tIns="0" rIns="0" bIns="0" rtlCol="0" anchor="t"/>
          <a:lstStyle/>
          <a:p>
            <a:pPr defTabSz="1371464">
              <a:lnSpc>
                <a:spcPts val="3225"/>
              </a:lnSpc>
            </a:pPr>
            <a:r>
              <a:rPr lang="en-US" sz="3000" b="1" dirty="0">
                <a:solidFill>
                  <a:srgbClr val="0070C0"/>
                </a:solidFill>
                <a:latin typeface="Roboto" panose="02000000000000000000" pitchFamily="2" charset="0"/>
                <a:ea typeface="Roboto" panose="02000000000000000000" pitchFamily="2" charset="0"/>
                <a:cs typeface="Roboto" panose="02000000000000000000" pitchFamily="2" charset="0"/>
              </a:rPr>
              <a:t>Phase 2</a:t>
            </a:r>
          </a:p>
        </p:txBody>
      </p:sp>
      <p:sp>
        <p:nvSpPr>
          <p:cNvPr id="19" name="Rectangle 18">
            <a:extLst>
              <a:ext uri="{FF2B5EF4-FFF2-40B4-BE49-F238E27FC236}">
                <a16:creationId xmlns:a16="http://schemas.microsoft.com/office/drawing/2014/main" xmlns="" id="{48E80B27-D511-8FB0-E43D-42D28DC0CEB9}"/>
              </a:ext>
            </a:extLst>
          </p:cNvPr>
          <p:cNvSpPr/>
          <p:nvPr/>
        </p:nvSpPr>
        <p:spPr>
          <a:xfrm>
            <a:off x="10751579" y="7813356"/>
            <a:ext cx="7182464" cy="16075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defTabSz="1371464"/>
            <a:r>
              <a:rPr lang="en-US" sz="3000" dirty="0">
                <a:solidFill>
                  <a:prstClr val="black"/>
                </a:solidFill>
                <a:latin typeface="Roboto" panose="02000000000000000000" pitchFamily="2" charset="0"/>
                <a:ea typeface="Roboto" panose="02000000000000000000" pitchFamily="2" charset="0"/>
                <a:cs typeface="Roboto" panose="02000000000000000000" pitchFamily="2" charset="0"/>
              </a:rPr>
              <a:t>Select a subsample from phase 1 respondents and gather detailed , expensive-to-collect data on specialized topics</a:t>
            </a:r>
          </a:p>
        </p:txBody>
      </p:sp>
    </p:spTree>
    <p:extLst>
      <p:ext uri="{BB962C8B-B14F-4D97-AF65-F5344CB8AC3E}">
        <p14:creationId xmlns:p14="http://schemas.microsoft.com/office/powerpoint/2010/main" val="3877517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xmlns="" id="{F0C99064-1075-86E9-FEF0-D3F76F7C9BFE}"/>
              </a:ext>
            </a:extLst>
          </p:cNvPr>
          <p:cNvPicPr>
            <a:picLocks noChangeAspect="1"/>
          </p:cNvPicPr>
          <p:nvPr/>
        </p:nvPicPr>
        <p:blipFill>
          <a:blip r:embed="rId2"/>
          <a:stretch>
            <a:fillRect/>
          </a:stretch>
        </p:blipFill>
        <p:spPr>
          <a:xfrm>
            <a:off x="666135" y="2170859"/>
            <a:ext cx="2103120" cy="2397164"/>
          </a:xfrm>
          <a:prstGeom prst="rect">
            <a:avLst/>
          </a:prstGeom>
        </p:spPr>
      </p:pic>
      <p:pic>
        <p:nvPicPr>
          <p:cNvPr id="3" name="Image 2" descr="preencoded.png">
            <a:extLst>
              <a:ext uri="{FF2B5EF4-FFF2-40B4-BE49-F238E27FC236}">
                <a16:creationId xmlns:a16="http://schemas.microsoft.com/office/drawing/2014/main" xmlns="" id="{2ADC1BA2-4F57-333E-A8DC-9D54E4C921D3}"/>
              </a:ext>
            </a:extLst>
          </p:cNvPr>
          <p:cNvPicPr>
            <a:picLocks noChangeAspect="1"/>
          </p:cNvPicPr>
          <p:nvPr/>
        </p:nvPicPr>
        <p:blipFill>
          <a:blip r:embed="rId3"/>
          <a:stretch>
            <a:fillRect/>
          </a:stretch>
        </p:blipFill>
        <p:spPr>
          <a:xfrm>
            <a:off x="666135" y="4899309"/>
            <a:ext cx="2103120" cy="2397164"/>
          </a:xfrm>
          <a:prstGeom prst="rect">
            <a:avLst/>
          </a:prstGeom>
        </p:spPr>
      </p:pic>
      <p:pic>
        <p:nvPicPr>
          <p:cNvPr id="4" name="Image 3" descr="preencoded.png">
            <a:extLst>
              <a:ext uri="{FF2B5EF4-FFF2-40B4-BE49-F238E27FC236}">
                <a16:creationId xmlns:a16="http://schemas.microsoft.com/office/drawing/2014/main" xmlns="" id="{F891B2DD-87AE-D8A2-730C-C4F519ED1389}"/>
              </a:ext>
            </a:extLst>
          </p:cNvPr>
          <p:cNvPicPr>
            <a:picLocks noChangeAspect="1"/>
          </p:cNvPicPr>
          <p:nvPr/>
        </p:nvPicPr>
        <p:blipFill>
          <a:blip r:embed="rId4"/>
          <a:stretch>
            <a:fillRect/>
          </a:stretch>
        </p:blipFill>
        <p:spPr>
          <a:xfrm>
            <a:off x="666142" y="7627765"/>
            <a:ext cx="2103119" cy="2468495"/>
          </a:xfrm>
          <a:prstGeom prst="rect">
            <a:avLst/>
          </a:prstGeom>
        </p:spPr>
      </p:pic>
      <p:sp>
        <p:nvSpPr>
          <p:cNvPr id="6" name="Rectangle 5">
            <a:extLst>
              <a:ext uri="{FF2B5EF4-FFF2-40B4-BE49-F238E27FC236}">
                <a16:creationId xmlns:a16="http://schemas.microsoft.com/office/drawing/2014/main" xmlns="" id="{D8E15E8D-B29F-FF10-43DA-56D458926477}"/>
              </a:ext>
            </a:extLst>
          </p:cNvPr>
          <p:cNvSpPr/>
          <p:nvPr/>
        </p:nvSpPr>
        <p:spPr>
          <a:xfrm>
            <a:off x="3192955" y="1858302"/>
            <a:ext cx="4107500" cy="9876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algn="ctr" defTabSz="1371464"/>
            <a:r>
              <a:rPr lang="en-US" sz="3600" b="1" dirty="0">
                <a:solidFill>
                  <a:srgbClr val="0070C0"/>
                </a:solidFill>
                <a:latin typeface="Roboto" panose="02000000000000000000" pitchFamily="2" charset="0"/>
                <a:ea typeface="Roboto" panose="02000000000000000000" pitchFamily="2" charset="0"/>
                <a:cs typeface="Roboto" panose="02000000000000000000" pitchFamily="2" charset="0"/>
              </a:rPr>
              <a:t>COST EFFICIENCY</a:t>
            </a:r>
          </a:p>
        </p:txBody>
      </p:sp>
      <p:sp>
        <p:nvSpPr>
          <p:cNvPr id="10" name="Rectangle 9">
            <a:extLst>
              <a:ext uri="{FF2B5EF4-FFF2-40B4-BE49-F238E27FC236}">
                <a16:creationId xmlns:a16="http://schemas.microsoft.com/office/drawing/2014/main" xmlns="" id="{8F0F8BE4-4131-6F7F-EC20-F01C83013398}"/>
              </a:ext>
            </a:extLst>
          </p:cNvPr>
          <p:cNvSpPr/>
          <p:nvPr/>
        </p:nvSpPr>
        <p:spPr>
          <a:xfrm>
            <a:off x="3192956" y="2845953"/>
            <a:ext cx="9406593" cy="14831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defTabSz="1371464">
              <a:lnSpc>
                <a:spcPts val="3150"/>
              </a:lnSpc>
            </a:pPr>
            <a:r>
              <a:rPr lang="en-US" sz="3000" dirty="0">
                <a:solidFill>
                  <a:prstClr val="black"/>
                </a:solidFill>
                <a:latin typeface="Inter" pitchFamily="34" charset="0"/>
                <a:ea typeface="Inter" pitchFamily="34" charset="-122"/>
                <a:cs typeface="Inter" pitchFamily="34" charset="-120"/>
              </a:rPr>
              <a:t>Reduces expenses by collecting detailed data from fewer units while maintaining representativeness through Phase 1.</a:t>
            </a:r>
            <a:endParaRPr lang="en-US" sz="3000" dirty="0">
              <a:solidFill>
                <a:prstClr val="black"/>
              </a:solidFill>
            </a:endParaRPr>
          </a:p>
        </p:txBody>
      </p:sp>
      <p:sp>
        <p:nvSpPr>
          <p:cNvPr id="12" name="Rectangle 11">
            <a:extLst>
              <a:ext uri="{FF2B5EF4-FFF2-40B4-BE49-F238E27FC236}">
                <a16:creationId xmlns:a16="http://schemas.microsoft.com/office/drawing/2014/main" xmlns="" id="{E647246A-654A-95F1-466B-6E5A6A370350}"/>
              </a:ext>
            </a:extLst>
          </p:cNvPr>
          <p:cNvSpPr/>
          <p:nvPr/>
        </p:nvSpPr>
        <p:spPr>
          <a:xfrm>
            <a:off x="3192956" y="5706104"/>
            <a:ext cx="9406593" cy="14831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defTabSz="1371464">
              <a:lnSpc>
                <a:spcPts val="3150"/>
              </a:lnSpc>
            </a:pPr>
            <a:r>
              <a:rPr lang="en-US" sz="3000" dirty="0">
                <a:solidFill>
                  <a:prstClr val="black"/>
                </a:solidFill>
                <a:latin typeface="Roboto" panose="02000000000000000000" pitchFamily="2" charset="0"/>
                <a:ea typeface="Roboto" panose="02000000000000000000" pitchFamily="2" charset="0"/>
                <a:cs typeface="Roboto" panose="02000000000000000000" pitchFamily="2" charset="0"/>
              </a:rPr>
              <a:t>Enhances estimation accuracy for key variables through targeted Phase 2 measurement of the subsample.</a:t>
            </a:r>
          </a:p>
          <a:p>
            <a:pPr defTabSz="1371464">
              <a:lnSpc>
                <a:spcPts val="3150"/>
              </a:lnSpc>
            </a:pPr>
            <a:endParaRPr lang="en-US" sz="3000" dirty="0">
              <a:solidFill>
                <a:prstClr val="black"/>
              </a:solidFill>
            </a:endParaRPr>
          </a:p>
        </p:txBody>
      </p:sp>
      <p:sp>
        <p:nvSpPr>
          <p:cNvPr id="13" name="Rectangle 12">
            <a:extLst>
              <a:ext uri="{FF2B5EF4-FFF2-40B4-BE49-F238E27FC236}">
                <a16:creationId xmlns:a16="http://schemas.microsoft.com/office/drawing/2014/main" xmlns="" id="{0B18096A-8CCF-0E18-2C30-F590E58139B6}"/>
              </a:ext>
            </a:extLst>
          </p:cNvPr>
          <p:cNvSpPr/>
          <p:nvPr/>
        </p:nvSpPr>
        <p:spPr>
          <a:xfrm>
            <a:off x="3192957" y="4523999"/>
            <a:ext cx="4748981" cy="9792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algn="ctr" defTabSz="1371464"/>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PRECISION IMPROVEMENT</a:t>
            </a:r>
          </a:p>
        </p:txBody>
      </p:sp>
      <p:sp>
        <p:nvSpPr>
          <p:cNvPr id="15" name="Rectangle 14">
            <a:extLst>
              <a:ext uri="{FF2B5EF4-FFF2-40B4-BE49-F238E27FC236}">
                <a16:creationId xmlns:a16="http://schemas.microsoft.com/office/drawing/2014/main" xmlns="" id="{C677C51B-E5E5-29DC-5D0F-ECEE78F6ACB7}"/>
              </a:ext>
            </a:extLst>
          </p:cNvPr>
          <p:cNvSpPr/>
          <p:nvPr/>
        </p:nvSpPr>
        <p:spPr>
          <a:xfrm>
            <a:off x="3192957" y="7138144"/>
            <a:ext cx="4748981" cy="9792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algn="ctr" defTabSz="1371464"/>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PRACTICAL FEASIBILITY</a:t>
            </a:r>
          </a:p>
        </p:txBody>
      </p:sp>
      <p:sp>
        <p:nvSpPr>
          <p:cNvPr id="16" name="Rectangle 15">
            <a:extLst>
              <a:ext uri="{FF2B5EF4-FFF2-40B4-BE49-F238E27FC236}">
                <a16:creationId xmlns:a16="http://schemas.microsoft.com/office/drawing/2014/main" xmlns="" id="{2EF0BCD3-2E5E-0DAC-31D0-594295ABE43D}"/>
              </a:ext>
            </a:extLst>
          </p:cNvPr>
          <p:cNvSpPr/>
          <p:nvPr/>
        </p:nvSpPr>
        <p:spPr>
          <a:xfrm>
            <a:off x="3192956" y="8428703"/>
            <a:ext cx="9406593" cy="14831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defTabSz="1371464">
              <a:lnSpc>
                <a:spcPts val="3150"/>
              </a:lnSpc>
            </a:pPr>
            <a:r>
              <a:rPr lang="en-US" sz="3000" dirty="0">
                <a:solidFill>
                  <a:prstClr val="black"/>
                </a:solidFill>
                <a:latin typeface="Roboto" panose="02000000000000000000" pitchFamily="2" charset="0"/>
                <a:ea typeface="Roboto" panose="02000000000000000000" pitchFamily="2" charset="0"/>
                <a:cs typeface="Roboto" panose="02000000000000000000" pitchFamily="2" charset="0"/>
              </a:rPr>
              <a:t>Optimal when full measurement is expensive, time-consuming, or requires specialized expertise.</a:t>
            </a:r>
          </a:p>
          <a:p>
            <a:pPr defTabSz="1371464">
              <a:lnSpc>
                <a:spcPts val="3150"/>
              </a:lnSpc>
            </a:pPr>
            <a:endParaRPr lang="en-US" sz="3000" dirty="0">
              <a:solidFill>
                <a:prstClr val="black"/>
              </a:solidFill>
              <a:latin typeface="Roboto" panose="02000000000000000000" pitchFamily="2" charset="0"/>
              <a:ea typeface="Roboto" panose="02000000000000000000" pitchFamily="2" charset="0"/>
              <a:cs typeface="Roboto" panose="02000000000000000000" pitchFamily="2" charset="0"/>
            </a:endParaRPr>
          </a:p>
          <a:p>
            <a:pPr defTabSz="1371464">
              <a:lnSpc>
                <a:spcPts val="3150"/>
              </a:lnSpc>
            </a:pPr>
            <a:endParaRPr lang="en-US" sz="3000" dirty="0">
              <a:solidFill>
                <a:prstClr val="black"/>
              </a:solidFill>
            </a:endParaRPr>
          </a:p>
        </p:txBody>
      </p:sp>
      <p:sp>
        <p:nvSpPr>
          <p:cNvPr id="17" name="Text 8">
            <a:extLst>
              <a:ext uri="{FF2B5EF4-FFF2-40B4-BE49-F238E27FC236}">
                <a16:creationId xmlns:a16="http://schemas.microsoft.com/office/drawing/2014/main" xmlns="" id="{2F88052F-F372-56ED-A52C-29CE72DA7B8C}"/>
              </a:ext>
            </a:extLst>
          </p:cNvPr>
          <p:cNvSpPr/>
          <p:nvPr/>
        </p:nvSpPr>
        <p:spPr>
          <a:xfrm>
            <a:off x="1223880" y="739802"/>
            <a:ext cx="4022825" cy="502920"/>
          </a:xfrm>
          <a:prstGeom prst="rect">
            <a:avLst/>
          </a:prstGeom>
          <a:noFill/>
          <a:ln/>
        </p:spPr>
        <p:txBody>
          <a:bodyPr wrap="none" lIns="0" tIns="0" rIns="0" bIns="0" rtlCol="0" anchor="t"/>
          <a:lstStyle/>
          <a:p>
            <a:pPr defTabSz="1371464">
              <a:lnSpc>
                <a:spcPts val="3900"/>
              </a:lnSpc>
            </a:pPr>
            <a:r>
              <a:rPr lang="en-US" sz="6000" b="1" dirty="0">
                <a:solidFill>
                  <a:prstClr val="black"/>
                </a:solidFill>
                <a:latin typeface="Roboto" panose="02000000000000000000" pitchFamily="2" charset="0"/>
                <a:ea typeface="Roboto" panose="02000000000000000000" pitchFamily="2" charset="0"/>
                <a:cs typeface="Roboto" panose="02000000000000000000" pitchFamily="2" charset="0"/>
              </a:rPr>
              <a:t>Key Advantages</a:t>
            </a:r>
            <a:endParaRPr lang="en-US" sz="6000" dirty="0">
              <a:solidFill>
                <a:prstClr val="black"/>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654443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xmlns="" id="{82F94A33-B5EF-4949-E3F2-742F8FC0974E}"/>
              </a:ext>
            </a:extLst>
          </p:cNvPr>
          <p:cNvSpPr/>
          <p:nvPr/>
        </p:nvSpPr>
        <p:spPr>
          <a:xfrm>
            <a:off x="334866" y="256237"/>
            <a:ext cx="16079121" cy="1055076"/>
          </a:xfrm>
          <a:prstGeom prst="rect">
            <a:avLst/>
          </a:prstGeom>
          <a:noFill/>
          <a:ln/>
        </p:spPr>
        <p:txBody>
          <a:bodyPr wrap="none" lIns="0" tIns="0" rIns="0" bIns="0" rtlCol="0" anchor="t"/>
          <a:lstStyle/>
          <a:p>
            <a:pPr defTabSz="1371464">
              <a:lnSpc>
                <a:spcPts val="7200"/>
              </a:lnSpc>
            </a:pPr>
            <a:r>
              <a:rPr lang="en-US" sz="4800" b="1" dirty="0">
                <a:solidFill>
                  <a:srgbClr val="4472C4"/>
                </a:solidFill>
                <a:latin typeface="Roboto" panose="02000000000000000000" pitchFamily="2" charset="0"/>
                <a:ea typeface="Roboto" panose="02000000000000000000" pitchFamily="2" charset="0"/>
                <a:cs typeface="Roboto" panose="02000000000000000000" pitchFamily="2" charset="0"/>
              </a:rPr>
              <a:t>Key Differences: Two-Phase vs. Two-Stage Sampling</a:t>
            </a:r>
            <a:endParaRPr lang="en-US" sz="4800" dirty="0">
              <a:solidFill>
                <a:srgbClr val="4472C4"/>
              </a:solidFill>
              <a:latin typeface="Roboto" panose="02000000000000000000" pitchFamily="2" charset="0"/>
              <a:ea typeface="Roboto" panose="02000000000000000000" pitchFamily="2" charset="0"/>
              <a:cs typeface="Roboto" panose="02000000000000000000" pitchFamily="2" charset="0"/>
            </a:endParaRPr>
          </a:p>
        </p:txBody>
      </p:sp>
      <p:sp>
        <p:nvSpPr>
          <p:cNvPr id="4" name="Rectangle 3">
            <a:extLst>
              <a:ext uri="{FF2B5EF4-FFF2-40B4-BE49-F238E27FC236}">
                <a16:creationId xmlns:a16="http://schemas.microsoft.com/office/drawing/2014/main" xmlns="" id="{061DC978-4679-16FD-6632-B58BFEA4D7F3}"/>
              </a:ext>
            </a:extLst>
          </p:cNvPr>
          <p:cNvSpPr/>
          <p:nvPr/>
        </p:nvSpPr>
        <p:spPr>
          <a:xfrm>
            <a:off x="334865" y="1311316"/>
            <a:ext cx="14813028" cy="11681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defTabSz="1371464"/>
            <a:r>
              <a:rPr lang="en-US" dirty="0">
                <a:solidFill>
                  <a:prstClr val="black"/>
                </a:solidFill>
                <a:latin typeface="Roboto" panose="02000000000000000000" pitchFamily="2" charset="0"/>
                <a:ea typeface="Roboto" panose="02000000000000000000" pitchFamily="2" charset="0"/>
                <a:cs typeface="Roboto" panose="02000000000000000000" pitchFamily="2" charset="0"/>
              </a:rPr>
              <a:t>Understanding these distinctions helps researchers select the appropriate methodology for their study design and objectives</a:t>
            </a:r>
          </a:p>
        </p:txBody>
      </p:sp>
      <p:sp>
        <p:nvSpPr>
          <p:cNvPr id="5" name="Shape 3">
            <a:extLst>
              <a:ext uri="{FF2B5EF4-FFF2-40B4-BE49-F238E27FC236}">
                <a16:creationId xmlns:a16="http://schemas.microsoft.com/office/drawing/2014/main" xmlns="" id="{808E3AB4-5AC3-4A61-3904-1272808241AE}"/>
              </a:ext>
            </a:extLst>
          </p:cNvPr>
          <p:cNvSpPr/>
          <p:nvPr/>
        </p:nvSpPr>
        <p:spPr>
          <a:xfrm>
            <a:off x="2471519" y="4334473"/>
            <a:ext cx="19956780" cy="809030"/>
          </a:xfrm>
          <a:prstGeom prst="rect">
            <a:avLst/>
          </a:prstGeom>
          <a:solidFill>
            <a:srgbClr val="FFFFFF">
              <a:alpha val="4000"/>
            </a:srgbClr>
          </a:solidFill>
          <a:ln/>
        </p:spPr>
      </p:sp>
      <p:graphicFrame>
        <p:nvGraphicFramePr>
          <p:cNvPr id="8" name="Table 7">
            <a:extLst>
              <a:ext uri="{FF2B5EF4-FFF2-40B4-BE49-F238E27FC236}">
                <a16:creationId xmlns:a16="http://schemas.microsoft.com/office/drawing/2014/main" xmlns="" id="{55F14C8A-1C8A-2E92-967B-413337BF7C0D}"/>
              </a:ext>
            </a:extLst>
          </p:cNvPr>
          <p:cNvGraphicFramePr>
            <a:graphicFrameLocks noGrp="1"/>
          </p:cNvGraphicFramePr>
          <p:nvPr>
            <p:extLst>
              <p:ext uri="{D42A27DB-BD31-4B8C-83A1-F6EECF244321}">
                <p14:modId xmlns:p14="http://schemas.microsoft.com/office/powerpoint/2010/main" val="3201079984"/>
              </p:ext>
            </p:extLst>
          </p:nvPr>
        </p:nvGraphicFramePr>
        <p:xfrm>
          <a:off x="1576554" y="2479434"/>
          <a:ext cx="15355615" cy="8851218"/>
        </p:xfrm>
        <a:graphic>
          <a:graphicData uri="http://schemas.openxmlformats.org/drawingml/2006/table">
            <a:tbl>
              <a:tblPr firstRow="1" bandRow="1">
                <a:tableStyleId>{073A0DAA-6AF3-43AB-8588-CEC1D06C72B9}</a:tableStyleId>
              </a:tblPr>
              <a:tblGrid>
                <a:gridCol w="5228481">
                  <a:extLst>
                    <a:ext uri="{9D8B030D-6E8A-4147-A177-3AD203B41FA5}">
                      <a16:colId xmlns:a16="http://schemas.microsoft.com/office/drawing/2014/main" xmlns="" val="2369724737"/>
                    </a:ext>
                  </a:extLst>
                </a:gridCol>
                <a:gridCol w="5237563">
                  <a:extLst>
                    <a:ext uri="{9D8B030D-6E8A-4147-A177-3AD203B41FA5}">
                      <a16:colId xmlns:a16="http://schemas.microsoft.com/office/drawing/2014/main" xmlns="" val="2201703382"/>
                    </a:ext>
                  </a:extLst>
                </a:gridCol>
                <a:gridCol w="4889571">
                  <a:extLst>
                    <a:ext uri="{9D8B030D-6E8A-4147-A177-3AD203B41FA5}">
                      <a16:colId xmlns:a16="http://schemas.microsoft.com/office/drawing/2014/main" xmlns="" val="3506903837"/>
                    </a:ext>
                  </a:extLst>
                </a:gridCol>
              </a:tblGrid>
              <a:tr h="765810">
                <a:tc>
                  <a:txBody>
                    <a:bodyPr/>
                    <a:lstStyle/>
                    <a:p>
                      <a:r>
                        <a:rPr lang="en-US" sz="4100" dirty="0"/>
                        <a:t>Criterion</a:t>
                      </a:r>
                    </a:p>
                  </a:txBody>
                  <a:tcPr marL="137160" marR="137160" marT="68580" marB="68580"/>
                </a:tc>
                <a:tc>
                  <a:txBody>
                    <a:bodyPr/>
                    <a:lstStyle/>
                    <a:p>
                      <a:r>
                        <a:rPr lang="en-US" sz="4100" dirty="0"/>
                        <a:t>Two-Phase Sampling</a:t>
                      </a:r>
                    </a:p>
                  </a:txBody>
                  <a:tcPr marL="137160" marR="137160" marT="68580" marB="68580"/>
                </a:tc>
                <a:tc>
                  <a:txBody>
                    <a:bodyPr/>
                    <a:lstStyle/>
                    <a:p>
                      <a:r>
                        <a:rPr lang="en-US" sz="4100" dirty="0"/>
                        <a:t>Two-Stage Sampling </a:t>
                      </a:r>
                    </a:p>
                  </a:txBody>
                  <a:tcPr marL="137160" marR="137160" marT="68580" marB="68580"/>
                </a:tc>
                <a:extLst>
                  <a:ext uri="{0D108BD9-81ED-4DB2-BD59-A6C34878D82A}">
                    <a16:rowId xmlns:a16="http://schemas.microsoft.com/office/drawing/2014/main" xmlns="" val="741233794"/>
                  </a:ext>
                </a:extLst>
              </a:tr>
              <a:tr h="1615440">
                <a:tc>
                  <a:txBody>
                    <a:bodyPr/>
                    <a:lstStyle/>
                    <a:p>
                      <a:r>
                        <a:rPr lang="en-US" sz="4100" dirty="0"/>
                        <a:t>Basis</a:t>
                      </a:r>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Two successive data collection phases</a:t>
                      </a:r>
                    </a:p>
                    <a:p>
                      <a:endParaRPr lang="en-US" sz="4100" dirty="0"/>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Two hierarchical levels of units</a:t>
                      </a:r>
                    </a:p>
                    <a:p>
                      <a:endParaRPr lang="en-US" sz="4100" dirty="0"/>
                    </a:p>
                  </a:txBody>
                  <a:tcPr marL="137160" marR="137160" marT="68580" marB="68580"/>
                </a:tc>
                <a:extLst>
                  <a:ext uri="{0D108BD9-81ED-4DB2-BD59-A6C34878D82A}">
                    <a16:rowId xmlns:a16="http://schemas.microsoft.com/office/drawing/2014/main" xmlns="" val="1331190257"/>
                  </a:ext>
                </a:extLst>
              </a:tr>
              <a:tr h="1615440">
                <a:tc>
                  <a:txBody>
                    <a:bodyPr/>
                    <a:lstStyle/>
                    <a:p>
                      <a:r>
                        <a:rPr lang="en-US" sz="4100" dirty="0"/>
                        <a:t>Population Focus</a:t>
                      </a:r>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Depth of information collection</a:t>
                      </a:r>
                    </a:p>
                    <a:p>
                      <a:endParaRPr lang="en-US" sz="4100" dirty="0"/>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Structure and geography of population</a:t>
                      </a:r>
                    </a:p>
                    <a:p>
                      <a:endParaRPr lang="en-US" sz="4100" dirty="0"/>
                    </a:p>
                  </a:txBody>
                  <a:tcPr marL="137160" marR="137160" marT="68580" marB="68580"/>
                </a:tc>
                <a:extLst>
                  <a:ext uri="{0D108BD9-81ED-4DB2-BD59-A6C34878D82A}">
                    <a16:rowId xmlns:a16="http://schemas.microsoft.com/office/drawing/2014/main" xmlns="" val="2987229054"/>
                  </a:ext>
                </a:extLst>
              </a:tr>
              <a:tr h="1615440">
                <a:tc>
                  <a:txBody>
                    <a:bodyPr/>
                    <a:lstStyle/>
                    <a:p>
                      <a:r>
                        <a:rPr lang="en-US" sz="4100" dirty="0"/>
                        <a:t>Units Sample</a:t>
                      </a:r>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Same population units in both phases</a:t>
                      </a:r>
                    </a:p>
                    <a:p>
                      <a:endParaRPr lang="en-US" sz="4100" dirty="0"/>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Different unit types at each stage</a:t>
                      </a:r>
                    </a:p>
                    <a:p>
                      <a:endParaRPr lang="en-US" sz="4100" dirty="0"/>
                    </a:p>
                  </a:txBody>
                  <a:tcPr marL="137160" marR="137160" marT="68580" marB="68580"/>
                </a:tc>
                <a:extLst>
                  <a:ext uri="{0D108BD9-81ED-4DB2-BD59-A6C34878D82A}">
                    <a16:rowId xmlns:a16="http://schemas.microsoft.com/office/drawing/2014/main" xmlns="" val="2265536630"/>
                  </a:ext>
                </a:extLst>
              </a:tr>
              <a:tr h="1615440">
                <a:tc>
                  <a:txBody>
                    <a:bodyPr/>
                    <a:lstStyle/>
                    <a:p>
                      <a:r>
                        <a:rPr lang="en-US" sz="4100" dirty="0"/>
                        <a:t>Primary Goal</a:t>
                      </a:r>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Refine and enhance data quality</a:t>
                      </a:r>
                    </a:p>
                    <a:p>
                      <a:endParaRPr lang="en-US" sz="4100" dirty="0"/>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Efficiently reach scattered populations</a:t>
                      </a:r>
                    </a:p>
                    <a:p>
                      <a:endParaRPr lang="en-US" sz="4100" dirty="0"/>
                    </a:p>
                  </a:txBody>
                  <a:tcPr marL="137160" marR="137160" marT="68580" marB="68580"/>
                </a:tc>
                <a:extLst>
                  <a:ext uri="{0D108BD9-81ED-4DB2-BD59-A6C34878D82A}">
                    <a16:rowId xmlns:a16="http://schemas.microsoft.com/office/drawing/2014/main" xmlns="" val="4058366777"/>
                  </a:ext>
                </a:extLst>
              </a:tr>
              <a:tr h="1623648">
                <a:tc>
                  <a:txBody>
                    <a:bodyPr/>
                    <a:lstStyle/>
                    <a:p>
                      <a:r>
                        <a:rPr lang="en-US" sz="4100" dirty="0"/>
                        <a:t>Example</a:t>
                      </a:r>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Families surveyed twice for basic then detailed data</a:t>
                      </a:r>
                    </a:p>
                    <a:p>
                      <a:endParaRPr lang="en-US" sz="4100" dirty="0"/>
                    </a:p>
                  </a:txBody>
                  <a:tcPr marL="137160" marR="13716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Villages selected, then households within villages</a:t>
                      </a:r>
                    </a:p>
                    <a:p>
                      <a:endParaRPr lang="en-US" sz="4100" dirty="0"/>
                    </a:p>
                  </a:txBody>
                  <a:tcPr marL="137160" marR="137160" marT="68580" marB="68580"/>
                </a:tc>
                <a:extLst>
                  <a:ext uri="{0D108BD9-81ED-4DB2-BD59-A6C34878D82A}">
                    <a16:rowId xmlns:a16="http://schemas.microsoft.com/office/drawing/2014/main" xmlns="" val="1626839783"/>
                  </a:ext>
                </a:extLst>
              </a:tr>
            </a:tbl>
          </a:graphicData>
        </a:graphic>
      </p:graphicFrame>
    </p:spTree>
    <p:extLst>
      <p:ext uri="{BB962C8B-B14F-4D97-AF65-F5344CB8AC3E}">
        <p14:creationId xmlns:p14="http://schemas.microsoft.com/office/powerpoint/2010/main" val="4068679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xmlns="" id="{05CB7398-3EC8-D667-E07F-6A27484B7F2E}"/>
              </a:ext>
            </a:extLst>
          </p:cNvPr>
          <p:cNvSpPr/>
          <p:nvPr/>
        </p:nvSpPr>
        <p:spPr>
          <a:xfrm>
            <a:off x="7143794" y="300156"/>
            <a:ext cx="11914704" cy="1688783"/>
          </a:xfrm>
          <a:prstGeom prst="rect">
            <a:avLst/>
          </a:prstGeom>
          <a:noFill/>
          <a:ln/>
        </p:spPr>
        <p:txBody>
          <a:bodyPr wrap="square" lIns="0" tIns="0" rIns="0" bIns="0" rtlCol="0" anchor="t"/>
          <a:lstStyle/>
          <a:p>
            <a:pPr defTabSz="1371464">
              <a:lnSpc>
                <a:spcPts val="6600"/>
              </a:lnSpc>
            </a:pPr>
            <a:r>
              <a:rPr lang="en-US" sz="5300" b="1" dirty="0">
                <a:solidFill>
                  <a:srgbClr val="0070C0"/>
                </a:solidFill>
                <a:latin typeface="Petrona Bold" pitchFamily="34" charset="0"/>
                <a:ea typeface="Petrona Bold" pitchFamily="34" charset="-122"/>
                <a:cs typeface="Petrona Bold" pitchFamily="34" charset="-120"/>
              </a:rPr>
              <a:t>Research Example: Two-Stage Sampling</a:t>
            </a:r>
            <a:endParaRPr lang="en-US" sz="5300" dirty="0">
              <a:solidFill>
                <a:srgbClr val="0070C0"/>
              </a:solidFill>
            </a:endParaRPr>
          </a:p>
        </p:txBody>
      </p:sp>
      <p:sp>
        <p:nvSpPr>
          <p:cNvPr id="3" name="Text 1">
            <a:extLst>
              <a:ext uri="{FF2B5EF4-FFF2-40B4-BE49-F238E27FC236}">
                <a16:creationId xmlns:a16="http://schemas.microsoft.com/office/drawing/2014/main" xmlns="" id="{C885E0F7-E052-FB02-9B92-D90A39505C73}"/>
              </a:ext>
            </a:extLst>
          </p:cNvPr>
          <p:cNvSpPr/>
          <p:nvPr/>
        </p:nvSpPr>
        <p:spPr>
          <a:xfrm>
            <a:off x="7143792" y="1988941"/>
            <a:ext cx="10531368" cy="1340069"/>
          </a:xfrm>
          <a:prstGeom prst="rect">
            <a:avLst/>
          </a:prstGeom>
          <a:noFill/>
          <a:ln/>
        </p:spPr>
        <p:txBody>
          <a:bodyPr wrap="square" lIns="0" tIns="0" rIns="0" bIns="0" rtlCol="0" anchor="t"/>
          <a:lstStyle/>
          <a:p>
            <a:pPr defTabSz="1371464">
              <a:lnSpc>
                <a:spcPts val="3975"/>
              </a:lnSpc>
            </a:pPr>
            <a:r>
              <a:rPr lang="en-US" sz="3300" b="1" dirty="0">
                <a:solidFill>
                  <a:prstClr val="black"/>
                </a:solidFill>
                <a:latin typeface="Petrona Bold" pitchFamily="34" charset="0"/>
                <a:ea typeface="Petrona Bold" pitchFamily="34" charset="-122"/>
                <a:cs typeface="Petrona Bold" pitchFamily="34" charset="-120"/>
              </a:rPr>
              <a:t>Prevalence and Factors Associated with Depression among Mothers of School-Going Children in Dhaka City, Bangladesh</a:t>
            </a:r>
            <a:endParaRPr lang="en-US" sz="3300" dirty="0">
              <a:solidFill>
                <a:prstClr val="black"/>
              </a:solidFill>
            </a:endParaRPr>
          </a:p>
        </p:txBody>
      </p:sp>
      <p:sp>
        <p:nvSpPr>
          <p:cNvPr id="4" name="Text 2">
            <a:extLst>
              <a:ext uri="{FF2B5EF4-FFF2-40B4-BE49-F238E27FC236}">
                <a16:creationId xmlns:a16="http://schemas.microsoft.com/office/drawing/2014/main" xmlns="" id="{29389A8F-8280-C443-51E0-374F5D63E729}"/>
              </a:ext>
            </a:extLst>
          </p:cNvPr>
          <p:cNvSpPr/>
          <p:nvPr/>
        </p:nvSpPr>
        <p:spPr>
          <a:xfrm>
            <a:off x="7143794" y="3677720"/>
            <a:ext cx="11914704" cy="329328"/>
          </a:xfrm>
          <a:prstGeom prst="rect">
            <a:avLst/>
          </a:prstGeom>
          <a:noFill/>
          <a:ln/>
        </p:spPr>
        <p:txBody>
          <a:bodyPr wrap="none" lIns="0" tIns="0" rIns="0" bIns="0" rtlCol="0" anchor="t"/>
          <a:lstStyle/>
          <a:p>
            <a:pPr defTabSz="1371464">
              <a:lnSpc>
                <a:spcPts val="2550"/>
              </a:lnSpc>
            </a:pPr>
            <a:r>
              <a:rPr lang="en-US" b="1" i="1" dirty="0">
                <a:solidFill>
                  <a:prstClr val="black"/>
                </a:solidFill>
                <a:latin typeface="Inter" pitchFamily="34" charset="0"/>
                <a:ea typeface="Inter" pitchFamily="34" charset="-122"/>
                <a:cs typeface="Inter" pitchFamily="34" charset="-120"/>
              </a:rPr>
              <a:t>Sultana et al., 2021</a:t>
            </a:r>
            <a:endParaRPr lang="en-US" b="1" dirty="0">
              <a:solidFill>
                <a:prstClr val="black"/>
              </a:solidFill>
            </a:endParaRPr>
          </a:p>
        </p:txBody>
      </p:sp>
      <p:sp>
        <p:nvSpPr>
          <p:cNvPr id="5" name="Text 3">
            <a:extLst>
              <a:ext uri="{FF2B5EF4-FFF2-40B4-BE49-F238E27FC236}">
                <a16:creationId xmlns:a16="http://schemas.microsoft.com/office/drawing/2014/main" xmlns="" id="{E0098686-F397-1557-D2BF-3326FB5A5FE1}"/>
              </a:ext>
            </a:extLst>
          </p:cNvPr>
          <p:cNvSpPr/>
          <p:nvPr/>
        </p:nvSpPr>
        <p:spPr>
          <a:xfrm>
            <a:off x="7301452" y="4355761"/>
            <a:ext cx="3377744" cy="422018"/>
          </a:xfrm>
          <a:prstGeom prst="rect">
            <a:avLst/>
          </a:prstGeom>
          <a:noFill/>
          <a:ln/>
        </p:spPr>
        <p:txBody>
          <a:bodyPr wrap="none" lIns="0" tIns="0" rIns="0" bIns="0" rtlCol="0" anchor="t"/>
          <a:lstStyle/>
          <a:p>
            <a:pPr defTabSz="1371464">
              <a:lnSpc>
                <a:spcPts val="3300"/>
              </a:lnSpc>
            </a:pPr>
            <a:r>
              <a:rPr lang="en-US" sz="2600" b="1" dirty="0">
                <a:solidFill>
                  <a:prstClr val="black"/>
                </a:solidFill>
                <a:latin typeface="Roboto" panose="02000000000000000000" pitchFamily="2" charset="0"/>
                <a:ea typeface="Roboto" panose="02000000000000000000" pitchFamily="2" charset="0"/>
                <a:cs typeface="Roboto" panose="02000000000000000000" pitchFamily="2" charset="0"/>
              </a:rPr>
              <a:t>Study Design</a:t>
            </a:r>
            <a:endParaRPr lang="en-US" sz="2600" dirty="0">
              <a:solidFill>
                <a:prstClr val="black"/>
              </a:solidFill>
              <a:latin typeface="Roboto" panose="02000000000000000000" pitchFamily="2" charset="0"/>
              <a:ea typeface="Roboto" panose="02000000000000000000" pitchFamily="2" charset="0"/>
              <a:cs typeface="Roboto" panose="02000000000000000000" pitchFamily="2" charset="0"/>
            </a:endParaRPr>
          </a:p>
        </p:txBody>
      </p:sp>
      <p:sp>
        <p:nvSpPr>
          <p:cNvPr id="6" name="Text 4">
            <a:extLst>
              <a:ext uri="{FF2B5EF4-FFF2-40B4-BE49-F238E27FC236}">
                <a16:creationId xmlns:a16="http://schemas.microsoft.com/office/drawing/2014/main" xmlns="" id="{EA8E63EF-FF0C-4EEA-E815-74E8DD025ABC}"/>
              </a:ext>
            </a:extLst>
          </p:cNvPr>
          <p:cNvSpPr/>
          <p:nvPr/>
        </p:nvSpPr>
        <p:spPr>
          <a:xfrm>
            <a:off x="6766094" y="5172051"/>
            <a:ext cx="5643384" cy="1553865"/>
          </a:xfrm>
          <a:prstGeom prst="rect">
            <a:avLst/>
          </a:prstGeom>
          <a:noFill/>
          <a:ln/>
        </p:spPr>
        <p:txBody>
          <a:bodyPr wrap="square" lIns="0" tIns="0" rIns="0" bIns="0" rtlCol="0" anchor="t"/>
          <a:lstStyle/>
          <a:p>
            <a:pPr marL="514299" indent="-514299" defTabSz="1371464">
              <a:lnSpc>
                <a:spcPts val="3225"/>
              </a:lnSpc>
              <a:buSzPct val="100000"/>
              <a:buFontTx/>
              <a:buChar char="•"/>
            </a:pPr>
            <a:r>
              <a:rPr lang="en-US" sz="2100" b="1" dirty="0">
                <a:solidFill>
                  <a:prstClr val="black"/>
                </a:solidFill>
                <a:latin typeface="Roboto" panose="02000000000000000000" pitchFamily="2" charset="0"/>
                <a:ea typeface="Roboto" panose="02000000000000000000" pitchFamily="2" charset="0"/>
                <a:cs typeface="Roboto" panose="02000000000000000000" pitchFamily="2" charset="0"/>
              </a:rPr>
              <a:t>Stage 1: Randomly selected schools across Dhaka city using geographic stratification</a:t>
            </a:r>
          </a:p>
        </p:txBody>
      </p:sp>
      <p:sp>
        <p:nvSpPr>
          <p:cNvPr id="7" name="Text 5">
            <a:extLst>
              <a:ext uri="{FF2B5EF4-FFF2-40B4-BE49-F238E27FC236}">
                <a16:creationId xmlns:a16="http://schemas.microsoft.com/office/drawing/2014/main" xmlns="" id="{7EDADD1D-C53F-00B4-90EE-4AC0C61B45B4}"/>
              </a:ext>
            </a:extLst>
          </p:cNvPr>
          <p:cNvSpPr/>
          <p:nvPr/>
        </p:nvSpPr>
        <p:spPr>
          <a:xfrm>
            <a:off x="6766092" y="6725916"/>
            <a:ext cx="5441118" cy="1600700"/>
          </a:xfrm>
          <a:prstGeom prst="rect">
            <a:avLst/>
          </a:prstGeom>
          <a:noFill/>
          <a:ln/>
        </p:spPr>
        <p:txBody>
          <a:bodyPr wrap="square" lIns="0" tIns="0" rIns="0" bIns="0" rtlCol="0" anchor="t"/>
          <a:lstStyle/>
          <a:p>
            <a:pPr marL="514299" indent="-514299" defTabSz="1371464">
              <a:lnSpc>
                <a:spcPts val="3225"/>
              </a:lnSpc>
              <a:buSzPct val="100000"/>
              <a:buFontTx/>
              <a:buChar char="•"/>
            </a:pPr>
            <a:r>
              <a:rPr lang="en-US" sz="2100" b="1" dirty="0">
                <a:solidFill>
                  <a:prstClr val="black"/>
                </a:solidFill>
                <a:latin typeface="Roboto" panose="02000000000000000000" pitchFamily="2" charset="0"/>
                <a:ea typeface="Roboto" panose="02000000000000000000" pitchFamily="2" charset="0"/>
                <a:cs typeface="Roboto" panose="02000000000000000000" pitchFamily="2" charset="0"/>
              </a:rPr>
              <a:t>Stage 2: From each selected school, randomly identified mothers of school-going children for interview</a:t>
            </a:r>
          </a:p>
        </p:txBody>
      </p:sp>
      <p:sp>
        <p:nvSpPr>
          <p:cNvPr id="8" name="Text 6">
            <a:extLst>
              <a:ext uri="{FF2B5EF4-FFF2-40B4-BE49-F238E27FC236}">
                <a16:creationId xmlns:a16="http://schemas.microsoft.com/office/drawing/2014/main" xmlns="" id="{AE47385E-6142-D049-6768-31D38139BD31}"/>
              </a:ext>
            </a:extLst>
          </p:cNvPr>
          <p:cNvSpPr/>
          <p:nvPr/>
        </p:nvSpPr>
        <p:spPr>
          <a:xfrm>
            <a:off x="13744564" y="4208561"/>
            <a:ext cx="3377744" cy="422018"/>
          </a:xfrm>
          <a:prstGeom prst="rect">
            <a:avLst/>
          </a:prstGeom>
          <a:noFill/>
          <a:ln/>
        </p:spPr>
        <p:txBody>
          <a:bodyPr wrap="none" lIns="0" tIns="0" rIns="0" bIns="0" rtlCol="0" anchor="t"/>
          <a:lstStyle/>
          <a:p>
            <a:pPr defTabSz="1371464">
              <a:lnSpc>
                <a:spcPts val="3300"/>
              </a:lnSpc>
            </a:pPr>
            <a:r>
              <a:rPr lang="en-US" sz="2600" b="1" dirty="0">
                <a:solidFill>
                  <a:srgbClr val="4472C4"/>
                </a:solidFill>
                <a:latin typeface="Roboto" panose="02000000000000000000" pitchFamily="2" charset="0"/>
                <a:ea typeface="Roboto" panose="02000000000000000000" pitchFamily="2" charset="0"/>
                <a:cs typeface="Roboto" panose="02000000000000000000" pitchFamily="2" charset="0"/>
              </a:rPr>
              <a:t>Why Two-Stage?</a:t>
            </a:r>
          </a:p>
        </p:txBody>
      </p:sp>
      <p:sp>
        <p:nvSpPr>
          <p:cNvPr id="9" name="Text 7">
            <a:extLst>
              <a:ext uri="{FF2B5EF4-FFF2-40B4-BE49-F238E27FC236}">
                <a16:creationId xmlns:a16="http://schemas.microsoft.com/office/drawing/2014/main" xmlns="" id="{8ECE7863-5A67-5CEC-F473-8FE8FA0B2301}"/>
              </a:ext>
            </a:extLst>
          </p:cNvPr>
          <p:cNvSpPr/>
          <p:nvPr/>
        </p:nvSpPr>
        <p:spPr>
          <a:xfrm>
            <a:off x="12207212" y="4914861"/>
            <a:ext cx="5643384" cy="823318"/>
          </a:xfrm>
          <a:prstGeom prst="rect">
            <a:avLst/>
          </a:prstGeom>
          <a:noFill/>
          <a:ln/>
        </p:spPr>
        <p:txBody>
          <a:bodyPr wrap="square" lIns="0" tIns="0" rIns="0" bIns="0" rtlCol="0" anchor="t"/>
          <a:lstStyle/>
          <a:p>
            <a:pPr marL="514299" indent="-514299" defTabSz="1371464">
              <a:lnSpc>
                <a:spcPts val="3225"/>
              </a:lnSpc>
              <a:buSzPct val="100000"/>
              <a:buFontTx/>
              <a:buChar char="•"/>
            </a:pPr>
            <a:r>
              <a:rPr lang="en-US" sz="2100" b="1" dirty="0">
                <a:solidFill>
                  <a:prstClr val="black"/>
                </a:solidFill>
                <a:latin typeface="Roboto" panose="02000000000000000000" pitchFamily="2" charset="0"/>
                <a:ea typeface="Roboto" panose="02000000000000000000" pitchFamily="2" charset="0"/>
                <a:cs typeface="Roboto" panose="02000000000000000000" pitchFamily="2" charset="0"/>
              </a:rPr>
              <a:t>Natural hierarchical structure: schools as primary units, mothers as secondary units</a:t>
            </a:r>
          </a:p>
        </p:txBody>
      </p:sp>
      <p:sp>
        <p:nvSpPr>
          <p:cNvPr id="10" name="Text 8">
            <a:extLst>
              <a:ext uri="{FF2B5EF4-FFF2-40B4-BE49-F238E27FC236}">
                <a16:creationId xmlns:a16="http://schemas.microsoft.com/office/drawing/2014/main" xmlns="" id="{48F2263F-D48E-2C96-466B-48125D3B49C3}"/>
              </a:ext>
            </a:extLst>
          </p:cNvPr>
          <p:cNvSpPr/>
          <p:nvPr/>
        </p:nvSpPr>
        <p:spPr>
          <a:xfrm>
            <a:off x="12207212" y="6159792"/>
            <a:ext cx="5643384" cy="823318"/>
          </a:xfrm>
          <a:prstGeom prst="rect">
            <a:avLst/>
          </a:prstGeom>
          <a:noFill/>
          <a:ln/>
        </p:spPr>
        <p:txBody>
          <a:bodyPr wrap="square" lIns="0" tIns="0" rIns="0" bIns="0" rtlCol="0" anchor="t"/>
          <a:lstStyle/>
          <a:p>
            <a:pPr marL="514299" indent="-514299" defTabSz="1371464">
              <a:lnSpc>
                <a:spcPts val="3225"/>
              </a:lnSpc>
              <a:buSzPct val="100000"/>
              <a:buFontTx/>
              <a:buChar char="•"/>
            </a:pPr>
            <a:r>
              <a:rPr lang="en-US" sz="2100" b="1" dirty="0">
                <a:solidFill>
                  <a:prstClr val="black"/>
                </a:solidFill>
                <a:latin typeface="Roboto" panose="02000000000000000000" pitchFamily="2" charset="0"/>
                <a:ea typeface="Roboto" panose="02000000000000000000" pitchFamily="2" charset="0"/>
                <a:cs typeface="Roboto" panose="02000000000000000000" pitchFamily="2" charset="0"/>
              </a:rPr>
              <a:t>Aimed to capture diversity across multiple geographic areas and school clusters</a:t>
            </a:r>
          </a:p>
        </p:txBody>
      </p:sp>
      <p:sp>
        <p:nvSpPr>
          <p:cNvPr id="11" name="Text 9">
            <a:extLst>
              <a:ext uri="{FF2B5EF4-FFF2-40B4-BE49-F238E27FC236}">
                <a16:creationId xmlns:a16="http://schemas.microsoft.com/office/drawing/2014/main" xmlns="" id="{926A70D8-FC92-C8D6-91A0-7E8D7BD6F523}"/>
              </a:ext>
            </a:extLst>
          </p:cNvPr>
          <p:cNvSpPr/>
          <p:nvPr/>
        </p:nvSpPr>
        <p:spPr>
          <a:xfrm>
            <a:off x="12207212" y="7404726"/>
            <a:ext cx="5643384" cy="1234976"/>
          </a:xfrm>
          <a:prstGeom prst="rect">
            <a:avLst/>
          </a:prstGeom>
          <a:noFill/>
          <a:ln/>
        </p:spPr>
        <p:txBody>
          <a:bodyPr wrap="square" lIns="0" tIns="0" rIns="0" bIns="0" rtlCol="0" anchor="t"/>
          <a:lstStyle/>
          <a:p>
            <a:pPr marL="514299" indent="-514299" defTabSz="1371464">
              <a:lnSpc>
                <a:spcPts val="3225"/>
              </a:lnSpc>
              <a:buSzPct val="100000"/>
              <a:buFontTx/>
              <a:buChar char="•"/>
            </a:pPr>
            <a:r>
              <a:rPr lang="en-US" sz="2100" b="1" dirty="0">
                <a:solidFill>
                  <a:prstClr val="black"/>
                </a:solidFill>
                <a:latin typeface="Roboto" panose="02000000000000000000" pitchFamily="2" charset="0"/>
                <a:ea typeface="Roboto" panose="02000000000000000000" pitchFamily="2" charset="0"/>
                <a:cs typeface="Roboto" panose="02000000000000000000" pitchFamily="2" charset="0"/>
              </a:rPr>
              <a:t>Reduced fieldwork logistics by concentrating data collection within selected schools</a:t>
            </a:r>
          </a:p>
        </p:txBody>
      </p:sp>
      <p:sp>
        <p:nvSpPr>
          <p:cNvPr id="13" name="Rectangle 12">
            <a:extLst>
              <a:ext uri="{FF2B5EF4-FFF2-40B4-BE49-F238E27FC236}">
                <a16:creationId xmlns:a16="http://schemas.microsoft.com/office/drawing/2014/main" xmlns="" id="{5F587390-92E9-8DEE-C35F-F361F27A9C9B}"/>
              </a:ext>
            </a:extLst>
          </p:cNvPr>
          <p:cNvSpPr/>
          <p:nvPr/>
        </p:nvSpPr>
        <p:spPr>
          <a:xfrm>
            <a:off x="7301449" y="8780063"/>
            <a:ext cx="9601368" cy="1347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37148" tIns="68573" rIns="137148" bIns="68573" rtlCol="0" anchor="ctr"/>
          <a:lstStyle/>
          <a:p>
            <a:pPr defTabSz="1371464">
              <a:lnSpc>
                <a:spcPts val="3225"/>
              </a:lnSpc>
            </a:pPr>
            <a:r>
              <a:rPr lang="en-US" sz="2100" b="1" dirty="0">
                <a:solidFill>
                  <a:srgbClr val="FFFFFF"/>
                </a:solidFill>
                <a:latin typeface="Roboto" panose="02000000000000000000" pitchFamily="2" charset="0"/>
                <a:ea typeface="Roboto" panose="02000000000000000000" pitchFamily="2" charset="0"/>
                <a:cs typeface="Roboto" panose="02000000000000000000" pitchFamily="2" charset="0"/>
              </a:rPr>
              <a:t>Key Insight:</a:t>
            </a:r>
            <a:r>
              <a:rPr lang="en-US" sz="2100" dirty="0">
                <a:solidFill>
                  <a:srgbClr val="FFFFFF"/>
                </a:solidFill>
                <a:latin typeface="Roboto" panose="02000000000000000000" pitchFamily="2" charset="0"/>
                <a:ea typeface="Roboto" panose="02000000000000000000" pitchFamily="2" charset="0"/>
                <a:cs typeface="Roboto" panose="02000000000000000000" pitchFamily="2" charset="0"/>
              </a:rPr>
              <a:t> Two-stage sampling was appropriate because the population had a clear hierarchical structure (schools containing mothers), and researchers needed representation across diverse geographic clusters in Dhaka.</a:t>
            </a:r>
            <a:endParaRPr lang="en-US" sz="2100" dirty="0">
              <a:solidFill>
                <a:prstClr val="white"/>
              </a:solidFill>
              <a:latin typeface="Roboto" panose="02000000000000000000" pitchFamily="2" charset="0"/>
              <a:ea typeface="Roboto" panose="02000000000000000000" pitchFamily="2" charset="0"/>
              <a:cs typeface="Roboto" panose="02000000000000000000" pitchFamily="2" charset="0"/>
            </a:endParaRPr>
          </a:p>
        </p:txBody>
      </p:sp>
      <p:pic>
        <p:nvPicPr>
          <p:cNvPr id="15" name="Image 0" descr="preencoded.png">
            <a:extLst>
              <a:ext uri="{FF2B5EF4-FFF2-40B4-BE49-F238E27FC236}">
                <a16:creationId xmlns:a16="http://schemas.microsoft.com/office/drawing/2014/main" xmlns="" id="{9C4E854C-A0F6-0476-F8FA-0A4B78A03459}"/>
              </a:ext>
            </a:extLst>
          </p:cNvPr>
          <p:cNvPicPr>
            <a:picLocks noChangeAspect="1"/>
          </p:cNvPicPr>
          <p:nvPr/>
        </p:nvPicPr>
        <p:blipFill>
          <a:blip r:embed="rId2"/>
          <a:stretch>
            <a:fillRect/>
          </a:stretch>
        </p:blipFill>
        <p:spPr>
          <a:xfrm>
            <a:off x="-2148809" y="-1142178"/>
            <a:ext cx="8229600" cy="12344400"/>
          </a:xfrm>
          <a:prstGeom prst="rect">
            <a:avLst/>
          </a:prstGeom>
        </p:spPr>
      </p:pic>
    </p:spTree>
    <p:extLst>
      <p:ext uri="{BB962C8B-B14F-4D97-AF65-F5344CB8AC3E}">
        <p14:creationId xmlns:p14="http://schemas.microsoft.com/office/powerpoint/2010/main" val="1116825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xmlns="" id="{2639A7A2-95A6-5150-FF44-4C135B150B56}"/>
              </a:ext>
            </a:extLst>
          </p:cNvPr>
          <p:cNvSpPr/>
          <p:nvPr/>
        </p:nvSpPr>
        <p:spPr>
          <a:xfrm>
            <a:off x="6633934" y="114738"/>
            <a:ext cx="11914704" cy="1688426"/>
          </a:xfrm>
          <a:prstGeom prst="rect">
            <a:avLst/>
          </a:prstGeom>
          <a:noFill/>
          <a:ln/>
        </p:spPr>
        <p:txBody>
          <a:bodyPr wrap="square" lIns="0" tIns="0" rIns="0" bIns="0" rtlCol="0" anchor="t"/>
          <a:lstStyle/>
          <a:p>
            <a:pPr defTabSz="1371464">
              <a:lnSpc>
                <a:spcPts val="6600"/>
              </a:lnSpc>
            </a:pPr>
            <a:r>
              <a:rPr lang="en-US" sz="5300" b="1" dirty="0">
                <a:solidFill>
                  <a:prstClr val="black"/>
                </a:solidFill>
                <a:latin typeface="Roboto" panose="02000000000000000000" pitchFamily="2" charset="0"/>
                <a:ea typeface="Roboto" panose="02000000000000000000" pitchFamily="2" charset="0"/>
                <a:cs typeface="Roboto" panose="02000000000000000000" pitchFamily="2" charset="0"/>
              </a:rPr>
              <a:t>Research Example: Two-Phase Sampling</a:t>
            </a:r>
            <a:endParaRPr lang="en-US" sz="5300" dirty="0">
              <a:solidFill>
                <a:prstClr val="black"/>
              </a:solidFill>
              <a:latin typeface="Roboto" panose="02000000000000000000" pitchFamily="2" charset="0"/>
              <a:ea typeface="Roboto" panose="02000000000000000000" pitchFamily="2" charset="0"/>
              <a:cs typeface="Roboto" panose="02000000000000000000" pitchFamily="2" charset="0"/>
            </a:endParaRPr>
          </a:p>
        </p:txBody>
      </p:sp>
      <p:sp>
        <p:nvSpPr>
          <p:cNvPr id="3" name="Text 1">
            <a:extLst>
              <a:ext uri="{FF2B5EF4-FFF2-40B4-BE49-F238E27FC236}">
                <a16:creationId xmlns:a16="http://schemas.microsoft.com/office/drawing/2014/main" xmlns="" id="{C4CD84E9-30A8-C451-3E0D-62852DAEEAE0}"/>
              </a:ext>
            </a:extLst>
          </p:cNvPr>
          <p:cNvSpPr/>
          <p:nvPr/>
        </p:nvSpPr>
        <p:spPr>
          <a:xfrm>
            <a:off x="6685116" y="1877361"/>
            <a:ext cx="9756843" cy="929508"/>
          </a:xfrm>
          <a:prstGeom prst="rect">
            <a:avLst/>
          </a:prstGeom>
          <a:noFill/>
          <a:ln/>
        </p:spPr>
        <p:txBody>
          <a:bodyPr wrap="square" lIns="0" tIns="0" rIns="0" bIns="0" rtlCol="0" anchor="t"/>
          <a:lstStyle/>
          <a:p>
            <a:pPr defTabSz="1371464">
              <a:lnSpc>
                <a:spcPts val="3975"/>
              </a:lnSpc>
            </a:pPr>
            <a:r>
              <a:rPr lang="en-US" sz="3300" b="1" dirty="0">
                <a:solidFill>
                  <a:prstClr val="black"/>
                </a:solidFill>
                <a:latin typeface="Roboto" panose="02000000000000000000" pitchFamily="2" charset="0"/>
                <a:ea typeface="Roboto" panose="02000000000000000000" pitchFamily="2" charset="0"/>
                <a:cs typeface="Roboto" panose="02000000000000000000" pitchFamily="2" charset="0"/>
              </a:rPr>
              <a:t>Estimation of Caloric Intake and Nutritional Status among Rural Women in India</a:t>
            </a:r>
            <a:endParaRPr lang="en-US" sz="3300" dirty="0">
              <a:solidFill>
                <a:prstClr val="black"/>
              </a:solidFill>
              <a:latin typeface="Roboto" panose="02000000000000000000" pitchFamily="2" charset="0"/>
              <a:ea typeface="Roboto" panose="02000000000000000000" pitchFamily="2" charset="0"/>
              <a:cs typeface="Roboto" panose="02000000000000000000" pitchFamily="2" charset="0"/>
            </a:endParaRPr>
          </a:p>
        </p:txBody>
      </p:sp>
      <p:sp>
        <p:nvSpPr>
          <p:cNvPr id="4" name="Text 2">
            <a:extLst>
              <a:ext uri="{FF2B5EF4-FFF2-40B4-BE49-F238E27FC236}">
                <a16:creationId xmlns:a16="http://schemas.microsoft.com/office/drawing/2014/main" xmlns="" id="{07CCDBF9-0608-539E-7F87-02870FEDC2F5}"/>
              </a:ext>
            </a:extLst>
          </p:cNvPr>
          <p:cNvSpPr/>
          <p:nvPr/>
        </p:nvSpPr>
        <p:spPr>
          <a:xfrm>
            <a:off x="6685117" y="3037728"/>
            <a:ext cx="5626278" cy="362606"/>
          </a:xfrm>
          <a:prstGeom prst="rect">
            <a:avLst/>
          </a:prstGeom>
          <a:noFill/>
          <a:ln/>
        </p:spPr>
        <p:txBody>
          <a:bodyPr wrap="none" lIns="0" tIns="0" rIns="0" bIns="0" rtlCol="0" anchor="t"/>
          <a:lstStyle/>
          <a:p>
            <a:pPr defTabSz="1371464">
              <a:lnSpc>
                <a:spcPts val="2550"/>
              </a:lnSpc>
            </a:pPr>
            <a:r>
              <a:rPr lang="en-US" b="1" i="1" dirty="0">
                <a:solidFill>
                  <a:prstClr val="black"/>
                </a:solidFill>
                <a:latin typeface="Inter" pitchFamily="34" charset="0"/>
                <a:ea typeface="Inter" pitchFamily="34" charset="-122"/>
                <a:cs typeface="Inter" pitchFamily="34" charset="-120"/>
              </a:rPr>
              <a:t>Reddy et al., 2019</a:t>
            </a:r>
            <a:endParaRPr lang="en-US" b="1" dirty="0">
              <a:solidFill>
                <a:prstClr val="black"/>
              </a:solidFill>
            </a:endParaRPr>
          </a:p>
        </p:txBody>
      </p:sp>
      <p:sp>
        <p:nvSpPr>
          <p:cNvPr id="5" name="Text 3">
            <a:extLst>
              <a:ext uri="{FF2B5EF4-FFF2-40B4-BE49-F238E27FC236}">
                <a16:creationId xmlns:a16="http://schemas.microsoft.com/office/drawing/2014/main" xmlns="" id="{1D3F909E-C182-A1D5-8F1E-C8C3B2040B43}"/>
              </a:ext>
            </a:extLst>
          </p:cNvPr>
          <p:cNvSpPr/>
          <p:nvPr/>
        </p:nvSpPr>
        <p:spPr>
          <a:xfrm>
            <a:off x="6907311" y="3553149"/>
            <a:ext cx="3377565" cy="422018"/>
          </a:xfrm>
          <a:prstGeom prst="rect">
            <a:avLst/>
          </a:prstGeom>
          <a:noFill/>
          <a:ln/>
        </p:spPr>
        <p:txBody>
          <a:bodyPr wrap="none" lIns="0" tIns="0" rIns="0" bIns="0" rtlCol="0" anchor="t"/>
          <a:lstStyle/>
          <a:p>
            <a:pPr defTabSz="1371464">
              <a:lnSpc>
                <a:spcPts val="3300"/>
              </a:lnSpc>
            </a:pPr>
            <a:r>
              <a:rPr lang="en-US" sz="2600" b="1" dirty="0">
                <a:solidFill>
                  <a:prstClr val="black"/>
                </a:solidFill>
                <a:latin typeface="Roboto" panose="02000000000000000000" pitchFamily="2" charset="0"/>
                <a:ea typeface="Roboto" panose="02000000000000000000" pitchFamily="2" charset="0"/>
                <a:cs typeface="Roboto" panose="02000000000000000000" pitchFamily="2" charset="0"/>
              </a:rPr>
              <a:t>Study Design</a:t>
            </a:r>
            <a:endParaRPr lang="en-US" sz="2600" dirty="0">
              <a:solidFill>
                <a:prstClr val="black"/>
              </a:solidFill>
              <a:latin typeface="Roboto" panose="02000000000000000000" pitchFamily="2" charset="0"/>
              <a:ea typeface="Roboto" panose="02000000000000000000" pitchFamily="2" charset="0"/>
              <a:cs typeface="Roboto" panose="02000000000000000000" pitchFamily="2" charset="0"/>
            </a:endParaRPr>
          </a:p>
        </p:txBody>
      </p:sp>
      <p:sp>
        <p:nvSpPr>
          <p:cNvPr id="6" name="Text 4">
            <a:extLst>
              <a:ext uri="{FF2B5EF4-FFF2-40B4-BE49-F238E27FC236}">
                <a16:creationId xmlns:a16="http://schemas.microsoft.com/office/drawing/2014/main" xmlns="" id="{ED4A3D2A-0E79-8008-F448-BCDA7D56B3B9}"/>
              </a:ext>
            </a:extLst>
          </p:cNvPr>
          <p:cNvSpPr/>
          <p:nvPr/>
        </p:nvSpPr>
        <p:spPr>
          <a:xfrm>
            <a:off x="6322221" y="4239588"/>
            <a:ext cx="5643563" cy="1234976"/>
          </a:xfrm>
          <a:prstGeom prst="rect">
            <a:avLst/>
          </a:prstGeom>
          <a:noFill/>
          <a:ln/>
        </p:spPr>
        <p:txBody>
          <a:bodyPr wrap="square" lIns="0" tIns="0" rIns="0" bIns="0" rtlCol="0" anchor="t"/>
          <a:lstStyle/>
          <a:p>
            <a:pPr marL="514299" indent="-514299" defTabSz="1371464">
              <a:lnSpc>
                <a:spcPts val="3225"/>
              </a:lnSpc>
              <a:buSzPct val="100000"/>
              <a:buFontTx/>
              <a:buChar char="•"/>
            </a:pPr>
            <a:r>
              <a:rPr lang="en-US" sz="2000" b="1" dirty="0">
                <a:solidFill>
                  <a:prstClr val="black"/>
                </a:solidFill>
                <a:latin typeface="Roboto" panose="02000000000000000000" pitchFamily="2" charset="0"/>
                <a:ea typeface="Roboto" panose="02000000000000000000" pitchFamily="2" charset="0"/>
                <a:cs typeface="Roboto" panose="02000000000000000000" pitchFamily="2" charset="0"/>
              </a:rPr>
              <a:t>Phase 1: Collected demographic data (age, education, income) from 1,000 rural women</a:t>
            </a:r>
          </a:p>
        </p:txBody>
      </p:sp>
      <p:sp>
        <p:nvSpPr>
          <p:cNvPr id="7" name="Text 5">
            <a:extLst>
              <a:ext uri="{FF2B5EF4-FFF2-40B4-BE49-F238E27FC236}">
                <a16:creationId xmlns:a16="http://schemas.microsoft.com/office/drawing/2014/main" xmlns="" id="{C2C9BAAA-3AE0-285C-8A62-D6495167C95B}"/>
              </a:ext>
            </a:extLst>
          </p:cNvPr>
          <p:cNvSpPr/>
          <p:nvPr/>
        </p:nvSpPr>
        <p:spPr>
          <a:xfrm>
            <a:off x="6322221" y="5738982"/>
            <a:ext cx="5643563" cy="1234976"/>
          </a:xfrm>
          <a:prstGeom prst="rect">
            <a:avLst/>
          </a:prstGeom>
          <a:noFill/>
          <a:ln/>
        </p:spPr>
        <p:txBody>
          <a:bodyPr wrap="square" lIns="0" tIns="0" rIns="0" bIns="0" rtlCol="0" anchor="t"/>
          <a:lstStyle/>
          <a:p>
            <a:pPr marL="514299" indent="-514299" defTabSz="1371464">
              <a:lnSpc>
                <a:spcPts val="3225"/>
              </a:lnSpc>
              <a:buSzPct val="100000"/>
              <a:buFontTx/>
              <a:buChar char="•"/>
            </a:pPr>
            <a:r>
              <a:rPr lang="en-US" sz="2000" b="1" dirty="0">
                <a:solidFill>
                  <a:prstClr val="black"/>
                </a:solidFill>
                <a:latin typeface="Roboto" panose="02000000000000000000" pitchFamily="2" charset="0"/>
                <a:ea typeface="Roboto" panose="02000000000000000000" pitchFamily="2" charset="0"/>
                <a:cs typeface="Roboto" panose="02000000000000000000" pitchFamily="2" charset="0"/>
              </a:rPr>
              <a:t>Phase 2: Selected 200 women from Phase 1 for detailed dietary assessment and health measurements</a:t>
            </a:r>
          </a:p>
        </p:txBody>
      </p:sp>
      <p:sp>
        <p:nvSpPr>
          <p:cNvPr id="8" name="Text 6">
            <a:extLst>
              <a:ext uri="{FF2B5EF4-FFF2-40B4-BE49-F238E27FC236}">
                <a16:creationId xmlns:a16="http://schemas.microsoft.com/office/drawing/2014/main" xmlns="" id="{EA60ED78-BA69-292F-F1AA-E0DB0147A262}"/>
              </a:ext>
            </a:extLst>
          </p:cNvPr>
          <p:cNvSpPr/>
          <p:nvPr/>
        </p:nvSpPr>
        <p:spPr>
          <a:xfrm>
            <a:off x="14135812" y="3631187"/>
            <a:ext cx="3377565" cy="422018"/>
          </a:xfrm>
          <a:prstGeom prst="rect">
            <a:avLst/>
          </a:prstGeom>
          <a:noFill/>
          <a:ln/>
        </p:spPr>
        <p:txBody>
          <a:bodyPr wrap="none" lIns="0" tIns="0" rIns="0" bIns="0" rtlCol="0" anchor="t"/>
          <a:lstStyle/>
          <a:p>
            <a:pPr defTabSz="1371464">
              <a:lnSpc>
                <a:spcPts val="3300"/>
              </a:lnSpc>
            </a:pPr>
            <a:r>
              <a:rPr lang="en-US" sz="2600" b="1" dirty="0">
                <a:solidFill>
                  <a:srgbClr val="4472C4"/>
                </a:solidFill>
                <a:latin typeface="Roboto" panose="02000000000000000000" pitchFamily="2" charset="0"/>
                <a:ea typeface="Roboto" panose="02000000000000000000" pitchFamily="2" charset="0"/>
                <a:cs typeface="Roboto" panose="02000000000000000000" pitchFamily="2" charset="0"/>
              </a:rPr>
              <a:t>Why Two-Phase?</a:t>
            </a:r>
            <a:endParaRPr lang="en-US" sz="2600" dirty="0">
              <a:solidFill>
                <a:srgbClr val="4472C4"/>
              </a:solidFill>
              <a:latin typeface="Roboto" panose="02000000000000000000" pitchFamily="2" charset="0"/>
              <a:ea typeface="Roboto" panose="02000000000000000000" pitchFamily="2" charset="0"/>
              <a:cs typeface="Roboto" panose="02000000000000000000" pitchFamily="2" charset="0"/>
            </a:endParaRPr>
          </a:p>
        </p:txBody>
      </p:sp>
      <p:sp>
        <p:nvSpPr>
          <p:cNvPr id="9" name="Text 7">
            <a:extLst>
              <a:ext uri="{FF2B5EF4-FFF2-40B4-BE49-F238E27FC236}">
                <a16:creationId xmlns:a16="http://schemas.microsoft.com/office/drawing/2014/main" xmlns="" id="{11F31428-C5A6-E9DC-A940-F1DBB75416D5}"/>
              </a:ext>
            </a:extLst>
          </p:cNvPr>
          <p:cNvSpPr/>
          <p:nvPr/>
        </p:nvSpPr>
        <p:spPr>
          <a:xfrm>
            <a:off x="12591287" y="4159494"/>
            <a:ext cx="5643563" cy="823318"/>
          </a:xfrm>
          <a:prstGeom prst="rect">
            <a:avLst/>
          </a:prstGeom>
          <a:noFill/>
          <a:ln/>
        </p:spPr>
        <p:txBody>
          <a:bodyPr wrap="square" lIns="0" tIns="0" rIns="0" bIns="0" rtlCol="0" anchor="t"/>
          <a:lstStyle/>
          <a:p>
            <a:pPr marL="514299" indent="-514299" defTabSz="1371464">
              <a:lnSpc>
                <a:spcPts val="3225"/>
              </a:lnSpc>
              <a:buSzPct val="100000"/>
              <a:buFontTx/>
              <a:buChar char="•"/>
            </a:pPr>
            <a:r>
              <a:rPr lang="en-US" sz="2000" b="1" dirty="0">
                <a:solidFill>
                  <a:prstClr val="black"/>
                </a:solidFill>
                <a:latin typeface="Roboto" panose="02000000000000000000" pitchFamily="2" charset="0"/>
                <a:ea typeface="Roboto" panose="02000000000000000000" pitchFamily="2" charset="0"/>
                <a:cs typeface="Roboto" panose="02000000000000000000" pitchFamily="2" charset="0"/>
              </a:rPr>
              <a:t>All participants from same population frame—no hierarchical cluster structure</a:t>
            </a:r>
          </a:p>
        </p:txBody>
      </p:sp>
      <p:sp>
        <p:nvSpPr>
          <p:cNvPr id="10" name="Text 8">
            <a:extLst>
              <a:ext uri="{FF2B5EF4-FFF2-40B4-BE49-F238E27FC236}">
                <a16:creationId xmlns:a16="http://schemas.microsoft.com/office/drawing/2014/main" xmlns="" id="{2672B45A-1D19-66CD-2738-88120D5B708C}"/>
              </a:ext>
            </a:extLst>
          </p:cNvPr>
          <p:cNvSpPr/>
          <p:nvPr/>
        </p:nvSpPr>
        <p:spPr>
          <a:xfrm>
            <a:off x="12591286" y="5688870"/>
            <a:ext cx="5643563" cy="823318"/>
          </a:xfrm>
          <a:prstGeom prst="rect">
            <a:avLst/>
          </a:prstGeom>
          <a:noFill/>
          <a:ln/>
        </p:spPr>
        <p:txBody>
          <a:bodyPr wrap="square" lIns="0" tIns="0" rIns="0" bIns="0" rtlCol="0" anchor="t"/>
          <a:lstStyle/>
          <a:p>
            <a:pPr marL="514299" indent="-514299" defTabSz="1371464">
              <a:lnSpc>
                <a:spcPts val="3225"/>
              </a:lnSpc>
              <a:buSzPct val="100000"/>
              <a:buFontTx/>
              <a:buChar char="•"/>
            </a:pPr>
            <a:r>
              <a:rPr lang="en-US" sz="2000" b="1" dirty="0">
                <a:solidFill>
                  <a:prstClr val="black"/>
                </a:solidFill>
                <a:latin typeface="Roboto" panose="02000000000000000000" pitchFamily="2" charset="0"/>
                <a:ea typeface="Roboto" panose="02000000000000000000" pitchFamily="2" charset="0"/>
                <a:cs typeface="Roboto" panose="02000000000000000000" pitchFamily="2" charset="0"/>
              </a:rPr>
              <a:t>Primary objective was obtaining detailed nutritional data from subsample</a:t>
            </a:r>
          </a:p>
        </p:txBody>
      </p:sp>
      <p:sp>
        <p:nvSpPr>
          <p:cNvPr id="11" name="Text 9">
            <a:extLst>
              <a:ext uri="{FF2B5EF4-FFF2-40B4-BE49-F238E27FC236}">
                <a16:creationId xmlns:a16="http://schemas.microsoft.com/office/drawing/2014/main" xmlns="" id="{0C963D56-E161-FEAB-9CBF-F88616ECDF5F}"/>
              </a:ext>
            </a:extLst>
          </p:cNvPr>
          <p:cNvSpPr/>
          <p:nvPr/>
        </p:nvSpPr>
        <p:spPr>
          <a:xfrm>
            <a:off x="12550876" y="6982538"/>
            <a:ext cx="5643563" cy="1234976"/>
          </a:xfrm>
          <a:prstGeom prst="rect">
            <a:avLst/>
          </a:prstGeom>
          <a:noFill/>
          <a:ln/>
        </p:spPr>
        <p:txBody>
          <a:bodyPr wrap="square" lIns="0" tIns="0" rIns="0" bIns="0" rtlCol="0" anchor="t"/>
          <a:lstStyle/>
          <a:p>
            <a:pPr marL="514299" indent="-514299" defTabSz="1371464">
              <a:lnSpc>
                <a:spcPts val="3225"/>
              </a:lnSpc>
              <a:buSzPct val="100000"/>
              <a:buFontTx/>
              <a:buChar char="•"/>
            </a:pPr>
            <a:r>
              <a:rPr lang="en-US" sz="2000" b="1" dirty="0">
                <a:solidFill>
                  <a:prstClr val="black"/>
                </a:solidFill>
                <a:latin typeface="Roboto" panose="02000000000000000000" pitchFamily="2" charset="0"/>
                <a:ea typeface="Roboto" panose="02000000000000000000" pitchFamily="2" charset="0"/>
                <a:cs typeface="Roboto" panose="02000000000000000000" pitchFamily="2" charset="0"/>
              </a:rPr>
              <a:t>Cost-effective approach reduced expensive dietary assessments and lab testing</a:t>
            </a:r>
          </a:p>
        </p:txBody>
      </p:sp>
      <p:sp>
        <p:nvSpPr>
          <p:cNvPr id="12" name="Shape 10">
            <a:extLst>
              <a:ext uri="{FF2B5EF4-FFF2-40B4-BE49-F238E27FC236}">
                <a16:creationId xmlns:a16="http://schemas.microsoft.com/office/drawing/2014/main" xmlns="" id="{1AFE2C99-95AE-9C51-BC4F-98342C2EB552}"/>
              </a:ext>
            </a:extLst>
          </p:cNvPr>
          <p:cNvSpPr/>
          <p:nvPr/>
        </p:nvSpPr>
        <p:spPr>
          <a:xfrm>
            <a:off x="6320144" y="8200233"/>
            <a:ext cx="11914704" cy="1916490"/>
          </a:xfrm>
          <a:prstGeom prst="roundRect">
            <a:avLst>
              <a:gd name="adj" fmla="val 5640"/>
            </a:avLst>
          </a:prstGeom>
          <a:solidFill>
            <a:srgbClr val="1C113B"/>
          </a:solidFill>
          <a:ln/>
        </p:spPr>
      </p:sp>
      <p:sp>
        <p:nvSpPr>
          <p:cNvPr id="13" name="Text 11">
            <a:extLst>
              <a:ext uri="{FF2B5EF4-FFF2-40B4-BE49-F238E27FC236}">
                <a16:creationId xmlns:a16="http://schemas.microsoft.com/office/drawing/2014/main" xmlns="" id="{F30513EC-3888-75AA-7C20-1403CF16F9DB}"/>
              </a:ext>
            </a:extLst>
          </p:cNvPr>
          <p:cNvSpPr/>
          <p:nvPr/>
        </p:nvSpPr>
        <p:spPr>
          <a:xfrm>
            <a:off x="6866732" y="8464653"/>
            <a:ext cx="10821531" cy="1234976"/>
          </a:xfrm>
          <a:prstGeom prst="rect">
            <a:avLst/>
          </a:prstGeom>
          <a:noFill/>
          <a:ln/>
        </p:spPr>
        <p:txBody>
          <a:bodyPr wrap="square" lIns="0" tIns="0" rIns="0" bIns="0" rtlCol="0" anchor="t"/>
          <a:lstStyle/>
          <a:p>
            <a:pPr defTabSz="1371464">
              <a:lnSpc>
                <a:spcPts val="3225"/>
              </a:lnSpc>
            </a:pPr>
            <a:r>
              <a:rPr lang="en-US" sz="2000" b="1" dirty="0">
                <a:solidFill>
                  <a:srgbClr val="FFFFFF"/>
                </a:solidFill>
                <a:latin typeface="Roboto" panose="02000000000000000000" pitchFamily="2" charset="0"/>
                <a:ea typeface="Roboto" panose="02000000000000000000" pitchFamily="2" charset="0"/>
                <a:cs typeface="Roboto" panose="02000000000000000000" pitchFamily="2" charset="0"/>
              </a:rPr>
              <a:t>Key Insight: Two-phase sampling was ideal here because the researchers needed in-depth nutritional information from a carefully selected subsample, not coverage across geographic clusters.</a:t>
            </a:r>
            <a:endParaRPr lang="en-US" sz="2000" b="1" dirty="0">
              <a:solidFill>
                <a:prstClr val="black"/>
              </a:solidFill>
              <a:latin typeface="Roboto" panose="02000000000000000000" pitchFamily="2" charset="0"/>
              <a:ea typeface="Roboto" panose="02000000000000000000" pitchFamily="2" charset="0"/>
              <a:cs typeface="Roboto" panose="02000000000000000000" pitchFamily="2" charset="0"/>
            </a:endParaRPr>
          </a:p>
        </p:txBody>
      </p:sp>
      <p:pic>
        <p:nvPicPr>
          <p:cNvPr id="15" name="Picture 14">
            <a:extLst>
              <a:ext uri="{FF2B5EF4-FFF2-40B4-BE49-F238E27FC236}">
                <a16:creationId xmlns:a16="http://schemas.microsoft.com/office/drawing/2014/main" xmlns="" id="{391129BC-4D2F-E1BF-D101-1C2029101E9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9275482" y="14171"/>
            <a:ext cx="15362828" cy="10272833"/>
          </a:xfrm>
          <a:prstGeom prst="rect">
            <a:avLst/>
          </a:prstGeom>
        </p:spPr>
      </p:pic>
    </p:spTree>
    <p:extLst>
      <p:ext uri="{BB962C8B-B14F-4D97-AF65-F5344CB8AC3E}">
        <p14:creationId xmlns:p14="http://schemas.microsoft.com/office/powerpoint/2010/main" val="2520971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5959"/>
        </a:solidFill>
        <a:effectLst/>
      </p:bgPr>
    </p:bg>
    <p:spTree>
      <p:nvGrpSpPr>
        <p:cNvPr id="1" name=""/>
        <p:cNvGrpSpPr/>
        <p:nvPr/>
      </p:nvGrpSpPr>
      <p:grpSpPr>
        <a:xfrm>
          <a:off x="0" y="0"/>
          <a:ext cx="0" cy="0"/>
          <a:chOff x="0" y="0"/>
          <a:chExt cx="0" cy="0"/>
        </a:xfrm>
      </p:grpSpPr>
      <p:sp>
        <p:nvSpPr>
          <p:cNvPr id="2" name="Freeform 2"/>
          <p:cNvSpPr/>
          <p:nvPr/>
        </p:nvSpPr>
        <p:spPr>
          <a:xfrm>
            <a:off x="1028700" y="1361673"/>
            <a:ext cx="16954500" cy="8953500"/>
          </a:xfrm>
          <a:custGeom>
            <a:avLst/>
            <a:gdLst/>
            <a:ahLst/>
            <a:cxnLst/>
            <a:rect l="l" t="t" r="r" b="b"/>
            <a:pathLst>
              <a:path w="16954500" h="8953500">
                <a:moveTo>
                  <a:pt x="0" y="0"/>
                </a:moveTo>
                <a:lnTo>
                  <a:pt x="16954500" y="0"/>
                </a:lnTo>
                <a:lnTo>
                  <a:pt x="16954500" y="8953500"/>
                </a:lnTo>
                <a:lnTo>
                  <a:pt x="0" y="89535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987997" y="1214297"/>
            <a:ext cx="6908196" cy="7858411"/>
          </a:xfrm>
          <a:custGeom>
            <a:avLst/>
            <a:gdLst/>
            <a:ahLst/>
            <a:cxnLst/>
            <a:rect l="l" t="t" r="r" b="b"/>
            <a:pathLst>
              <a:path w="6908196" h="7858411">
                <a:moveTo>
                  <a:pt x="0" y="0"/>
                </a:moveTo>
                <a:lnTo>
                  <a:pt x="6908196" y="0"/>
                </a:lnTo>
                <a:lnTo>
                  <a:pt x="6908196" y="7858411"/>
                </a:lnTo>
                <a:lnTo>
                  <a:pt x="0" y="785841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647825" y="2133199"/>
            <a:ext cx="7496175" cy="2308324"/>
          </a:xfrm>
          <a:prstGeom prst="rect">
            <a:avLst/>
          </a:prstGeom>
        </p:spPr>
        <p:txBody>
          <a:bodyPr lIns="0" tIns="0" rIns="0" bIns="0" rtlCol="0" anchor="t">
            <a:spAutoFit/>
          </a:bodyPr>
          <a:lstStyle/>
          <a:p>
            <a:pPr algn="ctr" defTabSz="914400">
              <a:lnSpc>
                <a:spcPts val="8998"/>
              </a:lnSpc>
            </a:pPr>
            <a:r>
              <a:rPr lang="en-US" sz="7500" b="1" spc="-186">
                <a:solidFill>
                  <a:srgbClr val="E6E6E6"/>
                </a:solidFill>
                <a:latin typeface="Gatwick Bold"/>
                <a:ea typeface="Gatwick Bold"/>
                <a:cs typeface="Gatwick Bold"/>
                <a:sym typeface="Gatwick Bold"/>
              </a:rPr>
              <a:t>Cluster vs. Two-Stage Sampling</a:t>
            </a:r>
          </a:p>
        </p:txBody>
      </p:sp>
      <p:sp>
        <p:nvSpPr>
          <p:cNvPr id="5" name="TextBox 5"/>
          <p:cNvSpPr txBox="1"/>
          <p:nvPr/>
        </p:nvSpPr>
        <p:spPr>
          <a:xfrm>
            <a:off x="1647825" y="7255590"/>
            <a:ext cx="7496175" cy="897681"/>
          </a:xfrm>
          <a:prstGeom prst="rect">
            <a:avLst/>
          </a:prstGeom>
        </p:spPr>
        <p:txBody>
          <a:bodyPr lIns="0" tIns="0" rIns="0" bIns="0" rtlCol="0" anchor="t">
            <a:spAutoFit/>
          </a:bodyPr>
          <a:lstStyle/>
          <a:p>
            <a:pPr algn="ctr" defTabSz="914400">
              <a:lnSpc>
                <a:spcPts val="3494"/>
              </a:lnSpc>
            </a:pPr>
            <a:r>
              <a:rPr lang="en-US" sz="2800" b="1">
                <a:solidFill>
                  <a:srgbClr val="E6E6E6"/>
                </a:solidFill>
                <a:latin typeface="Codec Pro Bold"/>
                <a:ea typeface="Codec Pro Bold"/>
                <a:cs typeface="Codec Pro Bold"/>
                <a:sym typeface="Codec Pro Bold"/>
              </a:rPr>
              <a:t>Presented by Minanur Nahar Mojumder </a:t>
            </a:r>
          </a:p>
          <a:p>
            <a:pPr algn="ctr" defTabSz="914400">
              <a:lnSpc>
                <a:spcPts val="3498"/>
              </a:lnSpc>
            </a:pPr>
            <a:r>
              <a:rPr lang="en-US" sz="2800" b="1">
                <a:solidFill>
                  <a:srgbClr val="E6E6E6"/>
                </a:solidFill>
                <a:latin typeface="Codec Pro Bold"/>
                <a:ea typeface="Codec Pro Bold"/>
                <a:cs typeface="Codec Pro Bold"/>
                <a:sym typeface="Codec Pro Bold"/>
              </a:rPr>
              <a:t>ID:12113041</a:t>
            </a:r>
          </a:p>
        </p:txBody>
      </p:sp>
      <p:grpSp>
        <p:nvGrpSpPr>
          <p:cNvPr id="6" name="Group 6"/>
          <p:cNvGrpSpPr/>
          <p:nvPr/>
        </p:nvGrpSpPr>
        <p:grpSpPr>
          <a:xfrm rot="6000">
            <a:off x="9693045" y="1117612"/>
            <a:ext cx="7205395" cy="8051754"/>
            <a:chOff x="0" y="0"/>
            <a:chExt cx="9607193" cy="10735672"/>
          </a:xfrm>
        </p:grpSpPr>
        <p:sp>
          <p:nvSpPr>
            <p:cNvPr id="7" name="Freeform 7"/>
            <p:cNvSpPr/>
            <p:nvPr/>
          </p:nvSpPr>
          <p:spPr>
            <a:xfrm rot="6000">
              <a:off x="-9332" y="-8343"/>
              <a:ext cx="9625833" cy="10752377"/>
            </a:xfrm>
            <a:custGeom>
              <a:avLst/>
              <a:gdLst/>
              <a:ahLst/>
              <a:cxnLst/>
              <a:rect l="l" t="t" r="r" b="b"/>
              <a:pathLst>
                <a:path w="9625833" h="10752377">
                  <a:moveTo>
                    <a:pt x="0" y="33499"/>
                  </a:moveTo>
                  <a:lnTo>
                    <a:pt x="9588456" y="0"/>
                  </a:lnTo>
                  <a:lnTo>
                    <a:pt x="9625833" y="10718878"/>
                  </a:lnTo>
                  <a:lnTo>
                    <a:pt x="37377" y="10752377"/>
                  </a:lnTo>
                  <a:close/>
                </a:path>
              </a:pathLst>
            </a:custGeom>
            <a:blipFill>
              <a:blip r:embed="rId6"/>
              <a:stretch>
                <a:fillRect l="-6135" t="-21014" r="-6229" b="-4725"/>
              </a:stretch>
            </a:blipFill>
          </p:spPr>
        </p:sp>
      </p:grpSp>
    </p:spTree>
    <p:extLst>
      <p:ext uri="{BB962C8B-B14F-4D97-AF65-F5344CB8AC3E}">
        <p14:creationId xmlns:p14="http://schemas.microsoft.com/office/powerpoint/2010/main" val="3621112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5959"/>
        </a:solidFill>
        <a:effectLst/>
      </p:bgPr>
    </p:bg>
    <p:spTree>
      <p:nvGrpSpPr>
        <p:cNvPr id="1" name=""/>
        <p:cNvGrpSpPr/>
        <p:nvPr/>
      </p:nvGrpSpPr>
      <p:grpSpPr>
        <a:xfrm>
          <a:off x="0" y="0"/>
          <a:ext cx="0" cy="0"/>
          <a:chOff x="0" y="0"/>
          <a:chExt cx="0" cy="0"/>
        </a:xfrm>
      </p:grpSpPr>
      <p:grpSp>
        <p:nvGrpSpPr>
          <p:cNvPr id="2" name="Group 2"/>
          <p:cNvGrpSpPr/>
          <p:nvPr/>
        </p:nvGrpSpPr>
        <p:grpSpPr>
          <a:xfrm>
            <a:off x="3543300" y="1547814"/>
            <a:ext cx="2571750" cy="28575"/>
            <a:chOff x="0" y="0"/>
            <a:chExt cx="3429000" cy="38100"/>
          </a:xfrm>
        </p:grpSpPr>
        <p:sp>
          <p:nvSpPr>
            <p:cNvPr id="3" name="Freeform 3"/>
            <p:cNvSpPr/>
            <p:nvPr/>
          </p:nvSpPr>
          <p:spPr>
            <a:xfrm>
              <a:off x="0" y="0"/>
              <a:ext cx="3429000" cy="38100"/>
            </a:xfrm>
            <a:custGeom>
              <a:avLst/>
              <a:gdLst/>
              <a:ahLst/>
              <a:cxnLst/>
              <a:rect l="l" t="t" r="r" b="b"/>
              <a:pathLst>
                <a:path w="3429000" h="38100">
                  <a:moveTo>
                    <a:pt x="3429000" y="38100"/>
                  </a:moveTo>
                  <a:lnTo>
                    <a:pt x="0" y="38100"/>
                  </a:lnTo>
                  <a:lnTo>
                    <a:pt x="0" y="0"/>
                  </a:lnTo>
                  <a:lnTo>
                    <a:pt x="3429000" y="0"/>
                  </a:lnTo>
                  <a:close/>
                </a:path>
              </a:pathLst>
            </a:custGeom>
            <a:solidFill>
              <a:srgbClr val="F0F4F5"/>
            </a:solidFill>
          </p:spPr>
        </p:sp>
      </p:grpSp>
      <p:grpSp>
        <p:nvGrpSpPr>
          <p:cNvPr id="4" name="Group 4"/>
          <p:cNvGrpSpPr/>
          <p:nvPr/>
        </p:nvGrpSpPr>
        <p:grpSpPr>
          <a:xfrm>
            <a:off x="10734675" y="1547814"/>
            <a:ext cx="2571750" cy="28575"/>
            <a:chOff x="0" y="0"/>
            <a:chExt cx="3429000" cy="38100"/>
          </a:xfrm>
        </p:grpSpPr>
        <p:sp>
          <p:nvSpPr>
            <p:cNvPr id="5" name="Freeform 5"/>
            <p:cNvSpPr/>
            <p:nvPr/>
          </p:nvSpPr>
          <p:spPr>
            <a:xfrm>
              <a:off x="0" y="0"/>
              <a:ext cx="3429000" cy="38100"/>
            </a:xfrm>
            <a:custGeom>
              <a:avLst/>
              <a:gdLst/>
              <a:ahLst/>
              <a:cxnLst/>
              <a:rect l="l" t="t" r="r" b="b"/>
              <a:pathLst>
                <a:path w="3429000" h="38100">
                  <a:moveTo>
                    <a:pt x="3429000" y="38100"/>
                  </a:moveTo>
                  <a:lnTo>
                    <a:pt x="0" y="38100"/>
                  </a:lnTo>
                  <a:lnTo>
                    <a:pt x="0" y="0"/>
                  </a:lnTo>
                  <a:lnTo>
                    <a:pt x="3429000" y="0"/>
                  </a:lnTo>
                  <a:close/>
                </a:path>
              </a:pathLst>
            </a:custGeom>
            <a:solidFill>
              <a:srgbClr val="F0F4F5"/>
            </a:solidFill>
          </p:spPr>
        </p:sp>
      </p:grpSp>
      <p:sp>
        <p:nvSpPr>
          <p:cNvPr id="6" name="TextBox 6"/>
          <p:cNvSpPr txBox="1"/>
          <p:nvPr/>
        </p:nvSpPr>
        <p:spPr>
          <a:xfrm>
            <a:off x="3543300" y="2333627"/>
            <a:ext cx="5448300" cy="416781"/>
          </a:xfrm>
          <a:prstGeom prst="rect">
            <a:avLst/>
          </a:prstGeom>
        </p:spPr>
        <p:txBody>
          <a:bodyPr lIns="0" tIns="0" rIns="0" bIns="0" rtlCol="0" anchor="t">
            <a:spAutoFit/>
          </a:bodyPr>
          <a:lstStyle/>
          <a:p>
            <a:pPr defTabSz="914400">
              <a:lnSpc>
                <a:spcPts val="3200"/>
              </a:lnSpc>
            </a:pPr>
            <a:r>
              <a:rPr lang="en-US" sz="3300" b="1">
                <a:solidFill>
                  <a:srgbClr val="F0F4F5"/>
                </a:solidFill>
                <a:latin typeface="Arsenica Bold"/>
                <a:ea typeface="Arsenica Bold"/>
                <a:cs typeface="Arsenica Bold"/>
                <a:sym typeface="Arsenica Bold"/>
              </a:rPr>
              <a:t>Cluster Sampling Overview</a:t>
            </a:r>
          </a:p>
        </p:txBody>
      </p:sp>
      <p:sp>
        <p:nvSpPr>
          <p:cNvPr id="7" name="TextBox 7"/>
          <p:cNvSpPr txBox="1"/>
          <p:nvPr/>
        </p:nvSpPr>
        <p:spPr>
          <a:xfrm>
            <a:off x="3543300" y="3490911"/>
            <a:ext cx="5448300" cy="4372992"/>
          </a:xfrm>
          <a:prstGeom prst="rect">
            <a:avLst/>
          </a:prstGeom>
        </p:spPr>
        <p:txBody>
          <a:bodyPr lIns="0" tIns="0" rIns="0" bIns="0" rtlCol="0" anchor="t">
            <a:spAutoFit/>
          </a:bodyPr>
          <a:lstStyle/>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Involves dividing the population into clusters</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Each cluster is a mini-representation</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Randomly select clusters for sampling</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Cost-effective for large populations</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Quick data collection method</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Good for geographically dispersed populations</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Reduces time and resources needed</a:t>
            </a:r>
          </a:p>
        </p:txBody>
      </p:sp>
      <p:sp>
        <p:nvSpPr>
          <p:cNvPr id="8" name="TextBox 8"/>
          <p:cNvSpPr txBox="1"/>
          <p:nvPr/>
        </p:nvSpPr>
        <p:spPr>
          <a:xfrm>
            <a:off x="10734675" y="2333627"/>
            <a:ext cx="5448300" cy="833561"/>
          </a:xfrm>
          <a:prstGeom prst="rect">
            <a:avLst/>
          </a:prstGeom>
        </p:spPr>
        <p:txBody>
          <a:bodyPr lIns="0" tIns="0" rIns="0" bIns="0" rtlCol="0" anchor="t">
            <a:spAutoFit/>
          </a:bodyPr>
          <a:lstStyle/>
          <a:p>
            <a:pPr defTabSz="914400">
              <a:lnSpc>
                <a:spcPts val="3200"/>
              </a:lnSpc>
            </a:pPr>
            <a:r>
              <a:rPr lang="en-US" sz="3300" b="1">
                <a:solidFill>
                  <a:srgbClr val="F0F4F5"/>
                </a:solidFill>
                <a:latin typeface="Arsenica Bold"/>
                <a:ea typeface="Arsenica Bold"/>
                <a:cs typeface="Arsenica Bold"/>
                <a:sym typeface="Arsenica Bold"/>
              </a:rPr>
              <a:t>Two-Stage Sampling Overview</a:t>
            </a:r>
          </a:p>
        </p:txBody>
      </p:sp>
      <p:sp>
        <p:nvSpPr>
          <p:cNvPr id="9" name="TextBox 9"/>
          <p:cNvSpPr txBox="1"/>
          <p:nvPr/>
        </p:nvSpPr>
        <p:spPr>
          <a:xfrm>
            <a:off x="10734675" y="3890964"/>
            <a:ext cx="5448300" cy="4408258"/>
          </a:xfrm>
          <a:prstGeom prst="rect">
            <a:avLst/>
          </a:prstGeom>
        </p:spPr>
        <p:txBody>
          <a:bodyPr lIns="0" tIns="0" rIns="0" bIns="0" rtlCol="0" anchor="t">
            <a:spAutoFit/>
          </a:bodyPr>
          <a:lstStyle/>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Combines elements of cluster and simple random sampling</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Step 1: Select clusters randomly</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Step 2: Randomly select elements within chosen clusters</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Provides a more focused approach</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Ideal for heterogeneous populations</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Effective when comprehensive data is needed</a:t>
            </a:r>
          </a:p>
          <a:p>
            <a:pPr marL="715690" lvl="4" indent="-143138" defTabSz="914400">
              <a:lnSpc>
                <a:spcPts val="3078"/>
              </a:lnSpc>
              <a:buFont typeface="Arial"/>
              <a:buChar char="•"/>
            </a:pPr>
            <a:r>
              <a:rPr lang="en-US" sz="2300">
                <a:solidFill>
                  <a:srgbClr val="F0F4F5"/>
                </a:solidFill>
                <a:latin typeface="Rugrats Sans"/>
                <a:ea typeface="Rugrats Sans"/>
                <a:cs typeface="Rugrats Sans"/>
                <a:sym typeface="Rugrats Sans"/>
              </a:rPr>
              <a:t>Balances cost and accuracy of results</a:t>
            </a:r>
          </a:p>
        </p:txBody>
      </p:sp>
      <p:grpSp>
        <p:nvGrpSpPr>
          <p:cNvPr id="10" name="Group 10"/>
          <p:cNvGrpSpPr/>
          <p:nvPr/>
        </p:nvGrpSpPr>
        <p:grpSpPr>
          <a:xfrm>
            <a:off x="0" y="0"/>
            <a:ext cx="1800225" cy="10287000"/>
            <a:chOff x="0" y="0"/>
            <a:chExt cx="2400300" cy="13716000"/>
          </a:xfrm>
        </p:grpSpPr>
        <p:sp>
          <p:nvSpPr>
            <p:cNvPr id="11" name="Freeform 11"/>
            <p:cNvSpPr/>
            <p:nvPr/>
          </p:nvSpPr>
          <p:spPr>
            <a:xfrm>
              <a:off x="0" y="0"/>
              <a:ext cx="2400300" cy="13716000"/>
            </a:xfrm>
            <a:custGeom>
              <a:avLst/>
              <a:gdLst/>
              <a:ahLst/>
              <a:cxnLst/>
              <a:rect l="l" t="t" r="r" b="b"/>
              <a:pathLst>
                <a:path w="2400300" h="13716000">
                  <a:moveTo>
                    <a:pt x="0" y="0"/>
                  </a:moveTo>
                  <a:lnTo>
                    <a:pt x="2400300" y="0"/>
                  </a:lnTo>
                  <a:lnTo>
                    <a:pt x="2400300" y="13716000"/>
                  </a:lnTo>
                  <a:lnTo>
                    <a:pt x="0" y="13716000"/>
                  </a:lnTo>
                  <a:close/>
                </a:path>
              </a:pathLst>
            </a:custGeom>
            <a:solidFill>
              <a:srgbClr val="F0F4F5"/>
            </a:solidFill>
          </p:spPr>
        </p:sp>
      </p:grpSp>
    </p:spTree>
    <p:extLst>
      <p:ext uri="{BB962C8B-B14F-4D97-AF65-F5344CB8AC3E}">
        <p14:creationId xmlns:p14="http://schemas.microsoft.com/office/powerpoint/2010/main" val="1669836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040135" y="883882"/>
            <a:ext cx="6041205" cy="8013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r>
              <a:rPr lang="en-US" sz="2400" b="1" i="1" dirty="0">
                <a:solidFill>
                  <a:srgbClr val="ED7D31">
                    <a:lumMod val="75000"/>
                  </a:srgbClr>
                </a:solidFill>
              </a:rPr>
              <a:t>Murthy's Efficiency Edge over PPS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8190" y="1673073"/>
            <a:ext cx="7458075" cy="150018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8185" y="3030105"/>
            <a:ext cx="6404880" cy="1114425"/>
          </a:xfrm>
          <a:prstGeom prst="rect">
            <a:avLst/>
          </a:prstGeom>
        </p:spPr>
      </p:pic>
      <p:sp>
        <p:nvSpPr>
          <p:cNvPr id="5" name="Rounded Rectangle 4"/>
          <p:cNvSpPr/>
          <p:nvPr/>
        </p:nvSpPr>
        <p:spPr>
          <a:xfrm>
            <a:off x="2322574" y="3947647"/>
            <a:ext cx="5768069" cy="7102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r>
              <a:rPr lang="en-US" sz="2400" b="1" i="1" dirty="0">
                <a:solidFill>
                  <a:srgbClr val="ED7D31">
                    <a:lumMod val="75000"/>
                  </a:srgbClr>
                </a:solidFill>
              </a:rPr>
              <a:t>The Critical Comparison (Coefficients</a:t>
            </a:r>
            <a:r>
              <a:rPr lang="en-US" sz="2300" b="1" i="1" dirty="0">
                <a:solidFill>
                  <a:srgbClr val="ED7D31">
                    <a:lumMod val="75000"/>
                  </a:srgbClr>
                </a:solidFill>
              </a:rPr>
              <a:t>)</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483" y="4699698"/>
            <a:ext cx="10617656" cy="2807366"/>
          </a:xfrm>
          <a:prstGeom prst="rect">
            <a:avLst/>
          </a:prstGeom>
        </p:spPr>
      </p:pic>
      <p:sp>
        <p:nvSpPr>
          <p:cNvPr id="7" name="Rounded Rectangle 6"/>
          <p:cNvSpPr/>
          <p:nvPr/>
        </p:nvSpPr>
        <p:spPr>
          <a:xfrm>
            <a:off x="2648193" y="7096266"/>
            <a:ext cx="10557726" cy="15523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nSpc>
                <a:spcPct val="150000"/>
              </a:lnSpc>
            </a:pPr>
            <a:r>
              <a:rPr lang="en-US" sz="2400" b="1" i="1" dirty="0">
                <a:solidFill>
                  <a:srgbClr val="ED7D31">
                    <a:lumMod val="75000"/>
                  </a:srgbClr>
                </a:solidFill>
              </a:rPr>
              <a:t>The Result: Murthy Wins on Variance!</a:t>
            </a:r>
          </a:p>
          <a:p>
            <a:pPr>
              <a:lnSpc>
                <a:spcPct val="150000"/>
              </a:lnSpc>
            </a:pPr>
            <a:r>
              <a:rPr lang="en-US" sz="2300" dirty="0">
                <a:solidFill>
                  <a:prstClr val="black"/>
                </a:solidFill>
              </a:rPr>
              <a:t>Murthy's estimator is </a:t>
            </a:r>
            <a:r>
              <a:rPr lang="en-US" sz="2300" b="1" dirty="0">
                <a:solidFill>
                  <a:prstClr val="black"/>
                </a:solidFill>
              </a:rPr>
              <a:t>more efficient</a:t>
            </a:r>
            <a:r>
              <a:rPr lang="en-US" sz="2300" dirty="0">
                <a:solidFill>
                  <a:prstClr val="black"/>
                </a:solidFill>
              </a:rPr>
              <a:t> than the standard UPSWOR estimator:</a:t>
            </a: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027" y="8501891"/>
            <a:ext cx="3147333" cy="1050338"/>
          </a:xfrm>
          <a:prstGeom prst="rect">
            <a:avLst/>
          </a:prstGeom>
        </p:spPr>
      </p:pic>
      <p:sp>
        <p:nvSpPr>
          <p:cNvPr id="10" name="Oval 9"/>
          <p:cNvSpPr/>
          <p:nvPr/>
        </p:nvSpPr>
        <p:spPr>
          <a:xfrm>
            <a:off x="7821219" y="6643507"/>
            <a:ext cx="538844" cy="563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11" name="Oval 10"/>
          <p:cNvSpPr/>
          <p:nvPr/>
        </p:nvSpPr>
        <p:spPr>
          <a:xfrm>
            <a:off x="11135104" y="3219766"/>
            <a:ext cx="538844" cy="563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12" name="5-Point Star 11"/>
          <p:cNvSpPr/>
          <p:nvPr/>
        </p:nvSpPr>
        <p:spPr>
          <a:xfrm>
            <a:off x="2322555" y="1066190"/>
            <a:ext cx="420644" cy="37964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13" name="5-Point Star 12"/>
          <p:cNvSpPr/>
          <p:nvPr/>
        </p:nvSpPr>
        <p:spPr>
          <a:xfrm>
            <a:off x="2322555" y="4072743"/>
            <a:ext cx="420644" cy="379640"/>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
        <p:nvSpPr>
          <p:cNvPr id="14" name="5-Point Star 13"/>
          <p:cNvSpPr/>
          <p:nvPr/>
        </p:nvSpPr>
        <p:spPr>
          <a:xfrm>
            <a:off x="2322573" y="7438254"/>
            <a:ext cx="420644" cy="379640"/>
          </a:xfrm>
          <a:prstGeom prst="star5">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endParaRPr lang="en-US">
              <a:solidFill>
                <a:prstClr val="white"/>
              </a:solidFill>
            </a:endParaRPr>
          </a:p>
        </p:txBody>
      </p:sp>
    </p:spTree>
    <p:extLst>
      <p:ext uri="{BB962C8B-B14F-4D97-AF65-F5344CB8AC3E}">
        <p14:creationId xmlns:p14="http://schemas.microsoft.com/office/powerpoint/2010/main" val="20712630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E7E"/>
        </a:solidFill>
        <a:effectLst/>
      </p:bgPr>
    </p:bg>
    <p:spTree>
      <p:nvGrpSpPr>
        <p:cNvPr id="1" name=""/>
        <p:cNvGrpSpPr/>
        <p:nvPr/>
      </p:nvGrpSpPr>
      <p:grpSpPr>
        <a:xfrm>
          <a:off x="0" y="0"/>
          <a:ext cx="0" cy="0"/>
          <a:chOff x="0" y="0"/>
          <a:chExt cx="0" cy="0"/>
        </a:xfrm>
      </p:grpSpPr>
      <p:sp>
        <p:nvSpPr>
          <p:cNvPr id="2" name="Freeform 2"/>
          <p:cNvSpPr/>
          <p:nvPr/>
        </p:nvSpPr>
        <p:spPr>
          <a:xfrm>
            <a:off x="666750" y="666750"/>
            <a:ext cx="16954500" cy="8953500"/>
          </a:xfrm>
          <a:custGeom>
            <a:avLst/>
            <a:gdLst/>
            <a:ahLst/>
            <a:cxnLst/>
            <a:rect l="l" t="t" r="r" b="b"/>
            <a:pathLst>
              <a:path w="16954500" h="8953500">
                <a:moveTo>
                  <a:pt x="0" y="0"/>
                </a:moveTo>
                <a:lnTo>
                  <a:pt x="16954500" y="0"/>
                </a:lnTo>
                <a:lnTo>
                  <a:pt x="16954500" y="8953500"/>
                </a:lnTo>
                <a:lnTo>
                  <a:pt x="0" y="89535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83945" y="3236518"/>
            <a:ext cx="7191375" cy="3231356"/>
            <a:chOff x="0" y="0"/>
            <a:chExt cx="9588500" cy="4308475"/>
          </a:xfrm>
        </p:grpSpPr>
        <p:sp>
          <p:nvSpPr>
            <p:cNvPr id="4" name="Freeform 4"/>
            <p:cNvSpPr/>
            <p:nvPr/>
          </p:nvSpPr>
          <p:spPr>
            <a:xfrm>
              <a:off x="0" y="0"/>
              <a:ext cx="9588500" cy="4308475"/>
            </a:xfrm>
            <a:custGeom>
              <a:avLst/>
              <a:gdLst/>
              <a:ahLst/>
              <a:cxnLst/>
              <a:rect l="l" t="t" r="r" b="b"/>
              <a:pathLst>
                <a:path w="9588500" h="4308475">
                  <a:moveTo>
                    <a:pt x="509905" y="0"/>
                  </a:moveTo>
                  <a:lnTo>
                    <a:pt x="9078595" y="0"/>
                  </a:lnTo>
                  <a:cubicBezTo>
                    <a:pt x="9360281" y="0"/>
                    <a:pt x="9588500" y="228219"/>
                    <a:pt x="9588500" y="509905"/>
                  </a:cubicBezTo>
                  <a:lnTo>
                    <a:pt x="9588500" y="3798570"/>
                  </a:lnTo>
                  <a:cubicBezTo>
                    <a:pt x="9588500" y="4080129"/>
                    <a:pt x="9360281" y="4308475"/>
                    <a:pt x="9078595" y="4308475"/>
                  </a:cubicBezTo>
                  <a:lnTo>
                    <a:pt x="509905" y="4308475"/>
                  </a:lnTo>
                  <a:cubicBezTo>
                    <a:pt x="228219" y="4308475"/>
                    <a:pt x="0" y="4080129"/>
                    <a:pt x="0" y="3798570"/>
                  </a:cubicBezTo>
                  <a:lnTo>
                    <a:pt x="0" y="509905"/>
                  </a:lnTo>
                  <a:cubicBezTo>
                    <a:pt x="0" y="228219"/>
                    <a:pt x="228219" y="0"/>
                    <a:pt x="509905" y="0"/>
                  </a:cubicBezTo>
                  <a:close/>
                </a:path>
              </a:pathLst>
            </a:custGeom>
            <a:blipFill>
              <a:blip r:embed="rId4"/>
              <a:stretch>
                <a:fillRect l="-370" r="-370"/>
              </a:stretch>
            </a:blipFill>
          </p:spPr>
        </p:sp>
      </p:grpSp>
      <p:sp>
        <p:nvSpPr>
          <p:cNvPr id="5" name="Freeform 5"/>
          <p:cNvSpPr/>
          <p:nvPr/>
        </p:nvSpPr>
        <p:spPr>
          <a:xfrm>
            <a:off x="1664895" y="3217468"/>
            <a:ext cx="7229475" cy="3269456"/>
          </a:xfrm>
          <a:custGeom>
            <a:avLst/>
            <a:gdLst/>
            <a:ahLst/>
            <a:cxnLst/>
            <a:rect l="l" t="t" r="r" b="b"/>
            <a:pathLst>
              <a:path w="7229475" h="3269456">
                <a:moveTo>
                  <a:pt x="0" y="0"/>
                </a:moveTo>
                <a:lnTo>
                  <a:pt x="7229475" y="0"/>
                </a:lnTo>
                <a:lnTo>
                  <a:pt x="7229475" y="3269456"/>
                </a:lnTo>
                <a:lnTo>
                  <a:pt x="0" y="3269456"/>
                </a:lnTo>
                <a:lnTo>
                  <a:pt x="0" y="0"/>
                </a:lnTo>
                <a:close/>
              </a:path>
            </a:pathLst>
          </a:custGeom>
          <a:blipFill>
            <a:blip r:embed="rId5">
              <a:extLst>
                <a:ext uri="{96DAC541-7B7A-43D3-8B79-37D633B846F1}">
                  <asvg:svgBlip xmlns:asvg="http://schemas.microsoft.com/office/drawing/2016/SVG/main" xmlns="" r:embed="rId6"/>
                </a:ext>
              </a:extLst>
            </a:blip>
            <a:stretch>
              <a:fillRect t="-109" b="-109"/>
            </a:stretch>
          </a:blipFill>
        </p:spPr>
      </p:sp>
      <p:grpSp>
        <p:nvGrpSpPr>
          <p:cNvPr id="6" name="Group 6"/>
          <p:cNvGrpSpPr/>
          <p:nvPr/>
        </p:nvGrpSpPr>
        <p:grpSpPr>
          <a:xfrm>
            <a:off x="9180120" y="3236518"/>
            <a:ext cx="7191375" cy="3231356"/>
            <a:chOff x="0" y="0"/>
            <a:chExt cx="9588500" cy="4308475"/>
          </a:xfrm>
        </p:grpSpPr>
        <p:sp>
          <p:nvSpPr>
            <p:cNvPr id="7" name="Freeform 7"/>
            <p:cNvSpPr/>
            <p:nvPr/>
          </p:nvSpPr>
          <p:spPr>
            <a:xfrm>
              <a:off x="0" y="0"/>
              <a:ext cx="9588500" cy="4308475"/>
            </a:xfrm>
            <a:custGeom>
              <a:avLst/>
              <a:gdLst/>
              <a:ahLst/>
              <a:cxnLst/>
              <a:rect l="l" t="t" r="r" b="b"/>
              <a:pathLst>
                <a:path w="9588500" h="4308475">
                  <a:moveTo>
                    <a:pt x="509905" y="0"/>
                  </a:moveTo>
                  <a:lnTo>
                    <a:pt x="9078595" y="0"/>
                  </a:lnTo>
                  <a:cubicBezTo>
                    <a:pt x="9360281" y="0"/>
                    <a:pt x="9588500" y="228219"/>
                    <a:pt x="9588500" y="509905"/>
                  </a:cubicBezTo>
                  <a:lnTo>
                    <a:pt x="9588500" y="3798570"/>
                  </a:lnTo>
                  <a:cubicBezTo>
                    <a:pt x="9588500" y="4080129"/>
                    <a:pt x="9360281" y="4308475"/>
                    <a:pt x="9078595" y="4308475"/>
                  </a:cubicBezTo>
                  <a:lnTo>
                    <a:pt x="509905" y="4308475"/>
                  </a:lnTo>
                  <a:cubicBezTo>
                    <a:pt x="228219" y="4308475"/>
                    <a:pt x="0" y="4080129"/>
                    <a:pt x="0" y="3798570"/>
                  </a:cubicBezTo>
                  <a:lnTo>
                    <a:pt x="0" y="509905"/>
                  </a:lnTo>
                  <a:cubicBezTo>
                    <a:pt x="0" y="228219"/>
                    <a:pt x="228219" y="0"/>
                    <a:pt x="509905" y="0"/>
                  </a:cubicBezTo>
                  <a:close/>
                </a:path>
              </a:pathLst>
            </a:custGeom>
            <a:blipFill>
              <a:blip r:embed="rId7"/>
              <a:stretch>
                <a:fillRect l="-370" r="-370"/>
              </a:stretch>
            </a:blipFill>
          </p:spPr>
        </p:sp>
      </p:grpSp>
      <p:sp>
        <p:nvSpPr>
          <p:cNvPr id="8" name="Freeform 8"/>
          <p:cNvSpPr/>
          <p:nvPr/>
        </p:nvSpPr>
        <p:spPr>
          <a:xfrm>
            <a:off x="9161070" y="3217468"/>
            <a:ext cx="7229475" cy="3269456"/>
          </a:xfrm>
          <a:custGeom>
            <a:avLst/>
            <a:gdLst/>
            <a:ahLst/>
            <a:cxnLst/>
            <a:rect l="l" t="t" r="r" b="b"/>
            <a:pathLst>
              <a:path w="7229475" h="3269456">
                <a:moveTo>
                  <a:pt x="0" y="0"/>
                </a:moveTo>
                <a:lnTo>
                  <a:pt x="7229475" y="0"/>
                </a:lnTo>
                <a:lnTo>
                  <a:pt x="7229475" y="3269456"/>
                </a:lnTo>
                <a:lnTo>
                  <a:pt x="0" y="3269456"/>
                </a:lnTo>
                <a:lnTo>
                  <a:pt x="0" y="0"/>
                </a:lnTo>
                <a:close/>
              </a:path>
            </a:pathLst>
          </a:custGeom>
          <a:blipFill>
            <a:blip r:embed="rId5">
              <a:extLst>
                <a:ext uri="{96DAC541-7B7A-43D3-8B79-37D633B846F1}">
                  <asvg:svgBlip xmlns:asvg="http://schemas.microsoft.com/office/drawing/2016/SVG/main" xmlns="" r:embed="rId6"/>
                </a:ext>
              </a:extLst>
            </a:blip>
            <a:stretch>
              <a:fillRect t="-109" b="-109"/>
            </a:stretch>
          </a:blipFill>
        </p:spPr>
      </p:sp>
      <p:sp>
        <p:nvSpPr>
          <p:cNvPr id="9" name="TextBox 9"/>
          <p:cNvSpPr txBox="1"/>
          <p:nvPr/>
        </p:nvSpPr>
        <p:spPr>
          <a:xfrm>
            <a:off x="1800227" y="7129955"/>
            <a:ext cx="7028576" cy="400751"/>
          </a:xfrm>
          <a:prstGeom prst="rect">
            <a:avLst/>
          </a:prstGeom>
        </p:spPr>
        <p:txBody>
          <a:bodyPr lIns="0" tIns="0" rIns="0" bIns="0" rtlCol="0" anchor="t">
            <a:spAutoFit/>
          </a:bodyPr>
          <a:lstStyle/>
          <a:p>
            <a:pPr algn="ctr" defTabSz="914400">
              <a:lnSpc>
                <a:spcPts val="3120"/>
              </a:lnSpc>
            </a:pPr>
            <a:r>
              <a:rPr lang="en-US" sz="2400">
                <a:solidFill>
                  <a:srgbClr val="E6E6E6"/>
                </a:solidFill>
                <a:latin typeface="Codec Pro"/>
                <a:ea typeface="Codec Pro"/>
                <a:cs typeface="Codec Pro"/>
                <a:sym typeface="Codec Pro"/>
              </a:rPr>
              <a:t>Simple design with less precision required.</a:t>
            </a:r>
          </a:p>
        </p:txBody>
      </p:sp>
      <p:sp>
        <p:nvSpPr>
          <p:cNvPr id="10" name="TextBox 10"/>
          <p:cNvSpPr txBox="1"/>
          <p:nvPr/>
        </p:nvSpPr>
        <p:spPr>
          <a:xfrm>
            <a:off x="1800227" y="6684171"/>
            <a:ext cx="7028576" cy="400751"/>
          </a:xfrm>
          <a:prstGeom prst="rect">
            <a:avLst/>
          </a:prstGeom>
        </p:spPr>
        <p:txBody>
          <a:bodyPr lIns="0" tIns="0" rIns="0" bIns="0" rtlCol="0" anchor="t">
            <a:spAutoFit/>
          </a:bodyPr>
          <a:lstStyle/>
          <a:p>
            <a:pPr algn="ctr" defTabSz="914400">
              <a:lnSpc>
                <a:spcPts val="3120"/>
              </a:lnSpc>
            </a:pPr>
            <a:r>
              <a:rPr lang="en-US" sz="2400" b="1">
                <a:solidFill>
                  <a:srgbClr val="00CCCC"/>
                </a:solidFill>
                <a:latin typeface="Codec Pro Bold"/>
                <a:ea typeface="Codec Pro Bold"/>
                <a:cs typeface="Codec Pro Bold"/>
                <a:sym typeface="Codec Pro Bold"/>
              </a:rPr>
              <a:t>Cluster Sampling</a:t>
            </a:r>
          </a:p>
        </p:txBody>
      </p:sp>
      <p:sp>
        <p:nvSpPr>
          <p:cNvPr id="11" name="TextBox 11"/>
          <p:cNvSpPr txBox="1"/>
          <p:nvPr/>
        </p:nvSpPr>
        <p:spPr>
          <a:xfrm>
            <a:off x="9459201" y="7129955"/>
            <a:ext cx="6815006" cy="400751"/>
          </a:xfrm>
          <a:prstGeom prst="rect">
            <a:avLst/>
          </a:prstGeom>
        </p:spPr>
        <p:txBody>
          <a:bodyPr lIns="0" tIns="0" rIns="0" bIns="0" rtlCol="0" anchor="t">
            <a:spAutoFit/>
          </a:bodyPr>
          <a:lstStyle/>
          <a:p>
            <a:pPr algn="ctr" defTabSz="914400">
              <a:lnSpc>
                <a:spcPts val="3120"/>
              </a:lnSpc>
            </a:pPr>
            <a:r>
              <a:rPr lang="en-US" sz="2400">
                <a:solidFill>
                  <a:srgbClr val="E6E6E6"/>
                </a:solidFill>
                <a:latin typeface="Codec Pro"/>
                <a:ea typeface="Codec Pro"/>
                <a:cs typeface="Codec Pro"/>
                <a:sym typeface="Codec Pro"/>
              </a:rPr>
              <a:t>More complex but offers higher precision.</a:t>
            </a:r>
          </a:p>
        </p:txBody>
      </p:sp>
      <p:sp>
        <p:nvSpPr>
          <p:cNvPr id="12" name="TextBox 12"/>
          <p:cNvSpPr txBox="1"/>
          <p:nvPr/>
        </p:nvSpPr>
        <p:spPr>
          <a:xfrm>
            <a:off x="9459201" y="6684171"/>
            <a:ext cx="6815006" cy="400751"/>
          </a:xfrm>
          <a:prstGeom prst="rect">
            <a:avLst/>
          </a:prstGeom>
        </p:spPr>
        <p:txBody>
          <a:bodyPr lIns="0" tIns="0" rIns="0" bIns="0" rtlCol="0" anchor="t">
            <a:spAutoFit/>
          </a:bodyPr>
          <a:lstStyle/>
          <a:p>
            <a:pPr algn="ctr" defTabSz="914400">
              <a:lnSpc>
                <a:spcPts val="3120"/>
              </a:lnSpc>
            </a:pPr>
            <a:r>
              <a:rPr lang="en-US" sz="2400" b="1">
                <a:solidFill>
                  <a:srgbClr val="00CCCC"/>
                </a:solidFill>
                <a:latin typeface="Codec Pro Bold"/>
                <a:ea typeface="Codec Pro Bold"/>
                <a:cs typeface="Codec Pro Bold"/>
                <a:sym typeface="Codec Pro Bold"/>
              </a:rPr>
              <a:t>Two-Stage Sampling</a:t>
            </a:r>
          </a:p>
        </p:txBody>
      </p:sp>
      <p:sp>
        <p:nvSpPr>
          <p:cNvPr id="13" name="TextBox 13"/>
          <p:cNvSpPr txBox="1"/>
          <p:nvPr/>
        </p:nvSpPr>
        <p:spPr>
          <a:xfrm>
            <a:off x="2105025" y="952501"/>
            <a:ext cx="14077950" cy="1603003"/>
          </a:xfrm>
          <a:prstGeom prst="rect">
            <a:avLst/>
          </a:prstGeom>
        </p:spPr>
        <p:txBody>
          <a:bodyPr lIns="0" tIns="0" rIns="0" bIns="0" rtlCol="0" anchor="t">
            <a:spAutoFit/>
          </a:bodyPr>
          <a:lstStyle/>
          <a:p>
            <a:pPr algn="ctr" defTabSz="914400">
              <a:lnSpc>
                <a:spcPts val="6235"/>
              </a:lnSpc>
            </a:pPr>
            <a:r>
              <a:rPr lang="en-US" sz="5300" b="1" spc="-127">
                <a:solidFill>
                  <a:srgbClr val="E6E6E6"/>
                </a:solidFill>
                <a:latin typeface="Gatwick Bold"/>
                <a:ea typeface="Gatwick Bold"/>
                <a:cs typeface="Gatwick Bold"/>
                <a:sym typeface="Gatwick Bold"/>
              </a:rPr>
              <a:t>Strategic Comparison: Cluster vs Two-Stage Sampling</a:t>
            </a:r>
          </a:p>
        </p:txBody>
      </p:sp>
    </p:spTree>
    <p:extLst>
      <p:ext uri="{BB962C8B-B14F-4D97-AF65-F5344CB8AC3E}">
        <p14:creationId xmlns:p14="http://schemas.microsoft.com/office/powerpoint/2010/main" val="2812549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5959"/>
        </a:solidFill>
        <a:effectLst/>
      </p:bgPr>
    </p:bg>
    <p:spTree>
      <p:nvGrpSpPr>
        <p:cNvPr id="1" name=""/>
        <p:cNvGrpSpPr/>
        <p:nvPr/>
      </p:nvGrpSpPr>
      <p:grpSpPr>
        <a:xfrm>
          <a:off x="0" y="0"/>
          <a:ext cx="0" cy="0"/>
          <a:chOff x="0" y="0"/>
          <a:chExt cx="0" cy="0"/>
        </a:xfrm>
      </p:grpSpPr>
      <p:sp>
        <p:nvSpPr>
          <p:cNvPr id="2" name="TextBox 2"/>
          <p:cNvSpPr txBox="1"/>
          <p:nvPr/>
        </p:nvSpPr>
        <p:spPr>
          <a:xfrm>
            <a:off x="666750" y="752475"/>
            <a:ext cx="11201400" cy="3193183"/>
          </a:xfrm>
          <a:prstGeom prst="rect">
            <a:avLst/>
          </a:prstGeom>
        </p:spPr>
        <p:txBody>
          <a:bodyPr lIns="0" tIns="0" rIns="0" bIns="0" rtlCol="0" anchor="t">
            <a:spAutoFit/>
          </a:bodyPr>
          <a:lstStyle/>
          <a:p>
            <a:pPr defTabSz="914400">
              <a:lnSpc>
                <a:spcPts val="8250"/>
              </a:lnSpc>
            </a:pPr>
            <a:r>
              <a:rPr lang="en-US" sz="7500">
                <a:solidFill>
                  <a:srgbClr val="EDFEFF"/>
                </a:solidFill>
                <a:latin typeface="Helios Extended"/>
                <a:ea typeface="Helios Extended"/>
                <a:cs typeface="Helios Extended"/>
                <a:sym typeface="Helios Extended"/>
              </a:rPr>
              <a:t>Strategic Comparison of Cluster and Two-Stage Sampling</a:t>
            </a:r>
          </a:p>
        </p:txBody>
      </p:sp>
      <p:sp>
        <p:nvSpPr>
          <p:cNvPr id="3" name="TextBox 3"/>
          <p:cNvSpPr txBox="1"/>
          <p:nvPr/>
        </p:nvSpPr>
        <p:spPr>
          <a:xfrm>
            <a:off x="666750" y="5916629"/>
            <a:ext cx="6886575" cy="1923604"/>
          </a:xfrm>
          <a:prstGeom prst="rect">
            <a:avLst/>
          </a:prstGeom>
        </p:spPr>
        <p:txBody>
          <a:bodyPr lIns="0" tIns="0" rIns="0" bIns="0" rtlCol="0" anchor="t">
            <a:spAutoFit/>
          </a:bodyPr>
          <a:lstStyle/>
          <a:p>
            <a:pPr defTabSz="914400">
              <a:lnSpc>
                <a:spcPts val="2939"/>
              </a:lnSpc>
            </a:pPr>
            <a:r>
              <a:rPr lang="en-US" sz="2100">
                <a:solidFill>
                  <a:srgbClr val="EDFEFF"/>
                </a:solidFill>
                <a:latin typeface="Fira Sans Light"/>
                <a:ea typeface="Fira Sans Light"/>
                <a:cs typeface="Fira Sans Light"/>
                <a:sym typeface="Fira Sans Light"/>
              </a:rPr>
              <a:t>Cluster sampling is a </a:t>
            </a:r>
            <a:r>
              <a:rPr lang="en-US" sz="2100" b="1">
                <a:solidFill>
                  <a:srgbClr val="EDFEFF"/>
                </a:solidFill>
                <a:latin typeface="Fira Sans Bold"/>
                <a:ea typeface="Fira Sans Bold"/>
                <a:cs typeface="Fira Sans Bold"/>
                <a:sym typeface="Fira Sans Bold"/>
              </a:rPr>
              <a:t>single-step process</a:t>
            </a:r>
            <a:r>
              <a:rPr lang="en-US" sz="2100">
                <a:solidFill>
                  <a:srgbClr val="EDFEFF"/>
                </a:solidFill>
                <a:latin typeface="Fira Sans Light"/>
                <a:ea typeface="Fira Sans Light"/>
                <a:cs typeface="Fira Sans Light"/>
                <a:sym typeface="Fira Sans Light"/>
              </a:rPr>
              <a:t> that simplifies implementation, making it easier to execute. This straightforward approach allows researchers to gather data efficiently, particularly when time and resources are limited.</a:t>
            </a:r>
          </a:p>
        </p:txBody>
      </p:sp>
      <p:sp>
        <p:nvSpPr>
          <p:cNvPr id="4" name="TextBox 4"/>
          <p:cNvSpPr txBox="1"/>
          <p:nvPr/>
        </p:nvSpPr>
        <p:spPr>
          <a:xfrm>
            <a:off x="666750" y="4986340"/>
            <a:ext cx="6886575" cy="464871"/>
          </a:xfrm>
          <a:prstGeom prst="rect">
            <a:avLst/>
          </a:prstGeom>
        </p:spPr>
        <p:txBody>
          <a:bodyPr lIns="0" tIns="0" rIns="0" bIns="0" rtlCol="0" anchor="t">
            <a:spAutoFit/>
          </a:bodyPr>
          <a:lstStyle/>
          <a:p>
            <a:pPr defTabSz="914400">
              <a:lnSpc>
                <a:spcPts val="3640"/>
              </a:lnSpc>
            </a:pPr>
            <a:r>
              <a:rPr lang="en-US" sz="2600" b="1">
                <a:solidFill>
                  <a:srgbClr val="EDFEFF"/>
                </a:solidFill>
                <a:latin typeface="Fira Sans Bold"/>
                <a:ea typeface="Fira Sans Bold"/>
                <a:cs typeface="Fira Sans Bold"/>
                <a:sym typeface="Fira Sans Bold"/>
              </a:rPr>
              <a:t>PROCESS COMPLEXITY</a:t>
            </a:r>
          </a:p>
        </p:txBody>
      </p:sp>
      <p:sp>
        <p:nvSpPr>
          <p:cNvPr id="5" name="TextBox 5"/>
          <p:cNvSpPr txBox="1"/>
          <p:nvPr/>
        </p:nvSpPr>
        <p:spPr>
          <a:xfrm>
            <a:off x="9296400" y="5916629"/>
            <a:ext cx="6886575" cy="1923604"/>
          </a:xfrm>
          <a:prstGeom prst="rect">
            <a:avLst/>
          </a:prstGeom>
        </p:spPr>
        <p:txBody>
          <a:bodyPr lIns="0" tIns="0" rIns="0" bIns="0" rtlCol="0" anchor="t">
            <a:spAutoFit/>
          </a:bodyPr>
          <a:lstStyle/>
          <a:p>
            <a:pPr defTabSz="914400">
              <a:lnSpc>
                <a:spcPts val="2939"/>
              </a:lnSpc>
            </a:pPr>
            <a:r>
              <a:rPr lang="en-US" sz="2100">
                <a:solidFill>
                  <a:srgbClr val="EDFEFF"/>
                </a:solidFill>
                <a:latin typeface="Fira Sans Light"/>
                <a:ea typeface="Fira Sans Light"/>
                <a:cs typeface="Fira Sans Light"/>
                <a:sym typeface="Fira Sans Light"/>
              </a:rPr>
              <a:t>In terms of cost, cluster sampling is generally </a:t>
            </a:r>
            <a:r>
              <a:rPr lang="en-US" sz="2100" b="1">
                <a:solidFill>
                  <a:srgbClr val="EDFEFF"/>
                </a:solidFill>
                <a:latin typeface="Fira Sans Bold"/>
                <a:ea typeface="Fira Sans Bold"/>
                <a:cs typeface="Fira Sans Bold"/>
                <a:sym typeface="Fira Sans Bold"/>
              </a:rPr>
              <a:t>more cost-effective</a:t>
            </a:r>
            <a:r>
              <a:rPr lang="en-US" sz="2100">
                <a:solidFill>
                  <a:srgbClr val="EDFEFF"/>
                </a:solidFill>
                <a:latin typeface="Fira Sans Light"/>
                <a:ea typeface="Fira Sans Light"/>
                <a:cs typeface="Fira Sans Light"/>
                <a:sym typeface="Fira Sans Light"/>
              </a:rPr>
              <a:t> as it reduces the need for extensive sampling frames. Conversely, two-stage sampling incurs higher costs due to the layered requirements for sampling frames at both stages, adding complexity.</a:t>
            </a:r>
          </a:p>
        </p:txBody>
      </p:sp>
      <p:sp>
        <p:nvSpPr>
          <p:cNvPr id="6" name="TextBox 6"/>
          <p:cNvSpPr txBox="1"/>
          <p:nvPr/>
        </p:nvSpPr>
        <p:spPr>
          <a:xfrm>
            <a:off x="9296400" y="4986340"/>
            <a:ext cx="6886575" cy="464871"/>
          </a:xfrm>
          <a:prstGeom prst="rect">
            <a:avLst/>
          </a:prstGeom>
        </p:spPr>
        <p:txBody>
          <a:bodyPr lIns="0" tIns="0" rIns="0" bIns="0" rtlCol="0" anchor="t">
            <a:spAutoFit/>
          </a:bodyPr>
          <a:lstStyle/>
          <a:p>
            <a:pPr defTabSz="914400">
              <a:lnSpc>
                <a:spcPts val="3640"/>
              </a:lnSpc>
            </a:pPr>
            <a:r>
              <a:rPr lang="en-US" sz="2600" b="1">
                <a:solidFill>
                  <a:srgbClr val="EDFEFF"/>
                </a:solidFill>
                <a:latin typeface="Fira Sans Bold"/>
                <a:ea typeface="Fira Sans Bold"/>
                <a:cs typeface="Fira Sans Bold"/>
                <a:sym typeface="Fira Sans Bold"/>
              </a:rPr>
              <a:t>COST IMPLICATIONS</a:t>
            </a:r>
          </a:p>
        </p:txBody>
      </p:sp>
      <p:sp>
        <p:nvSpPr>
          <p:cNvPr id="7" name="Freeform 7"/>
          <p:cNvSpPr/>
          <p:nvPr/>
        </p:nvSpPr>
        <p:spPr>
          <a:xfrm>
            <a:off x="-12698" y="10097225"/>
            <a:ext cx="18506926" cy="189775"/>
          </a:xfrm>
          <a:custGeom>
            <a:avLst/>
            <a:gdLst/>
            <a:ahLst/>
            <a:cxnLst/>
            <a:rect l="l" t="t" r="r" b="b"/>
            <a:pathLst>
              <a:path w="18506926" h="189775">
                <a:moveTo>
                  <a:pt x="0" y="0"/>
                </a:moveTo>
                <a:lnTo>
                  <a:pt x="18506926" y="0"/>
                </a:lnTo>
                <a:lnTo>
                  <a:pt x="18506926" y="189775"/>
                </a:lnTo>
                <a:lnTo>
                  <a:pt x="0" y="189775"/>
                </a:lnTo>
                <a:lnTo>
                  <a:pt x="0" y="0"/>
                </a:lnTo>
                <a:close/>
              </a:path>
            </a:pathLst>
          </a:custGeom>
          <a:blipFill>
            <a:blip r:embed="rId2">
              <a:extLst>
                <a:ext uri="{96DAC541-7B7A-43D3-8B79-37D633B846F1}">
                  <asvg:svgBlip xmlns:asvg="http://schemas.microsoft.com/office/drawing/2016/SVG/main" xmlns="" r:embed="rId3"/>
                </a:ext>
              </a:extLst>
            </a:blip>
            <a:stretch>
              <a:fillRect t="-190" b="-190"/>
            </a:stretch>
          </a:blipFill>
        </p:spPr>
      </p:sp>
    </p:spTree>
    <p:extLst>
      <p:ext uri="{BB962C8B-B14F-4D97-AF65-F5344CB8AC3E}">
        <p14:creationId xmlns:p14="http://schemas.microsoft.com/office/powerpoint/2010/main" val="1645616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5959"/>
        </a:solidFill>
        <a:effectLst/>
      </p:bgPr>
    </p:bg>
    <p:spTree>
      <p:nvGrpSpPr>
        <p:cNvPr id="1" name=""/>
        <p:cNvGrpSpPr/>
        <p:nvPr/>
      </p:nvGrpSpPr>
      <p:grpSpPr>
        <a:xfrm>
          <a:off x="0" y="0"/>
          <a:ext cx="0" cy="0"/>
          <a:chOff x="0" y="0"/>
          <a:chExt cx="0" cy="0"/>
        </a:xfrm>
      </p:grpSpPr>
      <p:sp>
        <p:nvSpPr>
          <p:cNvPr id="2" name="TextBox 2"/>
          <p:cNvSpPr txBox="1"/>
          <p:nvPr/>
        </p:nvSpPr>
        <p:spPr>
          <a:xfrm>
            <a:off x="666750" y="781052"/>
            <a:ext cx="11201400" cy="2244204"/>
          </a:xfrm>
          <a:prstGeom prst="rect">
            <a:avLst/>
          </a:prstGeom>
        </p:spPr>
        <p:txBody>
          <a:bodyPr lIns="0" tIns="0" rIns="0" bIns="0" rtlCol="0" anchor="t">
            <a:spAutoFit/>
          </a:bodyPr>
          <a:lstStyle/>
          <a:p>
            <a:pPr defTabSz="914400">
              <a:lnSpc>
                <a:spcPts val="8800"/>
              </a:lnSpc>
            </a:pPr>
            <a:r>
              <a:rPr lang="en-US" sz="8000">
                <a:solidFill>
                  <a:srgbClr val="EDFEFF"/>
                </a:solidFill>
                <a:latin typeface="Helios Extended"/>
                <a:ea typeface="Helios Extended"/>
                <a:cs typeface="Helios Extended"/>
                <a:sym typeface="Helios Extended"/>
              </a:rPr>
              <a:t>Strategic Comparison of Sampling Methods</a:t>
            </a:r>
          </a:p>
        </p:txBody>
      </p:sp>
      <p:sp>
        <p:nvSpPr>
          <p:cNvPr id="3" name="TextBox 3"/>
          <p:cNvSpPr txBox="1"/>
          <p:nvPr/>
        </p:nvSpPr>
        <p:spPr>
          <a:xfrm>
            <a:off x="666750" y="5869003"/>
            <a:ext cx="6886575" cy="1538883"/>
          </a:xfrm>
          <a:prstGeom prst="rect">
            <a:avLst/>
          </a:prstGeom>
        </p:spPr>
        <p:txBody>
          <a:bodyPr lIns="0" tIns="0" rIns="0" bIns="0" rtlCol="0" anchor="t">
            <a:spAutoFit/>
          </a:bodyPr>
          <a:lstStyle/>
          <a:p>
            <a:pPr defTabSz="914400">
              <a:lnSpc>
                <a:spcPts val="2939"/>
              </a:lnSpc>
            </a:pPr>
            <a:r>
              <a:rPr lang="en-US" sz="2100">
                <a:solidFill>
                  <a:srgbClr val="EDFEFF"/>
                </a:solidFill>
                <a:latin typeface="Fira Sans Light"/>
                <a:ea typeface="Fira Sans Light"/>
                <a:cs typeface="Fira Sans Light"/>
                <a:sym typeface="Fira Sans Light"/>
              </a:rPr>
              <a:t>Cluster sampling tends to have </a:t>
            </a:r>
            <a:r>
              <a:rPr lang="en-US" sz="2100" b="1">
                <a:solidFill>
                  <a:srgbClr val="EDFEFF"/>
                </a:solidFill>
                <a:latin typeface="Fira Sans Bold"/>
                <a:ea typeface="Fira Sans Bold"/>
                <a:cs typeface="Fira Sans Bold"/>
                <a:sym typeface="Fira Sans Bold"/>
              </a:rPr>
              <a:t>lower precision</a:t>
            </a:r>
            <a:r>
              <a:rPr lang="en-US" sz="2100">
                <a:solidFill>
                  <a:srgbClr val="EDFEFF"/>
                </a:solidFill>
                <a:latin typeface="Fira Sans Light"/>
                <a:ea typeface="Fira Sans Light"/>
                <a:cs typeface="Fira Sans Light"/>
                <a:sym typeface="Fira Sans Light"/>
              </a:rPr>
              <a:t> due to the similarity of units within clusters. This method may introduce bias, as individuals in the same cluster might share characteristics, affecting variability in results.</a:t>
            </a:r>
          </a:p>
        </p:txBody>
      </p:sp>
      <p:sp>
        <p:nvSpPr>
          <p:cNvPr id="4" name="TextBox 4"/>
          <p:cNvSpPr txBox="1"/>
          <p:nvPr/>
        </p:nvSpPr>
        <p:spPr>
          <a:xfrm>
            <a:off x="666750" y="4929191"/>
            <a:ext cx="6886575" cy="464871"/>
          </a:xfrm>
          <a:prstGeom prst="rect">
            <a:avLst/>
          </a:prstGeom>
        </p:spPr>
        <p:txBody>
          <a:bodyPr lIns="0" tIns="0" rIns="0" bIns="0" rtlCol="0" anchor="t">
            <a:spAutoFit/>
          </a:bodyPr>
          <a:lstStyle/>
          <a:p>
            <a:pPr defTabSz="914400">
              <a:lnSpc>
                <a:spcPts val="3640"/>
              </a:lnSpc>
            </a:pPr>
            <a:r>
              <a:rPr lang="en-US" sz="2600" b="1">
                <a:solidFill>
                  <a:srgbClr val="EDFEFF"/>
                </a:solidFill>
                <a:latin typeface="Fira Sans Bold"/>
                <a:ea typeface="Fira Sans Bold"/>
                <a:cs typeface="Fira Sans Bold"/>
                <a:sym typeface="Fira Sans Bold"/>
              </a:rPr>
              <a:t>PRECISION</a:t>
            </a:r>
          </a:p>
        </p:txBody>
      </p:sp>
      <p:sp>
        <p:nvSpPr>
          <p:cNvPr id="5" name="TextBox 5"/>
          <p:cNvSpPr txBox="1"/>
          <p:nvPr/>
        </p:nvSpPr>
        <p:spPr>
          <a:xfrm>
            <a:off x="9296400" y="5869003"/>
            <a:ext cx="6886575" cy="1923604"/>
          </a:xfrm>
          <a:prstGeom prst="rect">
            <a:avLst/>
          </a:prstGeom>
        </p:spPr>
        <p:txBody>
          <a:bodyPr lIns="0" tIns="0" rIns="0" bIns="0" rtlCol="0" anchor="t">
            <a:spAutoFit/>
          </a:bodyPr>
          <a:lstStyle/>
          <a:p>
            <a:pPr defTabSz="914400">
              <a:lnSpc>
                <a:spcPts val="2939"/>
              </a:lnSpc>
            </a:pPr>
            <a:r>
              <a:rPr lang="en-US" sz="2100">
                <a:solidFill>
                  <a:srgbClr val="EDFEFF"/>
                </a:solidFill>
                <a:latin typeface="Fira Sans Light"/>
                <a:ea typeface="Fira Sans Light"/>
                <a:cs typeface="Fira Sans Light"/>
                <a:sym typeface="Fira Sans Light"/>
              </a:rPr>
              <a:t>Two-stage sampling offers </a:t>
            </a:r>
            <a:r>
              <a:rPr lang="en-US" sz="2100" b="1">
                <a:solidFill>
                  <a:srgbClr val="EDFEFF"/>
                </a:solidFill>
                <a:latin typeface="Fira Sans Bold"/>
                <a:ea typeface="Fira Sans Bold"/>
                <a:cs typeface="Fira Sans Bold"/>
                <a:sym typeface="Fira Sans Bold"/>
              </a:rPr>
              <a:t>greater flexibility</a:t>
            </a:r>
            <a:r>
              <a:rPr lang="en-US" sz="2100">
                <a:solidFill>
                  <a:srgbClr val="EDFEFF"/>
                </a:solidFill>
                <a:latin typeface="Fira Sans Light"/>
                <a:ea typeface="Fira Sans Light"/>
                <a:cs typeface="Fira Sans Light"/>
                <a:sym typeface="Fira Sans Light"/>
              </a:rPr>
              <a:t>, allowing different sampling methods at each stage. This adaptability enhances the design, enabling researchers to optimize for specific conditions and requirements, increasing overall effectiveness.</a:t>
            </a:r>
          </a:p>
        </p:txBody>
      </p:sp>
      <p:sp>
        <p:nvSpPr>
          <p:cNvPr id="6" name="TextBox 6"/>
          <p:cNvSpPr txBox="1"/>
          <p:nvPr/>
        </p:nvSpPr>
        <p:spPr>
          <a:xfrm>
            <a:off x="9296400" y="4929190"/>
            <a:ext cx="6886575" cy="464871"/>
          </a:xfrm>
          <a:prstGeom prst="rect">
            <a:avLst/>
          </a:prstGeom>
        </p:spPr>
        <p:txBody>
          <a:bodyPr lIns="0" tIns="0" rIns="0" bIns="0" rtlCol="0" anchor="t">
            <a:spAutoFit/>
          </a:bodyPr>
          <a:lstStyle/>
          <a:p>
            <a:pPr defTabSz="914400">
              <a:lnSpc>
                <a:spcPts val="3640"/>
              </a:lnSpc>
            </a:pPr>
            <a:r>
              <a:rPr lang="en-US" sz="2600" b="1">
                <a:solidFill>
                  <a:srgbClr val="EDFEFF"/>
                </a:solidFill>
                <a:latin typeface="Fira Sans Bold"/>
                <a:ea typeface="Fira Sans Bold"/>
                <a:cs typeface="Fira Sans Bold"/>
                <a:sym typeface="Fira Sans Bold"/>
              </a:rPr>
              <a:t>FLEXIBILITY</a:t>
            </a:r>
          </a:p>
        </p:txBody>
      </p:sp>
      <p:sp>
        <p:nvSpPr>
          <p:cNvPr id="7" name="Freeform 7"/>
          <p:cNvSpPr/>
          <p:nvPr/>
        </p:nvSpPr>
        <p:spPr>
          <a:xfrm>
            <a:off x="-12698" y="10097225"/>
            <a:ext cx="18506926" cy="189775"/>
          </a:xfrm>
          <a:custGeom>
            <a:avLst/>
            <a:gdLst/>
            <a:ahLst/>
            <a:cxnLst/>
            <a:rect l="l" t="t" r="r" b="b"/>
            <a:pathLst>
              <a:path w="18506926" h="189775">
                <a:moveTo>
                  <a:pt x="0" y="0"/>
                </a:moveTo>
                <a:lnTo>
                  <a:pt x="18506926" y="0"/>
                </a:lnTo>
                <a:lnTo>
                  <a:pt x="18506926" y="189775"/>
                </a:lnTo>
                <a:lnTo>
                  <a:pt x="0" y="189775"/>
                </a:lnTo>
                <a:lnTo>
                  <a:pt x="0" y="0"/>
                </a:lnTo>
                <a:close/>
              </a:path>
            </a:pathLst>
          </a:custGeom>
          <a:blipFill>
            <a:blip r:embed="rId2">
              <a:extLst>
                <a:ext uri="{96DAC541-7B7A-43D3-8B79-37D633B846F1}">
                  <asvg:svgBlip xmlns:asvg="http://schemas.microsoft.com/office/drawing/2016/SVG/main" xmlns="" r:embed="rId3"/>
                </a:ext>
              </a:extLst>
            </a:blip>
            <a:stretch>
              <a:fillRect t="-190" b="-190"/>
            </a:stretch>
          </a:blipFill>
        </p:spPr>
      </p:sp>
      <p:grpSp>
        <p:nvGrpSpPr>
          <p:cNvPr id="8" name="Group 8"/>
          <p:cNvGrpSpPr/>
          <p:nvPr/>
        </p:nvGrpSpPr>
        <p:grpSpPr>
          <a:xfrm>
            <a:off x="9894539" y="7994046"/>
            <a:ext cx="3772189" cy="1951193"/>
            <a:chOff x="0" y="0"/>
            <a:chExt cx="5029585" cy="2601589"/>
          </a:xfrm>
        </p:grpSpPr>
        <p:sp>
          <p:nvSpPr>
            <p:cNvPr id="9" name="Freeform 9"/>
            <p:cNvSpPr/>
            <p:nvPr/>
          </p:nvSpPr>
          <p:spPr>
            <a:xfrm>
              <a:off x="0" y="0"/>
              <a:ext cx="5029581" cy="2601595"/>
            </a:xfrm>
            <a:custGeom>
              <a:avLst/>
              <a:gdLst/>
              <a:ahLst/>
              <a:cxnLst/>
              <a:rect l="l" t="t" r="r" b="b"/>
              <a:pathLst>
                <a:path w="5029581" h="2601595">
                  <a:moveTo>
                    <a:pt x="648081" y="0"/>
                  </a:moveTo>
                  <a:lnTo>
                    <a:pt x="4381500" y="0"/>
                  </a:lnTo>
                  <a:cubicBezTo>
                    <a:pt x="4553458" y="0"/>
                    <a:pt x="4718177" y="50419"/>
                    <a:pt x="4839716" y="140335"/>
                  </a:cubicBezTo>
                  <a:cubicBezTo>
                    <a:pt x="4961255" y="230251"/>
                    <a:pt x="5029581" y="352171"/>
                    <a:pt x="5029581" y="479298"/>
                  </a:cubicBezTo>
                  <a:lnTo>
                    <a:pt x="5029581" y="2122424"/>
                  </a:lnTo>
                  <a:cubicBezTo>
                    <a:pt x="5029581" y="2249551"/>
                    <a:pt x="4961382" y="2371471"/>
                    <a:pt x="4839843" y="2461260"/>
                  </a:cubicBezTo>
                  <a:cubicBezTo>
                    <a:pt x="4718304" y="2551049"/>
                    <a:pt x="4553331" y="2601595"/>
                    <a:pt x="4381500" y="2601595"/>
                  </a:cubicBezTo>
                  <a:lnTo>
                    <a:pt x="648081" y="2601595"/>
                  </a:lnTo>
                  <a:cubicBezTo>
                    <a:pt x="476123" y="2601595"/>
                    <a:pt x="311404" y="2551176"/>
                    <a:pt x="189865" y="2461260"/>
                  </a:cubicBezTo>
                  <a:cubicBezTo>
                    <a:pt x="68326" y="2371344"/>
                    <a:pt x="0" y="2249551"/>
                    <a:pt x="0" y="2122424"/>
                  </a:cubicBezTo>
                  <a:lnTo>
                    <a:pt x="0" y="479298"/>
                  </a:lnTo>
                  <a:cubicBezTo>
                    <a:pt x="0" y="352171"/>
                    <a:pt x="68199" y="230251"/>
                    <a:pt x="189738" y="140335"/>
                  </a:cubicBezTo>
                  <a:cubicBezTo>
                    <a:pt x="311277" y="50419"/>
                    <a:pt x="476250" y="0"/>
                    <a:pt x="648081" y="0"/>
                  </a:cubicBezTo>
                  <a:close/>
                </a:path>
              </a:pathLst>
            </a:custGeom>
            <a:blipFill>
              <a:blip r:embed="rId4"/>
              <a:stretch>
                <a:fillRect t="-17535" b="-17534"/>
              </a:stretch>
            </a:blipFill>
          </p:spPr>
        </p:sp>
      </p:grpSp>
      <p:sp>
        <p:nvSpPr>
          <p:cNvPr id="10" name="Freeform 10"/>
          <p:cNvSpPr/>
          <p:nvPr/>
        </p:nvSpPr>
        <p:spPr>
          <a:xfrm>
            <a:off x="9878983" y="7982543"/>
            <a:ext cx="3803299" cy="1974256"/>
          </a:xfrm>
          <a:custGeom>
            <a:avLst/>
            <a:gdLst/>
            <a:ahLst/>
            <a:cxnLst/>
            <a:rect l="l" t="t" r="r" b="b"/>
            <a:pathLst>
              <a:path w="3803299" h="1974256">
                <a:moveTo>
                  <a:pt x="0" y="0"/>
                </a:moveTo>
                <a:lnTo>
                  <a:pt x="3803299" y="0"/>
                </a:lnTo>
                <a:lnTo>
                  <a:pt x="3803299" y="1974256"/>
                </a:lnTo>
                <a:lnTo>
                  <a:pt x="0" y="197425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1" name="Group 11"/>
          <p:cNvGrpSpPr/>
          <p:nvPr/>
        </p:nvGrpSpPr>
        <p:grpSpPr>
          <a:xfrm>
            <a:off x="1899566" y="7892076"/>
            <a:ext cx="3866243" cy="2045853"/>
            <a:chOff x="0" y="0"/>
            <a:chExt cx="5154990" cy="2727804"/>
          </a:xfrm>
        </p:grpSpPr>
        <p:sp>
          <p:nvSpPr>
            <p:cNvPr id="12" name="Freeform 12"/>
            <p:cNvSpPr/>
            <p:nvPr/>
          </p:nvSpPr>
          <p:spPr>
            <a:xfrm>
              <a:off x="0" y="0"/>
              <a:ext cx="5155057" cy="2727833"/>
            </a:xfrm>
            <a:custGeom>
              <a:avLst/>
              <a:gdLst/>
              <a:ahLst/>
              <a:cxnLst/>
              <a:rect l="l" t="t" r="r" b="b"/>
              <a:pathLst>
                <a:path w="5155057" h="2727833">
                  <a:moveTo>
                    <a:pt x="663321" y="0"/>
                  </a:moveTo>
                  <a:lnTo>
                    <a:pt x="4491736" y="0"/>
                  </a:lnTo>
                  <a:cubicBezTo>
                    <a:pt x="4667631" y="0"/>
                    <a:pt x="4836414" y="52959"/>
                    <a:pt x="4960747" y="147066"/>
                  </a:cubicBezTo>
                  <a:cubicBezTo>
                    <a:pt x="5085080" y="241173"/>
                    <a:pt x="5155057" y="368935"/>
                    <a:pt x="5155057" y="502158"/>
                  </a:cubicBezTo>
                  <a:lnTo>
                    <a:pt x="5155057" y="2225675"/>
                  </a:lnTo>
                  <a:cubicBezTo>
                    <a:pt x="5155057" y="2358771"/>
                    <a:pt x="5085207" y="2486533"/>
                    <a:pt x="4960747" y="2580767"/>
                  </a:cubicBezTo>
                  <a:cubicBezTo>
                    <a:pt x="4836287" y="2675001"/>
                    <a:pt x="4667631" y="2727833"/>
                    <a:pt x="4491736" y="2727833"/>
                  </a:cubicBezTo>
                  <a:lnTo>
                    <a:pt x="663321" y="2727833"/>
                  </a:lnTo>
                  <a:cubicBezTo>
                    <a:pt x="487426" y="2727833"/>
                    <a:pt x="318643" y="2674874"/>
                    <a:pt x="194310" y="2580767"/>
                  </a:cubicBezTo>
                  <a:cubicBezTo>
                    <a:pt x="69977" y="2486660"/>
                    <a:pt x="0" y="2358771"/>
                    <a:pt x="0" y="2225675"/>
                  </a:cubicBezTo>
                  <a:lnTo>
                    <a:pt x="0" y="502158"/>
                  </a:lnTo>
                  <a:cubicBezTo>
                    <a:pt x="0" y="368935"/>
                    <a:pt x="69850" y="241173"/>
                    <a:pt x="194310" y="147066"/>
                  </a:cubicBezTo>
                  <a:cubicBezTo>
                    <a:pt x="318770" y="52959"/>
                    <a:pt x="487426" y="0"/>
                    <a:pt x="663321" y="0"/>
                  </a:cubicBezTo>
                  <a:close/>
                </a:path>
              </a:pathLst>
            </a:custGeom>
            <a:blipFill>
              <a:blip r:embed="rId7"/>
              <a:stretch>
                <a:fillRect t="-15992" r="1" b="-15991"/>
              </a:stretch>
            </a:blipFill>
          </p:spPr>
        </p:sp>
      </p:grpSp>
      <p:sp>
        <p:nvSpPr>
          <p:cNvPr id="13" name="Freeform 13"/>
          <p:cNvSpPr/>
          <p:nvPr/>
        </p:nvSpPr>
        <p:spPr>
          <a:xfrm>
            <a:off x="1883635" y="7880015"/>
            <a:ext cx="3898105" cy="2069975"/>
          </a:xfrm>
          <a:custGeom>
            <a:avLst/>
            <a:gdLst/>
            <a:ahLst/>
            <a:cxnLst/>
            <a:rect l="l" t="t" r="r" b="b"/>
            <a:pathLst>
              <a:path w="3898105" h="2069975">
                <a:moveTo>
                  <a:pt x="0" y="0"/>
                </a:moveTo>
                <a:lnTo>
                  <a:pt x="3898105" y="0"/>
                </a:lnTo>
                <a:lnTo>
                  <a:pt x="3898105" y="2069975"/>
                </a:lnTo>
                <a:lnTo>
                  <a:pt x="0" y="206997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extLst>
      <p:ext uri="{BB962C8B-B14F-4D97-AF65-F5344CB8AC3E}">
        <p14:creationId xmlns:p14="http://schemas.microsoft.com/office/powerpoint/2010/main" val="1023796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5959"/>
        </a:solidFill>
        <a:effectLst/>
      </p:bgPr>
    </p:bg>
    <p:spTree>
      <p:nvGrpSpPr>
        <p:cNvPr id="1" name=""/>
        <p:cNvGrpSpPr/>
        <p:nvPr/>
      </p:nvGrpSpPr>
      <p:grpSpPr>
        <a:xfrm>
          <a:off x="0" y="0"/>
          <a:ext cx="0" cy="0"/>
          <a:chOff x="0" y="0"/>
          <a:chExt cx="0" cy="0"/>
        </a:xfrm>
      </p:grpSpPr>
      <p:sp>
        <p:nvSpPr>
          <p:cNvPr id="2" name="TextBox 2"/>
          <p:cNvSpPr txBox="1"/>
          <p:nvPr/>
        </p:nvSpPr>
        <p:spPr>
          <a:xfrm>
            <a:off x="666750" y="781053"/>
            <a:ext cx="14077950" cy="2244204"/>
          </a:xfrm>
          <a:prstGeom prst="rect">
            <a:avLst/>
          </a:prstGeom>
        </p:spPr>
        <p:txBody>
          <a:bodyPr lIns="0" tIns="0" rIns="0" bIns="0" rtlCol="0" anchor="t">
            <a:spAutoFit/>
          </a:bodyPr>
          <a:lstStyle/>
          <a:p>
            <a:pPr defTabSz="914400">
              <a:lnSpc>
                <a:spcPts val="8800"/>
              </a:lnSpc>
            </a:pPr>
            <a:r>
              <a:rPr lang="en-US" sz="8000">
                <a:solidFill>
                  <a:srgbClr val="EDFEFF"/>
                </a:solidFill>
                <a:latin typeface="Helios Extended"/>
                <a:ea typeface="Helios Extended"/>
                <a:cs typeface="Helios Extended"/>
                <a:sym typeface="Helios Extended"/>
              </a:rPr>
              <a:t>Advantages of Two-Stage Sampling</a:t>
            </a:r>
          </a:p>
        </p:txBody>
      </p:sp>
      <p:sp>
        <p:nvSpPr>
          <p:cNvPr id="3" name="TextBox 3"/>
          <p:cNvSpPr txBox="1"/>
          <p:nvPr/>
        </p:nvSpPr>
        <p:spPr>
          <a:xfrm>
            <a:off x="666750" y="5860256"/>
            <a:ext cx="4000500" cy="2310953"/>
          </a:xfrm>
          <a:prstGeom prst="rect">
            <a:avLst/>
          </a:prstGeom>
        </p:spPr>
        <p:txBody>
          <a:bodyPr lIns="0" tIns="0" rIns="0" bIns="0" rtlCol="0" anchor="t">
            <a:spAutoFit/>
          </a:bodyPr>
          <a:lstStyle/>
          <a:p>
            <a:pPr defTabSz="914400">
              <a:lnSpc>
                <a:spcPts val="2939"/>
              </a:lnSpc>
            </a:pPr>
            <a:r>
              <a:rPr lang="en-US" sz="2100">
                <a:solidFill>
                  <a:srgbClr val="EDFEFF"/>
                </a:solidFill>
                <a:latin typeface="Fira Sans Light"/>
                <a:ea typeface="Fira Sans Light"/>
                <a:cs typeface="Fira Sans Light"/>
                <a:sym typeface="Fira Sans Light"/>
              </a:rPr>
              <a:t>Two-stage sampling provides </a:t>
            </a:r>
            <a:r>
              <a:rPr lang="en-US" sz="2100" b="1">
                <a:solidFill>
                  <a:srgbClr val="EDFEFF"/>
                </a:solidFill>
                <a:latin typeface="Fira Sans Bold"/>
                <a:ea typeface="Fira Sans Bold"/>
                <a:cs typeface="Fira Sans Bold"/>
                <a:sym typeface="Fira Sans Bold"/>
              </a:rPr>
              <a:t>flexibility</a:t>
            </a:r>
            <a:r>
              <a:rPr lang="en-US" sz="2100">
                <a:solidFill>
                  <a:srgbClr val="EDFEFF"/>
                </a:solidFill>
                <a:latin typeface="Fira Sans Light"/>
                <a:ea typeface="Fira Sans Light"/>
                <a:cs typeface="Fira Sans Light"/>
                <a:sym typeface="Fira Sans Light"/>
              </a:rPr>
              <a:t> by allowing different techniques at each stage, adapting to specific research needs and enhancing the overall effectiveness of data collection.</a:t>
            </a:r>
          </a:p>
        </p:txBody>
      </p:sp>
      <p:sp>
        <p:nvSpPr>
          <p:cNvPr id="4" name="TextBox 4"/>
          <p:cNvSpPr txBox="1"/>
          <p:nvPr/>
        </p:nvSpPr>
        <p:spPr>
          <a:xfrm>
            <a:off x="666750" y="4929190"/>
            <a:ext cx="4000500" cy="464871"/>
          </a:xfrm>
          <a:prstGeom prst="rect">
            <a:avLst/>
          </a:prstGeom>
        </p:spPr>
        <p:txBody>
          <a:bodyPr lIns="0" tIns="0" rIns="0" bIns="0" rtlCol="0" anchor="t">
            <a:spAutoFit/>
          </a:bodyPr>
          <a:lstStyle/>
          <a:p>
            <a:pPr defTabSz="914400">
              <a:lnSpc>
                <a:spcPts val="3640"/>
              </a:lnSpc>
            </a:pPr>
            <a:r>
              <a:rPr lang="en-US" sz="2600" b="1">
                <a:solidFill>
                  <a:srgbClr val="EDFEFF"/>
                </a:solidFill>
                <a:latin typeface="Fira Sans Bold"/>
                <a:ea typeface="Fira Sans Bold"/>
                <a:cs typeface="Fira Sans Bold"/>
                <a:sym typeface="Fira Sans Bold"/>
              </a:rPr>
              <a:t>FLEXIBILITY</a:t>
            </a:r>
          </a:p>
        </p:txBody>
      </p:sp>
      <p:sp>
        <p:nvSpPr>
          <p:cNvPr id="5" name="TextBox 5"/>
          <p:cNvSpPr txBox="1"/>
          <p:nvPr/>
        </p:nvSpPr>
        <p:spPr>
          <a:xfrm>
            <a:off x="6419850" y="5860258"/>
            <a:ext cx="4010025" cy="2675236"/>
          </a:xfrm>
          <a:prstGeom prst="rect">
            <a:avLst/>
          </a:prstGeom>
        </p:spPr>
        <p:txBody>
          <a:bodyPr lIns="0" tIns="0" rIns="0" bIns="0" rtlCol="0" anchor="t">
            <a:spAutoFit/>
          </a:bodyPr>
          <a:lstStyle/>
          <a:p>
            <a:pPr defTabSz="914400">
              <a:lnSpc>
                <a:spcPts val="2939"/>
              </a:lnSpc>
            </a:pPr>
            <a:r>
              <a:rPr lang="en-US" sz="2100">
                <a:solidFill>
                  <a:srgbClr val="EDFEFF"/>
                </a:solidFill>
                <a:latin typeface="Fira Sans Light"/>
                <a:ea typeface="Fira Sans Light"/>
                <a:cs typeface="Fira Sans Light"/>
                <a:sym typeface="Fira Sans Light"/>
              </a:rPr>
              <a:t>This method reduces the workload significantly since sampling frames are needed only for selected Primary Sampling Units (PSUs), streamlining the data collection process and saving resources.</a:t>
            </a:r>
          </a:p>
        </p:txBody>
      </p:sp>
      <p:sp>
        <p:nvSpPr>
          <p:cNvPr id="6" name="TextBox 6"/>
          <p:cNvSpPr txBox="1"/>
          <p:nvPr/>
        </p:nvSpPr>
        <p:spPr>
          <a:xfrm>
            <a:off x="6419850" y="4929191"/>
            <a:ext cx="4010025" cy="464871"/>
          </a:xfrm>
          <a:prstGeom prst="rect">
            <a:avLst/>
          </a:prstGeom>
        </p:spPr>
        <p:txBody>
          <a:bodyPr lIns="0" tIns="0" rIns="0" bIns="0" rtlCol="0" anchor="t">
            <a:spAutoFit/>
          </a:bodyPr>
          <a:lstStyle/>
          <a:p>
            <a:pPr defTabSz="914400">
              <a:lnSpc>
                <a:spcPts val="3640"/>
              </a:lnSpc>
            </a:pPr>
            <a:r>
              <a:rPr lang="en-US" sz="2600" b="1">
                <a:solidFill>
                  <a:srgbClr val="EDFEFF"/>
                </a:solidFill>
                <a:latin typeface="Fira Sans Bold"/>
                <a:ea typeface="Fira Sans Bold"/>
                <a:cs typeface="Fira Sans Bold"/>
                <a:sym typeface="Fira Sans Bold"/>
              </a:rPr>
              <a:t>REDUCED WORKLOAD</a:t>
            </a:r>
          </a:p>
        </p:txBody>
      </p:sp>
      <p:sp>
        <p:nvSpPr>
          <p:cNvPr id="7" name="TextBox 7"/>
          <p:cNvSpPr txBox="1"/>
          <p:nvPr/>
        </p:nvSpPr>
        <p:spPr>
          <a:xfrm>
            <a:off x="12172950" y="5860256"/>
            <a:ext cx="4010025" cy="2310953"/>
          </a:xfrm>
          <a:prstGeom prst="rect">
            <a:avLst/>
          </a:prstGeom>
        </p:spPr>
        <p:txBody>
          <a:bodyPr lIns="0" tIns="0" rIns="0" bIns="0" rtlCol="0" anchor="t">
            <a:spAutoFit/>
          </a:bodyPr>
          <a:lstStyle/>
          <a:p>
            <a:pPr defTabSz="914400">
              <a:lnSpc>
                <a:spcPts val="2939"/>
              </a:lnSpc>
            </a:pPr>
            <a:r>
              <a:rPr lang="en-US" sz="2100">
                <a:solidFill>
                  <a:srgbClr val="EDFEFF"/>
                </a:solidFill>
                <a:latin typeface="Fira Sans Light"/>
                <a:ea typeface="Fira Sans Light"/>
                <a:cs typeface="Fira Sans Light"/>
                <a:sym typeface="Fira Sans Light"/>
              </a:rPr>
              <a:t>It strikes a </a:t>
            </a:r>
            <a:r>
              <a:rPr lang="en-US" sz="2100" b="1">
                <a:solidFill>
                  <a:srgbClr val="EDFEFF"/>
                </a:solidFill>
                <a:latin typeface="Fira Sans Bold"/>
                <a:ea typeface="Fira Sans Bold"/>
                <a:cs typeface="Fira Sans Bold"/>
                <a:sym typeface="Fira Sans Bold"/>
              </a:rPr>
              <a:t>balanced trade-off</a:t>
            </a:r>
            <a:r>
              <a:rPr lang="en-US" sz="2100">
                <a:solidFill>
                  <a:srgbClr val="EDFEFF"/>
                </a:solidFill>
                <a:latin typeface="Fira Sans Light"/>
                <a:ea typeface="Fira Sans Light"/>
                <a:cs typeface="Fira Sans Light"/>
                <a:sym typeface="Fira Sans Light"/>
              </a:rPr>
              <a:t> between cost and statistical accuracy, making it ideal for complex field studies where precision is critical but resources are limited.</a:t>
            </a:r>
          </a:p>
        </p:txBody>
      </p:sp>
      <p:sp>
        <p:nvSpPr>
          <p:cNvPr id="8" name="TextBox 8"/>
          <p:cNvSpPr txBox="1"/>
          <p:nvPr/>
        </p:nvSpPr>
        <p:spPr>
          <a:xfrm>
            <a:off x="12172950" y="4929190"/>
            <a:ext cx="4010025" cy="464871"/>
          </a:xfrm>
          <a:prstGeom prst="rect">
            <a:avLst/>
          </a:prstGeom>
        </p:spPr>
        <p:txBody>
          <a:bodyPr lIns="0" tIns="0" rIns="0" bIns="0" rtlCol="0" anchor="t">
            <a:spAutoFit/>
          </a:bodyPr>
          <a:lstStyle/>
          <a:p>
            <a:pPr defTabSz="914400">
              <a:lnSpc>
                <a:spcPts val="3640"/>
              </a:lnSpc>
            </a:pPr>
            <a:r>
              <a:rPr lang="en-US" sz="2600" b="1">
                <a:solidFill>
                  <a:srgbClr val="EDFEFF"/>
                </a:solidFill>
                <a:latin typeface="Fira Sans Bold"/>
                <a:ea typeface="Fira Sans Bold"/>
                <a:cs typeface="Fira Sans Bold"/>
                <a:sym typeface="Fira Sans Bold"/>
              </a:rPr>
              <a:t>BALANCED TRADE-OFF</a:t>
            </a:r>
          </a:p>
        </p:txBody>
      </p:sp>
      <p:sp>
        <p:nvSpPr>
          <p:cNvPr id="9" name="Freeform 9"/>
          <p:cNvSpPr/>
          <p:nvPr/>
        </p:nvSpPr>
        <p:spPr>
          <a:xfrm>
            <a:off x="-12698" y="10097225"/>
            <a:ext cx="18506926" cy="189775"/>
          </a:xfrm>
          <a:custGeom>
            <a:avLst/>
            <a:gdLst/>
            <a:ahLst/>
            <a:cxnLst/>
            <a:rect l="l" t="t" r="r" b="b"/>
            <a:pathLst>
              <a:path w="18506926" h="189775">
                <a:moveTo>
                  <a:pt x="0" y="0"/>
                </a:moveTo>
                <a:lnTo>
                  <a:pt x="18506926" y="0"/>
                </a:lnTo>
                <a:lnTo>
                  <a:pt x="18506926" y="189775"/>
                </a:lnTo>
                <a:lnTo>
                  <a:pt x="0" y="189775"/>
                </a:lnTo>
                <a:lnTo>
                  <a:pt x="0" y="0"/>
                </a:lnTo>
                <a:close/>
              </a:path>
            </a:pathLst>
          </a:custGeom>
          <a:blipFill>
            <a:blip r:embed="rId2">
              <a:extLst>
                <a:ext uri="{96DAC541-7B7A-43D3-8B79-37D633B846F1}">
                  <asvg:svgBlip xmlns:asvg="http://schemas.microsoft.com/office/drawing/2016/SVG/main" xmlns="" r:embed="rId3"/>
                </a:ext>
              </a:extLst>
            </a:blip>
            <a:stretch>
              <a:fillRect t="-190" b="-190"/>
            </a:stretch>
          </a:blipFill>
        </p:spPr>
      </p:sp>
      <p:grpSp>
        <p:nvGrpSpPr>
          <p:cNvPr id="10" name="Group 10"/>
          <p:cNvGrpSpPr/>
          <p:nvPr/>
        </p:nvGrpSpPr>
        <p:grpSpPr>
          <a:xfrm>
            <a:off x="666750" y="2997204"/>
            <a:ext cx="2873408" cy="1924718"/>
            <a:chOff x="0" y="0"/>
            <a:chExt cx="3831209" cy="2566289"/>
          </a:xfrm>
        </p:grpSpPr>
        <p:sp>
          <p:nvSpPr>
            <p:cNvPr id="11" name="Freeform 11"/>
            <p:cNvSpPr/>
            <p:nvPr/>
          </p:nvSpPr>
          <p:spPr>
            <a:xfrm>
              <a:off x="0" y="0"/>
              <a:ext cx="3831209" cy="2566289"/>
            </a:xfrm>
            <a:custGeom>
              <a:avLst/>
              <a:gdLst/>
              <a:ahLst/>
              <a:cxnLst/>
              <a:rect l="l" t="t" r="r" b="b"/>
              <a:pathLst>
                <a:path w="3831209" h="2566289">
                  <a:moveTo>
                    <a:pt x="316484" y="0"/>
                  </a:moveTo>
                  <a:lnTo>
                    <a:pt x="3514725" y="0"/>
                  </a:lnTo>
                  <a:cubicBezTo>
                    <a:pt x="3598672" y="0"/>
                    <a:pt x="3679190" y="33401"/>
                    <a:pt x="3738499" y="92710"/>
                  </a:cubicBezTo>
                  <a:cubicBezTo>
                    <a:pt x="3797808" y="152019"/>
                    <a:pt x="3831209" y="232537"/>
                    <a:pt x="3831209" y="316484"/>
                  </a:cubicBezTo>
                  <a:lnTo>
                    <a:pt x="3831209" y="2249805"/>
                  </a:lnTo>
                  <a:cubicBezTo>
                    <a:pt x="3831209" y="2333752"/>
                    <a:pt x="3797808" y="2414270"/>
                    <a:pt x="3738499" y="2473579"/>
                  </a:cubicBezTo>
                  <a:cubicBezTo>
                    <a:pt x="3679190" y="2532888"/>
                    <a:pt x="3598672" y="2566289"/>
                    <a:pt x="3514725" y="2566289"/>
                  </a:cubicBezTo>
                  <a:lnTo>
                    <a:pt x="316484" y="2566289"/>
                  </a:lnTo>
                  <a:cubicBezTo>
                    <a:pt x="232537" y="2566289"/>
                    <a:pt x="152019" y="2532888"/>
                    <a:pt x="92710" y="2473579"/>
                  </a:cubicBezTo>
                  <a:cubicBezTo>
                    <a:pt x="33401" y="2414270"/>
                    <a:pt x="0" y="2333625"/>
                    <a:pt x="0" y="2249805"/>
                  </a:cubicBezTo>
                  <a:lnTo>
                    <a:pt x="0" y="316484"/>
                  </a:lnTo>
                  <a:cubicBezTo>
                    <a:pt x="0" y="232537"/>
                    <a:pt x="33401" y="152019"/>
                    <a:pt x="92710" y="92710"/>
                  </a:cubicBezTo>
                  <a:cubicBezTo>
                    <a:pt x="152019" y="33401"/>
                    <a:pt x="232537" y="0"/>
                    <a:pt x="316484" y="0"/>
                  </a:cubicBezTo>
                  <a:close/>
                </a:path>
              </a:pathLst>
            </a:custGeom>
            <a:blipFill>
              <a:blip r:embed="rId4"/>
              <a:stretch>
                <a:fillRect l="-59" r="-59"/>
              </a:stretch>
            </a:blipFill>
          </p:spPr>
        </p:sp>
      </p:grpSp>
      <p:grpSp>
        <p:nvGrpSpPr>
          <p:cNvPr id="12" name="Group 12"/>
          <p:cNvGrpSpPr/>
          <p:nvPr/>
        </p:nvGrpSpPr>
        <p:grpSpPr>
          <a:xfrm>
            <a:off x="6415089" y="2997203"/>
            <a:ext cx="2838355" cy="1901286"/>
            <a:chOff x="0" y="0"/>
            <a:chExt cx="3784473" cy="2535047"/>
          </a:xfrm>
        </p:grpSpPr>
        <p:sp>
          <p:nvSpPr>
            <p:cNvPr id="13" name="Freeform 13"/>
            <p:cNvSpPr/>
            <p:nvPr/>
          </p:nvSpPr>
          <p:spPr>
            <a:xfrm>
              <a:off x="0" y="0"/>
              <a:ext cx="3784473" cy="2535047"/>
            </a:xfrm>
            <a:custGeom>
              <a:avLst/>
              <a:gdLst/>
              <a:ahLst/>
              <a:cxnLst/>
              <a:rect l="l" t="t" r="r" b="b"/>
              <a:pathLst>
                <a:path w="3784473" h="2535047">
                  <a:moveTo>
                    <a:pt x="316484" y="0"/>
                  </a:moveTo>
                  <a:lnTo>
                    <a:pt x="3467989" y="0"/>
                  </a:lnTo>
                  <a:cubicBezTo>
                    <a:pt x="3551936" y="0"/>
                    <a:pt x="3632454" y="33401"/>
                    <a:pt x="3691763" y="92710"/>
                  </a:cubicBezTo>
                  <a:cubicBezTo>
                    <a:pt x="3751072" y="152019"/>
                    <a:pt x="3784473" y="232537"/>
                    <a:pt x="3784473" y="316484"/>
                  </a:cubicBezTo>
                  <a:lnTo>
                    <a:pt x="3784473" y="2218563"/>
                  </a:lnTo>
                  <a:cubicBezTo>
                    <a:pt x="3784473" y="2393315"/>
                    <a:pt x="3642741" y="2535047"/>
                    <a:pt x="3467989" y="2535047"/>
                  </a:cubicBezTo>
                  <a:lnTo>
                    <a:pt x="316484" y="2535047"/>
                  </a:lnTo>
                  <a:cubicBezTo>
                    <a:pt x="141732" y="2535047"/>
                    <a:pt x="0" y="2393315"/>
                    <a:pt x="0" y="2218563"/>
                  </a:cubicBezTo>
                  <a:lnTo>
                    <a:pt x="0" y="316484"/>
                  </a:lnTo>
                  <a:cubicBezTo>
                    <a:pt x="0" y="141732"/>
                    <a:pt x="141732" y="0"/>
                    <a:pt x="316484" y="0"/>
                  </a:cubicBezTo>
                  <a:close/>
                </a:path>
              </a:pathLst>
            </a:custGeom>
            <a:blipFill>
              <a:blip r:embed="rId5"/>
              <a:stretch>
                <a:fillRect t="-79" b="-79"/>
              </a:stretch>
            </a:blipFill>
          </p:spPr>
        </p:sp>
      </p:grpSp>
      <p:grpSp>
        <p:nvGrpSpPr>
          <p:cNvPr id="14" name="Group 14"/>
          <p:cNvGrpSpPr/>
          <p:nvPr/>
        </p:nvGrpSpPr>
        <p:grpSpPr>
          <a:xfrm>
            <a:off x="12172952" y="2936092"/>
            <a:ext cx="2929604" cy="1962341"/>
            <a:chOff x="0" y="0"/>
            <a:chExt cx="3906139" cy="2616454"/>
          </a:xfrm>
        </p:grpSpPr>
        <p:sp>
          <p:nvSpPr>
            <p:cNvPr id="15" name="Freeform 15"/>
            <p:cNvSpPr/>
            <p:nvPr/>
          </p:nvSpPr>
          <p:spPr>
            <a:xfrm>
              <a:off x="0" y="0"/>
              <a:ext cx="3906139" cy="2616454"/>
            </a:xfrm>
            <a:custGeom>
              <a:avLst/>
              <a:gdLst/>
              <a:ahLst/>
              <a:cxnLst/>
              <a:rect l="l" t="t" r="r" b="b"/>
              <a:pathLst>
                <a:path w="3906139" h="2616454">
                  <a:moveTo>
                    <a:pt x="316484" y="0"/>
                  </a:moveTo>
                  <a:lnTo>
                    <a:pt x="3589655" y="0"/>
                  </a:lnTo>
                  <a:cubicBezTo>
                    <a:pt x="3673602" y="0"/>
                    <a:pt x="3754120" y="33401"/>
                    <a:pt x="3813429" y="92710"/>
                  </a:cubicBezTo>
                  <a:cubicBezTo>
                    <a:pt x="3872738" y="152019"/>
                    <a:pt x="3906139" y="232537"/>
                    <a:pt x="3906139" y="316484"/>
                  </a:cubicBezTo>
                  <a:lnTo>
                    <a:pt x="3906139" y="2299970"/>
                  </a:lnTo>
                  <a:cubicBezTo>
                    <a:pt x="3906139" y="2474722"/>
                    <a:pt x="3764407" y="2616454"/>
                    <a:pt x="3589655" y="2616454"/>
                  </a:cubicBezTo>
                  <a:lnTo>
                    <a:pt x="316484" y="2616454"/>
                  </a:lnTo>
                  <a:cubicBezTo>
                    <a:pt x="141732" y="2616454"/>
                    <a:pt x="0" y="2474722"/>
                    <a:pt x="0" y="2299970"/>
                  </a:cubicBezTo>
                  <a:lnTo>
                    <a:pt x="0" y="316484"/>
                  </a:lnTo>
                  <a:cubicBezTo>
                    <a:pt x="0" y="141732"/>
                    <a:pt x="141732" y="0"/>
                    <a:pt x="316484" y="0"/>
                  </a:cubicBezTo>
                  <a:close/>
                </a:path>
              </a:pathLst>
            </a:custGeom>
            <a:blipFill>
              <a:blip r:embed="rId6"/>
              <a:stretch>
                <a:fillRect l="-58" r="-58"/>
              </a:stretch>
            </a:blipFill>
          </p:spPr>
        </p:sp>
      </p:grpSp>
    </p:spTree>
    <p:extLst>
      <p:ext uri="{BB962C8B-B14F-4D97-AF65-F5344CB8AC3E}">
        <p14:creationId xmlns:p14="http://schemas.microsoft.com/office/powerpoint/2010/main" val="3612221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5959"/>
        </a:solidFill>
        <a:effectLst/>
      </p:bgPr>
    </p:bg>
    <p:spTree>
      <p:nvGrpSpPr>
        <p:cNvPr id="1" name=""/>
        <p:cNvGrpSpPr/>
        <p:nvPr/>
      </p:nvGrpSpPr>
      <p:grpSpPr>
        <a:xfrm>
          <a:off x="0" y="0"/>
          <a:ext cx="0" cy="0"/>
          <a:chOff x="0" y="0"/>
          <a:chExt cx="0" cy="0"/>
        </a:xfrm>
      </p:grpSpPr>
      <p:sp>
        <p:nvSpPr>
          <p:cNvPr id="2" name="TextBox 2"/>
          <p:cNvSpPr txBox="1"/>
          <p:nvPr/>
        </p:nvSpPr>
        <p:spPr>
          <a:xfrm>
            <a:off x="666750" y="781053"/>
            <a:ext cx="14077950" cy="2244204"/>
          </a:xfrm>
          <a:prstGeom prst="rect">
            <a:avLst/>
          </a:prstGeom>
        </p:spPr>
        <p:txBody>
          <a:bodyPr lIns="0" tIns="0" rIns="0" bIns="0" rtlCol="0" anchor="t">
            <a:spAutoFit/>
          </a:bodyPr>
          <a:lstStyle/>
          <a:p>
            <a:pPr defTabSz="914400">
              <a:lnSpc>
                <a:spcPts val="8800"/>
              </a:lnSpc>
            </a:pPr>
            <a:r>
              <a:rPr lang="en-US" sz="8000">
                <a:solidFill>
                  <a:srgbClr val="EDFEFF"/>
                </a:solidFill>
                <a:latin typeface="Helios Extended"/>
                <a:ea typeface="Helios Extended"/>
                <a:cs typeface="Helios Extended"/>
                <a:sym typeface="Helios Extended"/>
              </a:rPr>
              <a:t>Advantages of Two-Stage Sampling</a:t>
            </a:r>
          </a:p>
        </p:txBody>
      </p:sp>
      <p:sp>
        <p:nvSpPr>
          <p:cNvPr id="3" name="TextBox 3"/>
          <p:cNvSpPr txBox="1"/>
          <p:nvPr/>
        </p:nvSpPr>
        <p:spPr>
          <a:xfrm>
            <a:off x="666750" y="5860258"/>
            <a:ext cx="4000500" cy="2675236"/>
          </a:xfrm>
          <a:prstGeom prst="rect">
            <a:avLst/>
          </a:prstGeom>
        </p:spPr>
        <p:txBody>
          <a:bodyPr lIns="0" tIns="0" rIns="0" bIns="0" rtlCol="0" anchor="t">
            <a:spAutoFit/>
          </a:bodyPr>
          <a:lstStyle/>
          <a:p>
            <a:pPr defTabSz="914400">
              <a:lnSpc>
                <a:spcPts val="2939"/>
              </a:lnSpc>
            </a:pPr>
            <a:r>
              <a:rPr lang="en-US" sz="2100">
                <a:solidFill>
                  <a:srgbClr val="EDFEFF"/>
                </a:solidFill>
                <a:latin typeface="Fira Sans Light"/>
                <a:ea typeface="Fira Sans Light"/>
                <a:cs typeface="Fira Sans Light"/>
                <a:sym typeface="Fira Sans Light"/>
              </a:rPr>
              <a:t>Two-stage sampling is particularly advantageous when </a:t>
            </a:r>
            <a:r>
              <a:rPr lang="en-US" sz="2100" b="1">
                <a:solidFill>
                  <a:srgbClr val="EDFEFF"/>
                </a:solidFill>
                <a:latin typeface="Fira Sans Bold"/>
                <a:ea typeface="Fira Sans Bold"/>
                <a:cs typeface="Fira Sans Bold"/>
                <a:sym typeface="Fira Sans Bold"/>
              </a:rPr>
              <a:t>full sampling frames</a:t>
            </a:r>
            <a:r>
              <a:rPr lang="en-US" sz="2100">
                <a:solidFill>
                  <a:srgbClr val="EDFEFF"/>
                </a:solidFill>
                <a:latin typeface="Fira Sans Light"/>
                <a:ea typeface="Fira Sans Light"/>
                <a:cs typeface="Fira Sans Light"/>
                <a:sym typeface="Fira Sans Light"/>
              </a:rPr>
              <a:t> are unavailable, enabling researchers to gather valuable insights without the need for comprehensive population lists.</a:t>
            </a:r>
          </a:p>
        </p:txBody>
      </p:sp>
      <p:sp>
        <p:nvSpPr>
          <p:cNvPr id="4" name="TextBox 4"/>
          <p:cNvSpPr txBox="1"/>
          <p:nvPr/>
        </p:nvSpPr>
        <p:spPr>
          <a:xfrm>
            <a:off x="666750" y="4929191"/>
            <a:ext cx="4000500" cy="929741"/>
          </a:xfrm>
          <a:prstGeom prst="rect">
            <a:avLst/>
          </a:prstGeom>
        </p:spPr>
        <p:txBody>
          <a:bodyPr lIns="0" tIns="0" rIns="0" bIns="0" rtlCol="0" anchor="t">
            <a:spAutoFit/>
          </a:bodyPr>
          <a:lstStyle/>
          <a:p>
            <a:pPr defTabSz="914400">
              <a:lnSpc>
                <a:spcPts val="3640"/>
              </a:lnSpc>
            </a:pPr>
            <a:r>
              <a:rPr lang="en-US" sz="2600" b="1">
                <a:solidFill>
                  <a:srgbClr val="EDFEFF"/>
                </a:solidFill>
                <a:latin typeface="Fira Sans Bold"/>
                <a:ea typeface="Fira Sans Bold"/>
                <a:cs typeface="Fira Sans Bold"/>
                <a:sym typeface="Fira Sans Bold"/>
              </a:rPr>
              <a:t>PRACTICAL FEASIBILITY</a:t>
            </a:r>
          </a:p>
        </p:txBody>
      </p:sp>
      <p:sp>
        <p:nvSpPr>
          <p:cNvPr id="5" name="TextBox 5"/>
          <p:cNvSpPr txBox="1"/>
          <p:nvPr/>
        </p:nvSpPr>
        <p:spPr>
          <a:xfrm>
            <a:off x="6419850" y="5860258"/>
            <a:ext cx="4010025" cy="2675236"/>
          </a:xfrm>
          <a:prstGeom prst="rect">
            <a:avLst/>
          </a:prstGeom>
        </p:spPr>
        <p:txBody>
          <a:bodyPr lIns="0" tIns="0" rIns="0" bIns="0" rtlCol="0" anchor="t">
            <a:spAutoFit/>
          </a:bodyPr>
          <a:lstStyle/>
          <a:p>
            <a:pPr defTabSz="914400">
              <a:lnSpc>
                <a:spcPts val="2939"/>
              </a:lnSpc>
            </a:pPr>
            <a:r>
              <a:rPr lang="en-US" sz="2100">
                <a:solidFill>
                  <a:srgbClr val="EDFEFF"/>
                </a:solidFill>
                <a:latin typeface="Fira Sans Light"/>
                <a:ea typeface="Fira Sans Light"/>
                <a:cs typeface="Fira Sans Light"/>
                <a:sym typeface="Fira Sans Light"/>
              </a:rPr>
              <a:t>This method is often the </a:t>
            </a:r>
            <a:r>
              <a:rPr lang="en-US" sz="2100" b="1">
                <a:solidFill>
                  <a:srgbClr val="EDFEFF"/>
                </a:solidFill>
                <a:latin typeface="Fira Sans Bold"/>
                <a:ea typeface="Fira Sans Bold"/>
                <a:cs typeface="Fira Sans Bold"/>
                <a:sym typeface="Fira Sans Bold"/>
              </a:rPr>
              <a:t>only viable option</a:t>
            </a:r>
            <a:r>
              <a:rPr lang="en-US" sz="2100">
                <a:solidFill>
                  <a:srgbClr val="EDFEFF"/>
                </a:solidFill>
                <a:latin typeface="Fira Sans Light"/>
                <a:ea typeface="Fira Sans Light"/>
                <a:cs typeface="Fira Sans Light"/>
                <a:sym typeface="Fira Sans Light"/>
              </a:rPr>
              <a:t> for large-scale studies, allowing researchers to navigate complex sampling environments effectively while maintaining data integrity and accuracy.</a:t>
            </a:r>
          </a:p>
        </p:txBody>
      </p:sp>
      <p:sp>
        <p:nvSpPr>
          <p:cNvPr id="6" name="TextBox 6"/>
          <p:cNvSpPr txBox="1"/>
          <p:nvPr/>
        </p:nvSpPr>
        <p:spPr>
          <a:xfrm>
            <a:off x="6419850" y="4929191"/>
            <a:ext cx="4010025" cy="464871"/>
          </a:xfrm>
          <a:prstGeom prst="rect">
            <a:avLst/>
          </a:prstGeom>
        </p:spPr>
        <p:txBody>
          <a:bodyPr lIns="0" tIns="0" rIns="0" bIns="0" rtlCol="0" anchor="t">
            <a:spAutoFit/>
          </a:bodyPr>
          <a:lstStyle/>
          <a:p>
            <a:pPr defTabSz="914400">
              <a:lnSpc>
                <a:spcPts val="3640"/>
              </a:lnSpc>
            </a:pPr>
            <a:r>
              <a:rPr lang="en-US" sz="2600" b="1">
                <a:solidFill>
                  <a:srgbClr val="EDFEFF"/>
                </a:solidFill>
                <a:latin typeface="Fira Sans Bold"/>
                <a:ea typeface="Fira Sans Bold"/>
                <a:cs typeface="Fira Sans Bold"/>
                <a:sym typeface="Fira Sans Bold"/>
              </a:rPr>
              <a:t>STRATEGIC FIT</a:t>
            </a:r>
          </a:p>
        </p:txBody>
      </p:sp>
      <p:sp>
        <p:nvSpPr>
          <p:cNvPr id="7" name="TextBox 7"/>
          <p:cNvSpPr txBox="1"/>
          <p:nvPr/>
        </p:nvSpPr>
        <p:spPr>
          <a:xfrm>
            <a:off x="12172950" y="5860258"/>
            <a:ext cx="4010025" cy="2675236"/>
          </a:xfrm>
          <a:prstGeom prst="rect">
            <a:avLst/>
          </a:prstGeom>
        </p:spPr>
        <p:txBody>
          <a:bodyPr lIns="0" tIns="0" rIns="0" bIns="0" rtlCol="0" anchor="t">
            <a:spAutoFit/>
          </a:bodyPr>
          <a:lstStyle/>
          <a:p>
            <a:pPr defTabSz="914400">
              <a:lnSpc>
                <a:spcPts val="2939"/>
              </a:lnSpc>
            </a:pPr>
            <a:r>
              <a:rPr lang="en-US" sz="2100">
                <a:solidFill>
                  <a:srgbClr val="EDFEFF"/>
                </a:solidFill>
                <a:latin typeface="Fira Sans Light"/>
                <a:ea typeface="Fira Sans Light"/>
                <a:cs typeface="Fira Sans Light"/>
                <a:sym typeface="Fira Sans Light"/>
              </a:rPr>
              <a:t>By allowing different techniques at each stage, two-stage sampling provides a </a:t>
            </a:r>
            <a:r>
              <a:rPr lang="en-US" sz="2100" b="1">
                <a:solidFill>
                  <a:srgbClr val="EDFEFF"/>
                </a:solidFill>
                <a:latin typeface="Fira Sans Bold"/>
                <a:ea typeface="Fira Sans Bold"/>
                <a:cs typeface="Fira Sans Bold"/>
                <a:sym typeface="Fira Sans Bold"/>
              </a:rPr>
              <a:t>highly adaptable framework</a:t>
            </a:r>
            <a:r>
              <a:rPr lang="en-US" sz="2100">
                <a:solidFill>
                  <a:srgbClr val="EDFEFF"/>
                </a:solidFill>
                <a:latin typeface="Fira Sans Light"/>
                <a:ea typeface="Fira Sans Light"/>
                <a:cs typeface="Fira Sans Light"/>
                <a:sym typeface="Fira Sans Light"/>
              </a:rPr>
              <a:t> that can be tailored to specific research needs, optimizing the data collection process.</a:t>
            </a:r>
          </a:p>
        </p:txBody>
      </p:sp>
      <p:sp>
        <p:nvSpPr>
          <p:cNvPr id="8" name="TextBox 8"/>
          <p:cNvSpPr txBox="1"/>
          <p:nvPr/>
        </p:nvSpPr>
        <p:spPr>
          <a:xfrm>
            <a:off x="12172950" y="4929191"/>
            <a:ext cx="4010025" cy="929741"/>
          </a:xfrm>
          <a:prstGeom prst="rect">
            <a:avLst/>
          </a:prstGeom>
        </p:spPr>
        <p:txBody>
          <a:bodyPr lIns="0" tIns="0" rIns="0" bIns="0" rtlCol="0" anchor="t">
            <a:spAutoFit/>
          </a:bodyPr>
          <a:lstStyle/>
          <a:p>
            <a:pPr defTabSz="914400">
              <a:lnSpc>
                <a:spcPts val="3640"/>
              </a:lnSpc>
            </a:pPr>
            <a:r>
              <a:rPr lang="en-US" sz="2600" b="1">
                <a:solidFill>
                  <a:srgbClr val="EDFEFF"/>
                </a:solidFill>
                <a:latin typeface="Fira Sans Bold"/>
                <a:ea typeface="Fira Sans Bold"/>
                <a:cs typeface="Fira Sans Bold"/>
                <a:sym typeface="Fira Sans Bold"/>
              </a:rPr>
              <a:t>ENHANCED ADAPTABILITY</a:t>
            </a:r>
          </a:p>
        </p:txBody>
      </p:sp>
      <p:sp>
        <p:nvSpPr>
          <p:cNvPr id="9" name="Freeform 9"/>
          <p:cNvSpPr/>
          <p:nvPr/>
        </p:nvSpPr>
        <p:spPr>
          <a:xfrm>
            <a:off x="-12698" y="10097225"/>
            <a:ext cx="18506926" cy="189775"/>
          </a:xfrm>
          <a:custGeom>
            <a:avLst/>
            <a:gdLst/>
            <a:ahLst/>
            <a:cxnLst/>
            <a:rect l="l" t="t" r="r" b="b"/>
            <a:pathLst>
              <a:path w="18506926" h="189775">
                <a:moveTo>
                  <a:pt x="0" y="0"/>
                </a:moveTo>
                <a:lnTo>
                  <a:pt x="18506926" y="0"/>
                </a:lnTo>
                <a:lnTo>
                  <a:pt x="18506926" y="189775"/>
                </a:lnTo>
                <a:lnTo>
                  <a:pt x="0" y="189775"/>
                </a:lnTo>
                <a:lnTo>
                  <a:pt x="0" y="0"/>
                </a:lnTo>
                <a:close/>
              </a:path>
            </a:pathLst>
          </a:custGeom>
          <a:blipFill>
            <a:blip r:embed="rId2">
              <a:extLst>
                <a:ext uri="{96DAC541-7B7A-43D3-8B79-37D633B846F1}">
                  <asvg:svgBlip xmlns:asvg="http://schemas.microsoft.com/office/drawing/2016/SVG/main" xmlns="" r:embed="rId3"/>
                </a:ext>
              </a:extLst>
            </a:blip>
            <a:stretch>
              <a:fillRect t="-190" b="-190"/>
            </a:stretch>
          </a:blipFill>
        </p:spPr>
      </p:sp>
      <p:grpSp>
        <p:nvGrpSpPr>
          <p:cNvPr id="10" name="Group 10"/>
          <p:cNvGrpSpPr/>
          <p:nvPr/>
        </p:nvGrpSpPr>
        <p:grpSpPr>
          <a:xfrm>
            <a:off x="654769" y="3125377"/>
            <a:ext cx="2746534" cy="1839658"/>
            <a:chOff x="0" y="0"/>
            <a:chExt cx="3662045" cy="2452878"/>
          </a:xfrm>
        </p:grpSpPr>
        <p:sp>
          <p:nvSpPr>
            <p:cNvPr id="11" name="Freeform 11"/>
            <p:cNvSpPr/>
            <p:nvPr/>
          </p:nvSpPr>
          <p:spPr>
            <a:xfrm>
              <a:off x="0" y="0"/>
              <a:ext cx="3662045" cy="2452878"/>
            </a:xfrm>
            <a:custGeom>
              <a:avLst/>
              <a:gdLst/>
              <a:ahLst/>
              <a:cxnLst/>
              <a:rect l="l" t="t" r="r" b="b"/>
              <a:pathLst>
                <a:path w="3662045" h="2452878">
                  <a:moveTo>
                    <a:pt x="316484" y="0"/>
                  </a:moveTo>
                  <a:lnTo>
                    <a:pt x="3345561" y="0"/>
                  </a:lnTo>
                  <a:cubicBezTo>
                    <a:pt x="3429508" y="0"/>
                    <a:pt x="3510026" y="33401"/>
                    <a:pt x="3569335" y="92710"/>
                  </a:cubicBezTo>
                  <a:cubicBezTo>
                    <a:pt x="3628644" y="152019"/>
                    <a:pt x="3662045" y="232537"/>
                    <a:pt x="3662045" y="316484"/>
                  </a:cubicBezTo>
                  <a:lnTo>
                    <a:pt x="3662045" y="2136394"/>
                  </a:lnTo>
                  <a:cubicBezTo>
                    <a:pt x="3662045" y="2220341"/>
                    <a:pt x="3628644" y="2300859"/>
                    <a:pt x="3569335" y="2360168"/>
                  </a:cubicBezTo>
                  <a:cubicBezTo>
                    <a:pt x="3510026" y="2419477"/>
                    <a:pt x="3429508" y="2452878"/>
                    <a:pt x="3345561" y="2452878"/>
                  </a:cubicBezTo>
                  <a:lnTo>
                    <a:pt x="316484" y="2452878"/>
                  </a:lnTo>
                  <a:cubicBezTo>
                    <a:pt x="232537" y="2452878"/>
                    <a:pt x="152019" y="2419477"/>
                    <a:pt x="92710" y="2360168"/>
                  </a:cubicBezTo>
                  <a:cubicBezTo>
                    <a:pt x="33401" y="2300859"/>
                    <a:pt x="0" y="2220341"/>
                    <a:pt x="0" y="2136394"/>
                  </a:cubicBezTo>
                  <a:lnTo>
                    <a:pt x="0" y="316484"/>
                  </a:lnTo>
                  <a:cubicBezTo>
                    <a:pt x="0" y="232537"/>
                    <a:pt x="33401" y="152019"/>
                    <a:pt x="92710" y="92710"/>
                  </a:cubicBezTo>
                  <a:cubicBezTo>
                    <a:pt x="152019" y="33401"/>
                    <a:pt x="232537" y="0"/>
                    <a:pt x="316484" y="0"/>
                  </a:cubicBezTo>
                  <a:close/>
                </a:path>
              </a:pathLst>
            </a:custGeom>
            <a:blipFill>
              <a:blip r:embed="rId4"/>
              <a:stretch>
                <a:fillRect l="-57" r="-57"/>
              </a:stretch>
            </a:blipFill>
          </p:spPr>
        </p:sp>
      </p:grpSp>
      <p:grpSp>
        <p:nvGrpSpPr>
          <p:cNvPr id="12" name="Group 12"/>
          <p:cNvGrpSpPr/>
          <p:nvPr/>
        </p:nvGrpSpPr>
        <p:grpSpPr>
          <a:xfrm>
            <a:off x="6310386" y="3284577"/>
            <a:ext cx="2833593" cy="1680496"/>
            <a:chOff x="0" y="0"/>
            <a:chExt cx="3778123" cy="2240661"/>
          </a:xfrm>
        </p:grpSpPr>
        <p:sp>
          <p:nvSpPr>
            <p:cNvPr id="13" name="Freeform 13"/>
            <p:cNvSpPr/>
            <p:nvPr/>
          </p:nvSpPr>
          <p:spPr>
            <a:xfrm>
              <a:off x="0" y="0"/>
              <a:ext cx="3778123" cy="2240661"/>
            </a:xfrm>
            <a:custGeom>
              <a:avLst/>
              <a:gdLst/>
              <a:ahLst/>
              <a:cxnLst/>
              <a:rect l="l" t="t" r="r" b="b"/>
              <a:pathLst>
                <a:path w="3778123" h="2240661">
                  <a:moveTo>
                    <a:pt x="316484" y="0"/>
                  </a:moveTo>
                  <a:lnTo>
                    <a:pt x="3461639" y="0"/>
                  </a:lnTo>
                  <a:cubicBezTo>
                    <a:pt x="3636391" y="0"/>
                    <a:pt x="3778123" y="141732"/>
                    <a:pt x="3778123" y="316484"/>
                  </a:cubicBezTo>
                  <a:lnTo>
                    <a:pt x="3778123" y="1924177"/>
                  </a:lnTo>
                  <a:cubicBezTo>
                    <a:pt x="3778123" y="2098929"/>
                    <a:pt x="3636391" y="2240661"/>
                    <a:pt x="3461639" y="2240661"/>
                  </a:cubicBezTo>
                  <a:lnTo>
                    <a:pt x="316484" y="2240661"/>
                  </a:lnTo>
                  <a:cubicBezTo>
                    <a:pt x="141732" y="2240661"/>
                    <a:pt x="0" y="2098929"/>
                    <a:pt x="0" y="1924177"/>
                  </a:cubicBezTo>
                  <a:lnTo>
                    <a:pt x="0" y="316484"/>
                  </a:lnTo>
                  <a:cubicBezTo>
                    <a:pt x="0" y="141732"/>
                    <a:pt x="141732" y="0"/>
                    <a:pt x="316484" y="0"/>
                  </a:cubicBezTo>
                  <a:close/>
                </a:path>
              </a:pathLst>
            </a:custGeom>
            <a:blipFill>
              <a:blip r:embed="rId5"/>
              <a:stretch>
                <a:fillRect t="-6563" b="-6563"/>
              </a:stretch>
            </a:blipFill>
          </p:spPr>
        </p:sp>
      </p:grpSp>
      <p:grpSp>
        <p:nvGrpSpPr>
          <p:cNvPr id="14" name="Group 14"/>
          <p:cNvGrpSpPr/>
          <p:nvPr/>
        </p:nvGrpSpPr>
        <p:grpSpPr>
          <a:xfrm>
            <a:off x="12172952" y="2997206"/>
            <a:ext cx="2717006" cy="1819941"/>
            <a:chOff x="0" y="0"/>
            <a:chExt cx="3622675" cy="2426589"/>
          </a:xfrm>
        </p:grpSpPr>
        <p:sp>
          <p:nvSpPr>
            <p:cNvPr id="15" name="Freeform 15"/>
            <p:cNvSpPr/>
            <p:nvPr/>
          </p:nvSpPr>
          <p:spPr>
            <a:xfrm>
              <a:off x="0" y="0"/>
              <a:ext cx="3622675" cy="2426589"/>
            </a:xfrm>
            <a:custGeom>
              <a:avLst/>
              <a:gdLst/>
              <a:ahLst/>
              <a:cxnLst/>
              <a:rect l="l" t="t" r="r" b="b"/>
              <a:pathLst>
                <a:path w="3622675" h="2426589">
                  <a:moveTo>
                    <a:pt x="316484" y="0"/>
                  </a:moveTo>
                  <a:lnTo>
                    <a:pt x="3306191" y="0"/>
                  </a:lnTo>
                  <a:cubicBezTo>
                    <a:pt x="3390138" y="0"/>
                    <a:pt x="3470656" y="33401"/>
                    <a:pt x="3529965" y="92710"/>
                  </a:cubicBezTo>
                  <a:cubicBezTo>
                    <a:pt x="3589274" y="152019"/>
                    <a:pt x="3622675" y="232537"/>
                    <a:pt x="3622675" y="316484"/>
                  </a:cubicBezTo>
                  <a:lnTo>
                    <a:pt x="3622675" y="2110105"/>
                  </a:lnTo>
                  <a:cubicBezTo>
                    <a:pt x="3622675" y="2284857"/>
                    <a:pt x="3480943" y="2426589"/>
                    <a:pt x="3306191" y="2426589"/>
                  </a:cubicBezTo>
                  <a:lnTo>
                    <a:pt x="316484" y="2426589"/>
                  </a:lnTo>
                  <a:cubicBezTo>
                    <a:pt x="141732" y="2426589"/>
                    <a:pt x="0" y="2284857"/>
                    <a:pt x="0" y="2110105"/>
                  </a:cubicBezTo>
                  <a:lnTo>
                    <a:pt x="0" y="316484"/>
                  </a:lnTo>
                  <a:cubicBezTo>
                    <a:pt x="0" y="141732"/>
                    <a:pt x="141732" y="0"/>
                    <a:pt x="316484" y="0"/>
                  </a:cubicBezTo>
                  <a:close/>
                </a:path>
              </a:pathLst>
            </a:custGeom>
            <a:blipFill>
              <a:blip r:embed="rId6"/>
              <a:stretch>
                <a:fillRect t="-80" b="-80"/>
              </a:stretch>
            </a:blipFill>
          </p:spPr>
        </p:sp>
      </p:grpSp>
    </p:spTree>
    <p:extLst>
      <p:ext uri="{BB962C8B-B14F-4D97-AF65-F5344CB8AC3E}">
        <p14:creationId xmlns:p14="http://schemas.microsoft.com/office/powerpoint/2010/main" val="784353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5959"/>
        </a:solidFill>
        <a:effectLst/>
      </p:bgPr>
    </p:bg>
    <p:spTree>
      <p:nvGrpSpPr>
        <p:cNvPr id="1" name=""/>
        <p:cNvGrpSpPr/>
        <p:nvPr/>
      </p:nvGrpSpPr>
      <p:grpSpPr>
        <a:xfrm>
          <a:off x="0" y="0"/>
          <a:ext cx="0" cy="0"/>
          <a:chOff x="0" y="0"/>
          <a:chExt cx="0" cy="0"/>
        </a:xfrm>
      </p:grpSpPr>
      <p:grpSp>
        <p:nvGrpSpPr>
          <p:cNvPr id="2" name="Group 2"/>
          <p:cNvGrpSpPr/>
          <p:nvPr/>
        </p:nvGrpSpPr>
        <p:grpSpPr>
          <a:xfrm>
            <a:off x="10734675" y="0"/>
            <a:ext cx="7553325" cy="10287000"/>
            <a:chOff x="0" y="0"/>
            <a:chExt cx="10071100" cy="13716000"/>
          </a:xfrm>
        </p:grpSpPr>
        <p:sp>
          <p:nvSpPr>
            <p:cNvPr id="3" name="Freeform 3"/>
            <p:cNvSpPr/>
            <p:nvPr/>
          </p:nvSpPr>
          <p:spPr>
            <a:xfrm>
              <a:off x="0" y="0"/>
              <a:ext cx="10071100" cy="13716000"/>
            </a:xfrm>
            <a:custGeom>
              <a:avLst/>
              <a:gdLst/>
              <a:ahLst/>
              <a:cxnLst/>
              <a:rect l="l" t="t" r="r" b="b"/>
              <a:pathLst>
                <a:path w="10071100" h="13716000">
                  <a:moveTo>
                    <a:pt x="0" y="0"/>
                  </a:moveTo>
                  <a:lnTo>
                    <a:pt x="10071100" y="0"/>
                  </a:lnTo>
                  <a:lnTo>
                    <a:pt x="10071100" y="13716000"/>
                  </a:lnTo>
                  <a:lnTo>
                    <a:pt x="0" y="13716000"/>
                  </a:lnTo>
                  <a:close/>
                </a:path>
              </a:pathLst>
            </a:custGeom>
            <a:blipFill>
              <a:blip r:embed="rId2"/>
              <a:stretch>
                <a:fillRect t="-171" b="-171"/>
              </a:stretch>
            </a:blipFill>
          </p:spPr>
        </p:sp>
      </p:grpSp>
      <p:sp>
        <p:nvSpPr>
          <p:cNvPr id="4" name="TextBox 4"/>
          <p:cNvSpPr txBox="1"/>
          <p:nvPr/>
        </p:nvSpPr>
        <p:spPr>
          <a:xfrm>
            <a:off x="666750" y="2628902"/>
            <a:ext cx="8629650" cy="6444071"/>
          </a:xfrm>
          <a:prstGeom prst="rect">
            <a:avLst/>
          </a:prstGeom>
        </p:spPr>
        <p:txBody>
          <a:bodyPr lIns="0" tIns="0" rIns="0" bIns="0" rtlCol="0" anchor="t">
            <a:spAutoFit/>
          </a:bodyPr>
          <a:lstStyle/>
          <a:p>
            <a:pPr defTabSz="914400">
              <a:lnSpc>
                <a:spcPts val="8360"/>
              </a:lnSpc>
            </a:pPr>
            <a:r>
              <a:rPr lang="en-US" sz="7600">
                <a:solidFill>
                  <a:srgbClr val="FFFFFF"/>
                </a:solidFill>
                <a:latin typeface="Georgia"/>
                <a:ea typeface="Georgia"/>
                <a:cs typeface="Georgia"/>
                <a:sym typeface="Georgia"/>
              </a:rPr>
              <a:t>“Two-stage sampling is not just a method—it’s a strategy for precision in complexity.”</a:t>
            </a:r>
          </a:p>
        </p:txBody>
      </p:sp>
    </p:spTree>
    <p:extLst>
      <p:ext uri="{BB962C8B-B14F-4D97-AF65-F5344CB8AC3E}">
        <p14:creationId xmlns:p14="http://schemas.microsoft.com/office/powerpoint/2010/main" val="3197160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55C86AA-C05A-6B8F-AE68-D5CB7E8B808A}"/>
              </a:ext>
            </a:extLst>
          </p:cNvPr>
          <p:cNvSpPr txBox="1"/>
          <p:nvPr/>
        </p:nvSpPr>
        <p:spPr>
          <a:xfrm>
            <a:off x="7769343" y="3771902"/>
            <a:ext cx="2743200" cy="415484"/>
          </a:xfrm>
          <a:prstGeom prst="rect">
            <a:avLst/>
          </a:prstGeom>
          <a:noFill/>
        </p:spPr>
        <p:txBody>
          <a:bodyPr wrap="square" lIns="137148" tIns="68573" rIns="137148" bIns="68573" rtlCol="0">
            <a:spAutoFit/>
          </a:bodyPr>
          <a:lstStyle/>
          <a:p>
            <a:pPr marL="514299" indent="-514299" defTabSz="685731">
              <a:buFont typeface="+mj-lt"/>
              <a:buAutoNum type="arabicPeriod"/>
            </a:pPr>
            <a:endParaRPr lang="en-US" dirty="0">
              <a:solidFill>
                <a:srgbClr val="000000"/>
              </a:solidFill>
            </a:endParaRPr>
          </a:p>
        </p:txBody>
      </p:sp>
      <p:sp>
        <p:nvSpPr>
          <p:cNvPr id="5" name="Rectangle: Rounded Corners 4">
            <a:extLst>
              <a:ext uri="{FF2B5EF4-FFF2-40B4-BE49-F238E27FC236}">
                <a16:creationId xmlns:a16="http://schemas.microsoft.com/office/drawing/2014/main" xmlns="" id="{EA00265E-EC92-4A42-75AF-A02F988573FF}"/>
              </a:ext>
            </a:extLst>
          </p:cNvPr>
          <p:cNvSpPr/>
          <p:nvPr/>
        </p:nvSpPr>
        <p:spPr>
          <a:xfrm rot="10800000" flipV="1">
            <a:off x="871232" y="566039"/>
            <a:ext cx="9351821" cy="1063539"/>
          </a:xfrm>
          <a:prstGeom prst="roundRect">
            <a:avLst>
              <a:gd name="adj" fmla="val 25862"/>
            </a:avLst>
          </a:prstGeom>
          <a:ln>
            <a:solidFill>
              <a:srgbClr val="0070C0"/>
            </a:solidFill>
          </a:ln>
        </p:spPr>
        <p:style>
          <a:lnRef idx="2">
            <a:schemeClr val="accent1"/>
          </a:lnRef>
          <a:fillRef idx="1">
            <a:schemeClr val="lt1"/>
          </a:fillRef>
          <a:effectRef idx="0">
            <a:schemeClr val="accent1"/>
          </a:effectRef>
          <a:fontRef idx="minor">
            <a:schemeClr val="dk1"/>
          </a:fontRef>
        </p:style>
        <p:txBody>
          <a:bodyPr lIns="137148" tIns="68573" rIns="137148" bIns="68573" rtlCol="0" anchor="ctr"/>
          <a:lstStyle/>
          <a:p>
            <a:pPr algn="ctr" defTabSz="685731"/>
            <a:r>
              <a:rPr lang="en-GB" sz="4300" b="1" dirty="0">
                <a:solidFill>
                  <a:srgbClr val="EE7008"/>
                </a:solidFill>
              </a:rPr>
              <a:t>Advantages of  Two-Stage Sampling </a:t>
            </a:r>
            <a:endParaRPr lang="en-US" sz="4300" b="1" dirty="0">
              <a:solidFill>
                <a:srgbClr val="EE7008"/>
              </a:solidFill>
            </a:endParaRPr>
          </a:p>
        </p:txBody>
      </p:sp>
      <p:sp>
        <p:nvSpPr>
          <p:cNvPr id="2" name="TextBox 1">
            <a:extLst>
              <a:ext uri="{FF2B5EF4-FFF2-40B4-BE49-F238E27FC236}">
                <a16:creationId xmlns:a16="http://schemas.microsoft.com/office/drawing/2014/main" xmlns="" id="{0350B940-80E4-A769-BCEE-4F5437578B3A}"/>
              </a:ext>
            </a:extLst>
          </p:cNvPr>
          <p:cNvSpPr txBox="1"/>
          <p:nvPr/>
        </p:nvSpPr>
        <p:spPr>
          <a:xfrm>
            <a:off x="724306" y="2260219"/>
            <a:ext cx="11093828" cy="2446824"/>
          </a:xfrm>
          <a:prstGeom prst="rect">
            <a:avLst/>
          </a:prstGeom>
          <a:noFill/>
        </p:spPr>
        <p:txBody>
          <a:bodyPr wrap="square" lIns="137148" tIns="68573" rIns="137148" bIns="68573" rtlCol="0">
            <a:spAutoFit/>
          </a:bodyPr>
          <a:lstStyle/>
          <a:p>
            <a:pPr marL="428583" indent="-428583" defTabSz="685731">
              <a:buFont typeface="Arial" panose="020B0604020202020204" pitchFamily="34" charset="0"/>
              <a:buChar char="•"/>
            </a:pPr>
            <a:r>
              <a:rPr lang="en-GB" sz="3000" b="1" dirty="0">
                <a:solidFill>
                  <a:srgbClr val="000000"/>
                </a:solidFill>
              </a:rPr>
              <a:t>Flexibility in Selection :</a:t>
            </a:r>
          </a:p>
          <a:p>
            <a:pPr marL="428583" indent="-428583" defTabSz="685731">
              <a:buFont typeface="Arial" panose="020B0604020202020204" pitchFamily="34" charset="0"/>
              <a:buChar char="•"/>
            </a:pPr>
            <a:endParaRPr lang="en-GB" sz="3000" dirty="0">
              <a:solidFill>
                <a:srgbClr val="000000"/>
              </a:solidFill>
            </a:endParaRPr>
          </a:p>
          <a:p>
            <a:pPr defTabSz="685731"/>
            <a:r>
              <a:rPr lang="en-GB" sz="3000" dirty="0">
                <a:solidFill>
                  <a:srgbClr val="000000"/>
                </a:solidFill>
              </a:rPr>
              <a:t>         ◦ Different selection procedures can be used at </a:t>
            </a:r>
            <a:r>
              <a:rPr lang="en-GB" sz="3000" b="1" dirty="0">
                <a:solidFill>
                  <a:srgbClr val="000000"/>
                </a:solidFill>
              </a:rPr>
              <a:t>different stages.</a:t>
            </a:r>
          </a:p>
          <a:p>
            <a:pPr defTabSz="685731"/>
            <a:r>
              <a:rPr lang="en-GB" sz="3000" dirty="0">
                <a:solidFill>
                  <a:srgbClr val="000000"/>
                </a:solidFill>
                <a:latin typeface="Inter"/>
              </a:rPr>
              <a:t>        ◦ </a:t>
            </a:r>
            <a:r>
              <a:rPr lang="en-GB" sz="3000" dirty="0">
                <a:solidFill>
                  <a:srgbClr val="000000"/>
                </a:solidFill>
              </a:rPr>
              <a:t>Allows more </a:t>
            </a:r>
            <a:r>
              <a:rPr lang="en-GB" sz="3000" b="1" dirty="0">
                <a:solidFill>
                  <a:srgbClr val="000000"/>
                </a:solidFill>
              </a:rPr>
              <a:t>control over sampling design.</a:t>
            </a:r>
          </a:p>
          <a:p>
            <a:pPr marL="428583" indent="-428583" defTabSz="685731">
              <a:buFont typeface="Arial" panose="020B0604020202020204" pitchFamily="34" charset="0"/>
              <a:buChar char="•"/>
            </a:pPr>
            <a:endParaRPr lang="en-US" sz="3000" b="1" dirty="0">
              <a:solidFill>
                <a:srgbClr val="000000"/>
              </a:solidFill>
            </a:endParaRPr>
          </a:p>
        </p:txBody>
      </p:sp>
      <p:sp>
        <p:nvSpPr>
          <p:cNvPr id="3" name="TextBox 2">
            <a:extLst>
              <a:ext uri="{FF2B5EF4-FFF2-40B4-BE49-F238E27FC236}">
                <a16:creationId xmlns:a16="http://schemas.microsoft.com/office/drawing/2014/main" xmlns="" id="{86857F2A-A786-5ABB-8086-E9397FAED090}"/>
              </a:ext>
            </a:extLst>
          </p:cNvPr>
          <p:cNvSpPr txBox="1"/>
          <p:nvPr/>
        </p:nvSpPr>
        <p:spPr>
          <a:xfrm>
            <a:off x="990189" y="5953992"/>
            <a:ext cx="2743200" cy="415484"/>
          </a:xfrm>
          <a:prstGeom prst="rect">
            <a:avLst/>
          </a:prstGeom>
          <a:noFill/>
        </p:spPr>
        <p:txBody>
          <a:bodyPr wrap="square" lIns="137148" tIns="68573" rIns="137148" bIns="68573" rtlCol="0">
            <a:spAutoFit/>
          </a:bodyPr>
          <a:lstStyle/>
          <a:p>
            <a:pPr defTabSz="685731"/>
            <a:endParaRPr lang="en-US" dirty="0">
              <a:solidFill>
                <a:srgbClr val="000000"/>
              </a:solidFill>
            </a:endParaRPr>
          </a:p>
        </p:txBody>
      </p:sp>
      <p:sp>
        <p:nvSpPr>
          <p:cNvPr id="6" name="TextBox 5">
            <a:extLst>
              <a:ext uri="{FF2B5EF4-FFF2-40B4-BE49-F238E27FC236}">
                <a16:creationId xmlns:a16="http://schemas.microsoft.com/office/drawing/2014/main" xmlns="" id="{9F006153-7B20-7832-D60D-63CD119702D9}"/>
              </a:ext>
            </a:extLst>
          </p:cNvPr>
          <p:cNvSpPr txBox="1"/>
          <p:nvPr/>
        </p:nvSpPr>
        <p:spPr>
          <a:xfrm>
            <a:off x="7769343" y="3771902"/>
            <a:ext cx="2743200" cy="415484"/>
          </a:xfrm>
          <a:prstGeom prst="rect">
            <a:avLst/>
          </a:prstGeom>
          <a:noFill/>
        </p:spPr>
        <p:txBody>
          <a:bodyPr wrap="square" lIns="137148" tIns="68573" rIns="137148" bIns="68573" rtlCol="0">
            <a:spAutoFit/>
          </a:bodyPr>
          <a:lstStyle/>
          <a:p>
            <a:pPr defTabSz="685731"/>
            <a:endParaRPr lang="en-US" dirty="0">
              <a:solidFill>
                <a:srgbClr val="000000"/>
              </a:solidFill>
            </a:endParaRPr>
          </a:p>
        </p:txBody>
      </p:sp>
      <p:sp>
        <p:nvSpPr>
          <p:cNvPr id="7" name="TextBox 6">
            <a:extLst>
              <a:ext uri="{FF2B5EF4-FFF2-40B4-BE49-F238E27FC236}">
                <a16:creationId xmlns:a16="http://schemas.microsoft.com/office/drawing/2014/main" xmlns="" id="{9275D5B4-9EE8-FD55-69B1-1A64395A60A1}"/>
              </a:ext>
            </a:extLst>
          </p:cNvPr>
          <p:cNvSpPr txBox="1"/>
          <p:nvPr/>
        </p:nvSpPr>
        <p:spPr>
          <a:xfrm>
            <a:off x="822922" y="5173173"/>
            <a:ext cx="9448433" cy="3370154"/>
          </a:xfrm>
          <a:prstGeom prst="rect">
            <a:avLst/>
          </a:prstGeom>
          <a:noFill/>
        </p:spPr>
        <p:txBody>
          <a:bodyPr wrap="square" lIns="137148" tIns="68573" rIns="137148" bIns="68573" rtlCol="0">
            <a:spAutoFit/>
          </a:bodyPr>
          <a:lstStyle/>
          <a:p>
            <a:pPr marL="514299" indent="-514299" defTabSz="685731">
              <a:buFont typeface="Arial" panose="020B0604020202020204" pitchFamily="34" charset="0"/>
              <a:buChar char="•"/>
            </a:pPr>
            <a:r>
              <a:rPr lang="en-US" sz="3000" b="1" dirty="0">
                <a:solidFill>
                  <a:srgbClr val="000000"/>
                </a:solidFill>
              </a:rPr>
              <a:t>Stage-wise Frame Requirement</a:t>
            </a:r>
            <a:r>
              <a:rPr lang="en-GB" sz="3000" b="1" dirty="0">
                <a:solidFill>
                  <a:srgbClr val="000000"/>
                </a:solidFill>
              </a:rPr>
              <a:t> </a:t>
            </a:r>
            <a:r>
              <a:rPr lang="en-US" sz="3000" b="1" dirty="0">
                <a:solidFill>
                  <a:srgbClr val="000000"/>
                </a:solidFill>
              </a:rPr>
              <a:t>:</a:t>
            </a:r>
            <a:endParaRPr lang="en-GB" sz="3000" b="1" dirty="0">
              <a:solidFill>
                <a:srgbClr val="000000"/>
              </a:solidFill>
            </a:endParaRPr>
          </a:p>
          <a:p>
            <a:pPr defTabSz="685731"/>
            <a:endParaRPr lang="en-GB" sz="3000" b="1" dirty="0">
              <a:solidFill>
                <a:srgbClr val="000000"/>
              </a:solidFill>
            </a:endParaRPr>
          </a:p>
          <a:p>
            <a:pPr defTabSz="685731"/>
            <a:r>
              <a:rPr lang="en-GB" sz="3000" dirty="0">
                <a:solidFill>
                  <a:srgbClr val="000000"/>
                </a:solidFill>
              </a:rPr>
              <a:t>          ◦ </a:t>
            </a:r>
            <a:r>
              <a:rPr lang="en-GB" sz="3000" b="1" dirty="0">
                <a:solidFill>
                  <a:srgbClr val="000000"/>
                </a:solidFill>
              </a:rPr>
              <a:t>1st</a:t>
            </a:r>
            <a:r>
              <a:rPr lang="en-US" sz="3000" b="1" dirty="0">
                <a:solidFill>
                  <a:srgbClr val="000000"/>
                </a:solidFill>
              </a:rPr>
              <a:t> stage</a:t>
            </a:r>
            <a:r>
              <a:rPr lang="en-GB" sz="3000" b="1" dirty="0">
                <a:solidFill>
                  <a:srgbClr val="000000"/>
                </a:solidFill>
              </a:rPr>
              <a:t> : </a:t>
            </a:r>
            <a:r>
              <a:rPr lang="en-US" sz="3000" dirty="0">
                <a:solidFill>
                  <a:srgbClr val="000000"/>
                </a:solidFill>
              </a:rPr>
              <a:t>Only frame of </a:t>
            </a:r>
            <a:r>
              <a:rPr lang="en-US" sz="3000" b="1" dirty="0">
                <a:solidFill>
                  <a:srgbClr val="000000"/>
                </a:solidFill>
              </a:rPr>
              <a:t>Primary Sampling</a:t>
            </a:r>
            <a:endParaRPr lang="en-GB" sz="3000" b="1" dirty="0">
              <a:solidFill>
                <a:srgbClr val="000000"/>
              </a:solidFill>
            </a:endParaRPr>
          </a:p>
          <a:p>
            <a:pPr defTabSz="685731"/>
            <a:r>
              <a:rPr lang="en-GB" sz="3000" b="1" dirty="0">
                <a:solidFill>
                  <a:srgbClr val="000000"/>
                </a:solidFill>
              </a:rPr>
              <a:t>         </a:t>
            </a:r>
            <a:r>
              <a:rPr lang="en-US" sz="3000" b="1" dirty="0">
                <a:solidFill>
                  <a:srgbClr val="000000"/>
                </a:solidFill>
              </a:rPr>
              <a:t>Units</a:t>
            </a:r>
            <a:r>
              <a:rPr lang="en-GB" sz="3000" b="1" dirty="0">
                <a:solidFill>
                  <a:srgbClr val="000000"/>
                </a:solidFill>
              </a:rPr>
              <a:t> (</a:t>
            </a:r>
            <a:r>
              <a:rPr lang="en-US" sz="3000" b="1" dirty="0">
                <a:solidFill>
                  <a:srgbClr val="000000"/>
                </a:solidFill>
              </a:rPr>
              <a:t>PSUs)</a:t>
            </a:r>
            <a:r>
              <a:rPr lang="en-US" sz="3000" dirty="0">
                <a:solidFill>
                  <a:srgbClr val="000000"/>
                </a:solidFill>
              </a:rPr>
              <a:t> is needed.</a:t>
            </a:r>
            <a:endParaRPr lang="en-GB" sz="3000" dirty="0">
              <a:solidFill>
                <a:srgbClr val="000000"/>
              </a:solidFill>
            </a:endParaRPr>
          </a:p>
          <a:p>
            <a:pPr defTabSz="685731"/>
            <a:endParaRPr lang="en-GB" sz="3000" dirty="0">
              <a:solidFill>
                <a:srgbClr val="000000"/>
              </a:solidFill>
            </a:endParaRPr>
          </a:p>
          <a:p>
            <a:pPr defTabSz="685731"/>
            <a:r>
              <a:rPr lang="en-GB" sz="3000" dirty="0">
                <a:solidFill>
                  <a:srgbClr val="000000"/>
                </a:solidFill>
              </a:rPr>
              <a:t>          ◦ </a:t>
            </a:r>
            <a:r>
              <a:rPr lang="en-GB" sz="3000" b="1" dirty="0">
                <a:solidFill>
                  <a:srgbClr val="000000"/>
                </a:solidFill>
              </a:rPr>
              <a:t>2nd</a:t>
            </a:r>
            <a:r>
              <a:rPr lang="en-US" sz="3000" b="1" dirty="0">
                <a:solidFill>
                  <a:srgbClr val="000000"/>
                </a:solidFill>
              </a:rPr>
              <a:t> stage</a:t>
            </a:r>
            <a:r>
              <a:rPr lang="en-GB" sz="3000" b="1" dirty="0">
                <a:solidFill>
                  <a:srgbClr val="000000"/>
                </a:solidFill>
              </a:rPr>
              <a:t> :</a:t>
            </a:r>
            <a:r>
              <a:rPr lang="en-US" sz="3000" b="1" dirty="0">
                <a:solidFill>
                  <a:srgbClr val="000000"/>
                </a:solidFill>
              </a:rPr>
              <a:t> </a:t>
            </a:r>
            <a:r>
              <a:rPr lang="en-US" sz="3000" dirty="0">
                <a:solidFill>
                  <a:srgbClr val="000000"/>
                </a:solidFill>
              </a:rPr>
              <a:t>Frame of </a:t>
            </a:r>
            <a:r>
              <a:rPr lang="en-US" sz="3000" b="1" dirty="0">
                <a:solidFill>
                  <a:srgbClr val="000000"/>
                </a:solidFill>
              </a:rPr>
              <a:t>Secondary Sampling</a:t>
            </a:r>
            <a:endParaRPr lang="en-GB" sz="3000" b="1" dirty="0">
              <a:solidFill>
                <a:srgbClr val="000000"/>
              </a:solidFill>
            </a:endParaRPr>
          </a:p>
          <a:p>
            <a:pPr defTabSz="685731"/>
            <a:r>
              <a:rPr lang="en-GB" sz="3000" b="1" dirty="0">
                <a:solidFill>
                  <a:srgbClr val="000000"/>
                </a:solidFill>
              </a:rPr>
              <a:t>         </a:t>
            </a:r>
            <a:r>
              <a:rPr lang="en-US" sz="3000" b="1" dirty="0">
                <a:solidFill>
                  <a:srgbClr val="000000"/>
                </a:solidFill>
              </a:rPr>
              <a:t>Units(SSUs) </a:t>
            </a:r>
            <a:r>
              <a:rPr lang="en-US" sz="3000" dirty="0">
                <a:solidFill>
                  <a:srgbClr val="000000"/>
                </a:solidFill>
              </a:rPr>
              <a:t>is required </a:t>
            </a:r>
            <a:r>
              <a:rPr lang="en-US" sz="3000" b="1" dirty="0">
                <a:solidFill>
                  <a:srgbClr val="000000"/>
                </a:solidFill>
              </a:rPr>
              <a:t>only for selected PSUs.</a:t>
            </a:r>
          </a:p>
        </p:txBody>
      </p:sp>
      <p:sp>
        <p:nvSpPr>
          <p:cNvPr id="8" name="TextBox 7">
            <a:extLst>
              <a:ext uri="{FF2B5EF4-FFF2-40B4-BE49-F238E27FC236}">
                <a16:creationId xmlns:a16="http://schemas.microsoft.com/office/drawing/2014/main" xmlns="" id="{9DE1D3A2-2FCF-4DC3-6117-5693DD40DBD7}"/>
              </a:ext>
            </a:extLst>
          </p:cNvPr>
          <p:cNvSpPr txBox="1"/>
          <p:nvPr/>
        </p:nvSpPr>
        <p:spPr>
          <a:xfrm>
            <a:off x="12909177" y="2265763"/>
            <a:ext cx="3304308" cy="415484"/>
          </a:xfrm>
          <a:prstGeom prst="rect">
            <a:avLst/>
          </a:prstGeom>
          <a:noFill/>
        </p:spPr>
        <p:txBody>
          <a:bodyPr wrap="square" lIns="137148" tIns="68573" rIns="137148" bIns="68573" rtlCol="0">
            <a:spAutoFit/>
          </a:bodyPr>
          <a:lstStyle/>
          <a:p>
            <a:pPr defTabSz="685731"/>
            <a:endParaRPr lang="en-US" dirty="0">
              <a:solidFill>
                <a:srgbClr val="000000"/>
              </a:solidFill>
            </a:endParaRPr>
          </a:p>
        </p:txBody>
      </p:sp>
      <p:sp>
        <p:nvSpPr>
          <p:cNvPr id="10" name="TextBox 9">
            <a:extLst>
              <a:ext uri="{FF2B5EF4-FFF2-40B4-BE49-F238E27FC236}">
                <a16:creationId xmlns:a16="http://schemas.microsoft.com/office/drawing/2014/main" xmlns="" id="{8CE15AF0-C6A9-09A9-ED63-2241A6752949}"/>
              </a:ext>
            </a:extLst>
          </p:cNvPr>
          <p:cNvSpPr txBox="1"/>
          <p:nvPr/>
        </p:nvSpPr>
        <p:spPr>
          <a:xfrm>
            <a:off x="11818133" y="2400302"/>
            <a:ext cx="4721751" cy="415484"/>
          </a:xfrm>
          <a:prstGeom prst="rect">
            <a:avLst/>
          </a:prstGeom>
          <a:noFill/>
        </p:spPr>
        <p:txBody>
          <a:bodyPr wrap="square" lIns="137148" tIns="68573" rIns="137148" bIns="68573" rtlCol="0">
            <a:spAutoFit/>
          </a:bodyPr>
          <a:lstStyle/>
          <a:p>
            <a:pPr defTabSz="685731"/>
            <a:endParaRPr lang="en-US" dirty="0">
              <a:solidFill>
                <a:srgbClr val="000000"/>
              </a:solidFill>
            </a:endParaRPr>
          </a:p>
        </p:txBody>
      </p:sp>
      <p:pic>
        <p:nvPicPr>
          <p:cNvPr id="11" name="Picture 10">
            <a:extLst>
              <a:ext uri="{FF2B5EF4-FFF2-40B4-BE49-F238E27FC236}">
                <a16:creationId xmlns:a16="http://schemas.microsoft.com/office/drawing/2014/main" xmlns="" id="{E99C8647-56DA-7FA0-D1EB-75770693E1C6}"/>
              </a:ext>
            </a:extLst>
          </p:cNvPr>
          <p:cNvPicPr>
            <a:picLocks noChangeAspect="1"/>
          </p:cNvPicPr>
          <p:nvPr/>
        </p:nvPicPr>
        <p:blipFill>
          <a:blip r:embed="rId2"/>
          <a:stretch>
            <a:fillRect/>
          </a:stretch>
        </p:blipFill>
        <p:spPr>
          <a:xfrm>
            <a:off x="10438625" y="5173173"/>
            <a:ext cx="5857875" cy="3194079"/>
          </a:xfrm>
          <a:prstGeom prst="rect">
            <a:avLst/>
          </a:prstGeom>
        </p:spPr>
      </p:pic>
      <p:sp>
        <p:nvSpPr>
          <p:cNvPr id="12" name="TextBox 11">
            <a:extLst>
              <a:ext uri="{FF2B5EF4-FFF2-40B4-BE49-F238E27FC236}">
                <a16:creationId xmlns:a16="http://schemas.microsoft.com/office/drawing/2014/main" xmlns="" id="{11A97F7F-E36C-2F5B-9460-FF8EC46AEF04}"/>
              </a:ext>
            </a:extLst>
          </p:cNvPr>
          <p:cNvSpPr txBox="1"/>
          <p:nvPr/>
        </p:nvSpPr>
        <p:spPr>
          <a:xfrm>
            <a:off x="9140946" y="8624050"/>
            <a:ext cx="8994023" cy="600165"/>
          </a:xfrm>
          <a:prstGeom prst="rect">
            <a:avLst/>
          </a:prstGeom>
          <a:noFill/>
        </p:spPr>
        <p:txBody>
          <a:bodyPr wrap="square" lIns="137148" tIns="68573" rIns="137148" bIns="68573" rtlCol="0">
            <a:spAutoFit/>
          </a:bodyPr>
          <a:lstStyle/>
          <a:p>
            <a:pPr defTabSz="685731"/>
            <a:r>
              <a:rPr lang="en-US" sz="3000" b="1" dirty="0">
                <a:solidFill>
                  <a:srgbClr val="000000"/>
                </a:solidFill>
              </a:rPr>
              <a:t>Population → Villages (PSUs) → Households (SSUs)</a:t>
            </a:r>
          </a:p>
        </p:txBody>
      </p:sp>
    </p:spTree>
    <p:extLst>
      <p:ext uri="{BB962C8B-B14F-4D97-AF65-F5344CB8AC3E}">
        <p14:creationId xmlns:p14="http://schemas.microsoft.com/office/powerpoint/2010/main" val="368137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xmlns="" id="{EF358ABB-AE45-619A-EF1C-6F468BA1DC8D}"/>
              </a:ext>
            </a:extLst>
          </p:cNvPr>
          <p:cNvSpPr/>
          <p:nvPr/>
        </p:nvSpPr>
        <p:spPr>
          <a:xfrm>
            <a:off x="935488" y="966355"/>
            <a:ext cx="16050290" cy="1124055"/>
          </a:xfrm>
          <a:prstGeom prst="round2DiagRect">
            <a:avLst/>
          </a:prstGeom>
        </p:spPr>
        <p:style>
          <a:lnRef idx="2">
            <a:schemeClr val="accent1"/>
          </a:lnRef>
          <a:fillRef idx="1">
            <a:schemeClr val="lt1"/>
          </a:fillRef>
          <a:effectRef idx="0">
            <a:schemeClr val="accent1"/>
          </a:effectRef>
          <a:fontRef idx="minor">
            <a:schemeClr val="dk1"/>
          </a:fontRef>
        </p:style>
        <p:txBody>
          <a:bodyPr lIns="137148" tIns="68573" rIns="137148" bIns="68573" rtlCol="0" anchor="ctr"/>
          <a:lstStyle/>
          <a:p>
            <a:pPr algn="ctr" defTabSz="685731"/>
            <a:r>
              <a:rPr lang="en-GB" sz="4300" b="1" dirty="0">
                <a:solidFill>
                  <a:srgbClr val="EE7008"/>
                </a:solidFill>
              </a:rPr>
              <a:t>Advantages of  Two-Stage Sampling over Simple Random Sampling </a:t>
            </a:r>
            <a:endParaRPr lang="en-US" sz="4300" b="1" dirty="0">
              <a:solidFill>
                <a:srgbClr val="EE7008"/>
              </a:solidFill>
            </a:endParaRPr>
          </a:p>
        </p:txBody>
      </p:sp>
      <p:sp>
        <p:nvSpPr>
          <p:cNvPr id="3" name="TextBox 2">
            <a:extLst>
              <a:ext uri="{FF2B5EF4-FFF2-40B4-BE49-F238E27FC236}">
                <a16:creationId xmlns:a16="http://schemas.microsoft.com/office/drawing/2014/main" xmlns="" id="{9D6375A0-1C9F-CFD2-FE90-CCF1D6974A75}"/>
              </a:ext>
            </a:extLst>
          </p:cNvPr>
          <p:cNvSpPr txBox="1"/>
          <p:nvPr/>
        </p:nvSpPr>
        <p:spPr>
          <a:xfrm>
            <a:off x="935489" y="3130111"/>
            <a:ext cx="13587338" cy="6140143"/>
          </a:xfrm>
          <a:prstGeom prst="rect">
            <a:avLst/>
          </a:prstGeom>
          <a:noFill/>
        </p:spPr>
        <p:txBody>
          <a:bodyPr wrap="square" lIns="137148" tIns="68573" rIns="137148" bIns="68573" rtlCol="0">
            <a:spAutoFit/>
          </a:bodyPr>
          <a:lstStyle/>
          <a:p>
            <a:pPr marL="514299" indent="-514299" defTabSz="685731">
              <a:buFont typeface="Arial" panose="020B0604020202020204" pitchFamily="34" charset="0"/>
              <a:buChar char="•"/>
            </a:pPr>
            <a:r>
              <a:rPr lang="en-US" sz="3000" b="1" dirty="0">
                <a:solidFill>
                  <a:srgbClr val="000000"/>
                </a:solidFill>
              </a:rPr>
              <a:t>Reduced Sampling Frame Requirement</a:t>
            </a:r>
            <a:r>
              <a:rPr lang="en-GB" sz="3000" b="1" dirty="0">
                <a:solidFill>
                  <a:srgbClr val="000000"/>
                </a:solidFill>
              </a:rPr>
              <a:t> :</a:t>
            </a:r>
          </a:p>
          <a:p>
            <a:pPr marL="514299" indent="-514299" defTabSz="685731">
              <a:buFont typeface="Arial" panose="020B0604020202020204" pitchFamily="34" charset="0"/>
              <a:buChar char="•"/>
            </a:pPr>
            <a:endParaRPr lang="en-GB" sz="3000" b="1" dirty="0">
              <a:solidFill>
                <a:srgbClr val="000000"/>
              </a:solidFill>
              <a:latin typeface="Inter"/>
            </a:endParaRPr>
          </a:p>
          <a:p>
            <a:pPr defTabSz="685731"/>
            <a:r>
              <a:rPr lang="en-GB" sz="3000" b="1" dirty="0">
                <a:solidFill>
                  <a:srgbClr val="000000"/>
                </a:solidFill>
                <a:latin typeface="Inter"/>
              </a:rPr>
              <a:t>      </a:t>
            </a:r>
            <a:r>
              <a:rPr lang="en-GB" sz="3000" dirty="0">
                <a:solidFill>
                  <a:srgbClr val="000000"/>
                </a:solidFill>
                <a:latin typeface="Inter"/>
              </a:rPr>
              <a:t>◦ N</a:t>
            </a:r>
            <a:r>
              <a:rPr lang="en-US" sz="3000" dirty="0">
                <a:solidFill>
                  <a:srgbClr val="000000"/>
                </a:solidFill>
              </a:rPr>
              <a:t>o need for a frame of the </a:t>
            </a:r>
            <a:r>
              <a:rPr lang="en-US" sz="3000" b="1" dirty="0">
                <a:solidFill>
                  <a:srgbClr val="000000"/>
                </a:solidFill>
              </a:rPr>
              <a:t>entire</a:t>
            </a:r>
            <a:r>
              <a:rPr lang="en-US" sz="3000" dirty="0">
                <a:solidFill>
                  <a:srgbClr val="000000"/>
                </a:solidFill>
              </a:rPr>
              <a:t> </a:t>
            </a:r>
            <a:r>
              <a:rPr lang="en-US" sz="3000" b="1" dirty="0">
                <a:solidFill>
                  <a:srgbClr val="000000"/>
                </a:solidFill>
              </a:rPr>
              <a:t>population</a:t>
            </a:r>
            <a:r>
              <a:rPr lang="en-GB" sz="3000" b="1" dirty="0">
                <a:solidFill>
                  <a:srgbClr val="000000"/>
                </a:solidFill>
              </a:rPr>
              <a:t>.</a:t>
            </a:r>
          </a:p>
          <a:p>
            <a:pPr defTabSz="685731"/>
            <a:r>
              <a:rPr lang="en-GB" sz="3000" dirty="0">
                <a:solidFill>
                  <a:srgbClr val="000000"/>
                </a:solidFill>
              </a:rPr>
              <a:t>       </a:t>
            </a:r>
            <a:r>
              <a:rPr lang="en-GB" sz="3000" dirty="0">
                <a:solidFill>
                  <a:srgbClr val="000000"/>
                </a:solidFill>
                <a:latin typeface="Inter"/>
              </a:rPr>
              <a:t>◦ Only</a:t>
            </a:r>
            <a:r>
              <a:rPr lang="en-US" sz="3000" dirty="0">
                <a:solidFill>
                  <a:srgbClr val="000000"/>
                </a:solidFill>
              </a:rPr>
              <a:t> selected PSUs need detailed frames.</a:t>
            </a:r>
            <a:endParaRPr lang="en-GB" sz="3000" dirty="0">
              <a:solidFill>
                <a:srgbClr val="000000"/>
              </a:solidFill>
            </a:endParaRPr>
          </a:p>
          <a:p>
            <a:pPr defTabSz="685731"/>
            <a:endParaRPr lang="en-GB" sz="3000" dirty="0">
              <a:solidFill>
                <a:srgbClr val="000000"/>
              </a:solidFill>
            </a:endParaRPr>
          </a:p>
          <a:p>
            <a:pPr marL="514299" indent="-514299" defTabSz="685731">
              <a:buFont typeface="Arial" panose="020B0604020202020204" pitchFamily="34" charset="0"/>
              <a:buChar char="•"/>
            </a:pPr>
            <a:r>
              <a:rPr lang="en-GB" sz="3000" b="1" dirty="0">
                <a:solidFill>
                  <a:srgbClr val="000000"/>
                </a:solidFill>
              </a:rPr>
              <a:t>C</a:t>
            </a:r>
            <a:r>
              <a:rPr lang="en-US" sz="3000" b="1" dirty="0" err="1">
                <a:solidFill>
                  <a:srgbClr val="000000"/>
                </a:solidFill>
              </a:rPr>
              <a:t>ost</a:t>
            </a:r>
            <a:r>
              <a:rPr lang="en-US" sz="3000" b="1" dirty="0">
                <a:solidFill>
                  <a:srgbClr val="000000"/>
                </a:solidFill>
              </a:rPr>
              <a:t>-Effective</a:t>
            </a:r>
            <a:r>
              <a:rPr lang="en-GB" sz="3000" b="1" dirty="0">
                <a:solidFill>
                  <a:srgbClr val="000000"/>
                </a:solidFill>
              </a:rPr>
              <a:t> :</a:t>
            </a:r>
          </a:p>
          <a:p>
            <a:pPr marL="514299" indent="-514299" defTabSz="685731">
              <a:buFont typeface="Arial" panose="020B0604020202020204" pitchFamily="34" charset="0"/>
              <a:buChar char="•"/>
            </a:pPr>
            <a:endParaRPr lang="en-GB" sz="3000" b="1" dirty="0">
              <a:solidFill>
                <a:srgbClr val="000000"/>
              </a:solidFill>
              <a:latin typeface="Inter"/>
            </a:endParaRPr>
          </a:p>
          <a:p>
            <a:pPr defTabSz="685731"/>
            <a:r>
              <a:rPr lang="en-GB" sz="3000" dirty="0">
                <a:solidFill>
                  <a:srgbClr val="000000"/>
                </a:solidFill>
                <a:latin typeface="Inter"/>
              </a:rPr>
              <a:t>      ◦ L</a:t>
            </a:r>
            <a:r>
              <a:rPr lang="en-US" sz="3000" dirty="0" err="1">
                <a:solidFill>
                  <a:srgbClr val="000000"/>
                </a:solidFill>
              </a:rPr>
              <a:t>ess</a:t>
            </a:r>
            <a:r>
              <a:rPr lang="en-US" sz="3000" dirty="0">
                <a:solidFill>
                  <a:srgbClr val="000000"/>
                </a:solidFill>
              </a:rPr>
              <a:t> data collection effort</a:t>
            </a:r>
            <a:r>
              <a:rPr lang="en-GB" sz="3000" dirty="0">
                <a:solidFill>
                  <a:srgbClr val="000000"/>
                </a:solidFill>
              </a:rPr>
              <a:t>.</a:t>
            </a:r>
          </a:p>
          <a:p>
            <a:pPr defTabSz="685731"/>
            <a:r>
              <a:rPr lang="en-GB" sz="3000" dirty="0">
                <a:solidFill>
                  <a:srgbClr val="000000"/>
                </a:solidFill>
                <a:latin typeface="Inter"/>
              </a:rPr>
              <a:t>      ◦ </a:t>
            </a:r>
            <a:r>
              <a:rPr lang="en-GB" sz="3000" dirty="0" err="1">
                <a:solidFill>
                  <a:srgbClr val="000000"/>
                </a:solidFill>
                <a:latin typeface="Inter"/>
              </a:rPr>
              <a:t>Ef</a:t>
            </a:r>
            <a:r>
              <a:rPr lang="en-US" sz="3000" dirty="0" err="1">
                <a:solidFill>
                  <a:srgbClr val="000000"/>
                </a:solidFill>
              </a:rPr>
              <a:t>ficient</a:t>
            </a:r>
            <a:r>
              <a:rPr lang="en-US" sz="3000" dirty="0">
                <a:solidFill>
                  <a:srgbClr val="000000"/>
                </a:solidFill>
              </a:rPr>
              <a:t> for </a:t>
            </a:r>
            <a:r>
              <a:rPr lang="en-US" sz="3000" b="1" dirty="0">
                <a:solidFill>
                  <a:srgbClr val="000000"/>
                </a:solidFill>
              </a:rPr>
              <a:t>large populations</a:t>
            </a:r>
            <a:r>
              <a:rPr lang="en-GB" sz="3000" b="1" dirty="0">
                <a:solidFill>
                  <a:srgbClr val="000000"/>
                </a:solidFill>
              </a:rPr>
              <a:t>.</a:t>
            </a:r>
          </a:p>
          <a:p>
            <a:pPr defTabSz="685731"/>
            <a:endParaRPr lang="en-GB" sz="3000" dirty="0">
              <a:solidFill>
                <a:srgbClr val="000000"/>
              </a:solidFill>
            </a:endParaRPr>
          </a:p>
          <a:p>
            <a:pPr marL="514299" indent="-514299" defTabSz="685731">
              <a:buFont typeface="Arial" panose="020B0604020202020204" pitchFamily="34" charset="0"/>
              <a:buChar char="•"/>
            </a:pPr>
            <a:r>
              <a:rPr lang="en-US" sz="3000" b="1" dirty="0">
                <a:solidFill>
                  <a:srgbClr val="000000"/>
                </a:solidFill>
              </a:rPr>
              <a:t>Balanced</a:t>
            </a:r>
            <a:r>
              <a:rPr lang="en-US" sz="3000" dirty="0">
                <a:solidFill>
                  <a:srgbClr val="000000"/>
                </a:solidFill>
              </a:rPr>
              <a:t> </a:t>
            </a:r>
            <a:r>
              <a:rPr lang="en-US" sz="3000" b="1" dirty="0">
                <a:solidFill>
                  <a:srgbClr val="000000"/>
                </a:solidFill>
              </a:rPr>
              <a:t>Precision &amp; Cost</a:t>
            </a:r>
            <a:r>
              <a:rPr lang="en-GB" sz="3000" b="1" dirty="0">
                <a:solidFill>
                  <a:srgbClr val="000000"/>
                </a:solidFill>
              </a:rPr>
              <a:t> :</a:t>
            </a:r>
          </a:p>
          <a:p>
            <a:pPr marL="514299" indent="-514299" defTabSz="685731">
              <a:buFont typeface="Arial" panose="020B0604020202020204" pitchFamily="34" charset="0"/>
              <a:buChar char="•"/>
            </a:pPr>
            <a:endParaRPr lang="en-GB" sz="3000" b="1" dirty="0">
              <a:solidFill>
                <a:srgbClr val="000000"/>
              </a:solidFill>
            </a:endParaRPr>
          </a:p>
          <a:p>
            <a:pPr defTabSz="685731"/>
            <a:r>
              <a:rPr lang="en-GB" sz="3000" dirty="0">
                <a:solidFill>
                  <a:srgbClr val="000000"/>
                </a:solidFill>
                <a:latin typeface="Inter"/>
              </a:rPr>
              <a:t>      ◦ </a:t>
            </a:r>
            <a:r>
              <a:rPr lang="en-GB" sz="3000" dirty="0">
                <a:solidFill>
                  <a:srgbClr val="000000"/>
                </a:solidFill>
              </a:rPr>
              <a:t>Choice </a:t>
            </a:r>
            <a:r>
              <a:rPr lang="en-US" sz="3000" dirty="0">
                <a:solidFill>
                  <a:srgbClr val="000000"/>
                </a:solidFill>
              </a:rPr>
              <a:t>of </a:t>
            </a:r>
            <a:r>
              <a:rPr lang="en-US" sz="3000" b="1" dirty="0">
                <a:solidFill>
                  <a:srgbClr val="000000"/>
                </a:solidFill>
              </a:rPr>
              <a:t>number of units in each stage (m)</a:t>
            </a:r>
            <a:r>
              <a:rPr lang="en-US" sz="3000" dirty="0">
                <a:solidFill>
                  <a:srgbClr val="000000"/>
                </a:solidFill>
              </a:rPr>
              <a:t> can optimize </a:t>
            </a:r>
            <a:r>
              <a:rPr lang="en-US" sz="3000" b="1" dirty="0">
                <a:solidFill>
                  <a:srgbClr val="000000"/>
                </a:solidFill>
              </a:rPr>
              <a:t>accuracy vs. cost.</a:t>
            </a:r>
          </a:p>
        </p:txBody>
      </p:sp>
    </p:spTree>
    <p:extLst>
      <p:ext uri="{BB962C8B-B14F-4D97-AF65-F5344CB8AC3E}">
        <p14:creationId xmlns:p14="http://schemas.microsoft.com/office/powerpoint/2010/main" val="1762173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sp>
        <p:nvSpPr>
          <p:cNvPr id="3" name="Text 0"/>
          <p:cNvSpPr/>
          <p:nvPr/>
        </p:nvSpPr>
        <p:spPr>
          <a:xfrm>
            <a:off x="992238" y="2045940"/>
            <a:ext cx="9445526" cy="5316290"/>
          </a:xfrm>
          <a:prstGeom prst="rect">
            <a:avLst/>
          </a:prstGeom>
          <a:noFill/>
          <a:ln/>
        </p:spPr>
        <p:txBody>
          <a:bodyPr wrap="square" lIns="0" tIns="0" rIns="0" bIns="0" rtlCol="0" anchor="t"/>
          <a:lstStyle/>
          <a:p>
            <a:pPr defTabSz="1143000">
              <a:lnSpc>
                <a:spcPts val="13938"/>
              </a:lnSpc>
            </a:pPr>
            <a:r>
              <a:rPr lang="en-US" sz="11100" dirty="0">
                <a:solidFill>
                  <a:srgbClr val="403CCF"/>
                </a:solidFill>
                <a:latin typeface="Libre Baskerville" pitchFamily="34" charset="0"/>
                <a:ea typeface="Libre Baskerville" pitchFamily="34" charset="-122"/>
                <a:cs typeface="Libre Baskerville" pitchFamily="34" charset="-120"/>
              </a:rPr>
              <a:t>Stratified Two-Stage Sampling</a:t>
            </a:r>
            <a:endParaRPr lang="en-US" sz="11100" dirty="0">
              <a:solidFill>
                <a:prstClr val="black"/>
              </a:solidFill>
            </a:endParaRPr>
          </a:p>
        </p:txBody>
      </p:sp>
      <p:sp>
        <p:nvSpPr>
          <p:cNvPr id="5" name="TextBox 4"/>
          <p:cNvSpPr txBox="1"/>
          <p:nvPr/>
        </p:nvSpPr>
        <p:spPr>
          <a:xfrm>
            <a:off x="809625" y="8556627"/>
            <a:ext cx="4349750" cy="1038746"/>
          </a:xfrm>
          <a:prstGeom prst="rect">
            <a:avLst/>
          </a:prstGeom>
          <a:noFill/>
        </p:spPr>
        <p:txBody>
          <a:bodyPr wrap="square" lIns="114300" tIns="57150" rIns="114300" bIns="57150" rtlCol="0">
            <a:spAutoFit/>
          </a:bodyPr>
          <a:lstStyle/>
          <a:p>
            <a:pPr defTabSz="1143000"/>
            <a:r>
              <a:rPr lang="en-US" sz="3000" dirty="0" err="1">
                <a:solidFill>
                  <a:srgbClr val="ED7D31"/>
                </a:solidFill>
                <a:latin typeface="Tomrrow"/>
              </a:rPr>
              <a:t>Faria</a:t>
            </a:r>
            <a:r>
              <a:rPr lang="en-US" sz="3000" dirty="0">
                <a:solidFill>
                  <a:srgbClr val="ED7D31"/>
                </a:solidFill>
                <a:latin typeface="Tomrrow"/>
              </a:rPr>
              <a:t> Islam </a:t>
            </a:r>
          </a:p>
          <a:p>
            <a:pPr defTabSz="1143000"/>
            <a:r>
              <a:rPr lang="en-US" sz="3000" dirty="0">
                <a:solidFill>
                  <a:srgbClr val="ED7D31"/>
                </a:solidFill>
                <a:latin typeface="Tomrrow"/>
              </a:rPr>
              <a:t>ID: 12013015</a:t>
            </a:r>
          </a:p>
        </p:txBody>
      </p:sp>
    </p:spTree>
    <p:extLst>
      <p:ext uri="{BB962C8B-B14F-4D97-AF65-F5344CB8AC3E}">
        <p14:creationId xmlns:p14="http://schemas.microsoft.com/office/powerpoint/2010/main" val="314108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31154" y="689373"/>
            <a:ext cx="16006274" cy="810071"/>
          </a:xfrm>
          <a:prstGeom prst="rect">
            <a:avLst/>
          </a:prstGeom>
          <a:noFill/>
          <a:ln/>
        </p:spPr>
        <p:txBody>
          <a:bodyPr wrap="none" lIns="0" tIns="0" rIns="0" bIns="0" rtlCol="0" anchor="t"/>
          <a:lstStyle/>
          <a:p>
            <a:pPr defTabSz="1143000">
              <a:lnSpc>
                <a:spcPts val="6375"/>
              </a:lnSpc>
            </a:pPr>
            <a:r>
              <a:rPr lang="en-US" sz="5100" dirty="0">
                <a:solidFill>
                  <a:srgbClr val="403CCF"/>
                </a:solidFill>
                <a:latin typeface="Libre Baskerville" pitchFamily="34" charset="0"/>
                <a:ea typeface="Libre Baskerville" pitchFamily="34" charset="-122"/>
                <a:cs typeface="Libre Baskerville" pitchFamily="34" charset="-120"/>
              </a:rPr>
              <a:t>Component of Stratified Two -Stage Sampling-</a:t>
            </a:r>
            <a:endParaRPr lang="en-US" sz="5100" dirty="0">
              <a:solidFill>
                <a:prstClr val="black"/>
              </a:solidFill>
            </a:endParaRPr>
          </a:p>
        </p:txBody>
      </p:sp>
      <p:sp>
        <p:nvSpPr>
          <p:cNvPr id="4" name="Text 1"/>
          <p:cNvSpPr/>
          <p:nvPr/>
        </p:nvSpPr>
        <p:spPr>
          <a:xfrm>
            <a:off x="7765405" y="3633268"/>
            <a:ext cx="9615190" cy="2073920"/>
          </a:xfrm>
          <a:prstGeom prst="rect">
            <a:avLst/>
          </a:prstGeom>
          <a:noFill/>
          <a:ln/>
        </p:spPr>
        <p:txBody>
          <a:bodyPr wrap="square" lIns="0" tIns="0" rIns="0" bIns="0" rtlCol="0" anchor="t"/>
          <a:lstStyle/>
          <a:p>
            <a:pPr defTabSz="1143000">
              <a:lnSpc>
                <a:spcPts val="3250"/>
              </a:lnSpc>
            </a:pPr>
            <a:r>
              <a:rPr lang="en-US" sz="2000" dirty="0">
                <a:solidFill>
                  <a:srgbClr val="49495A"/>
                </a:solidFill>
                <a:latin typeface="Open Sans" pitchFamily="34" charset="0"/>
                <a:ea typeface="Open Sans" pitchFamily="34" charset="-122"/>
                <a:cs typeface="Open Sans" pitchFamily="34" charset="-120"/>
              </a:rPr>
              <a:t>Stratified sampling divides a population into homogeneous subgroups called </a:t>
            </a:r>
            <a:r>
              <a:rPr lang="en-US" sz="2000" b="1" dirty="0">
                <a:solidFill>
                  <a:srgbClr val="49495A"/>
                </a:solidFill>
                <a:latin typeface="Open Sans" pitchFamily="34" charset="0"/>
                <a:ea typeface="Open Sans" pitchFamily="34" charset="-122"/>
                <a:cs typeface="Open Sans" pitchFamily="34" charset="-120"/>
              </a:rPr>
              <a:t>strata</a:t>
            </a:r>
            <a:r>
              <a:rPr lang="en-US" sz="2000" dirty="0">
                <a:solidFill>
                  <a:srgbClr val="49495A"/>
                </a:solidFill>
                <a:latin typeface="Open Sans" pitchFamily="34" charset="0"/>
                <a:ea typeface="Open Sans" pitchFamily="34" charset="-122"/>
                <a:cs typeface="Open Sans" pitchFamily="34" charset="-120"/>
              </a:rPr>
              <a:t>—groups that share similar characteristics. Random samples are then drawn independently from each stratum, ensuring that all subgroups are represented in the final sample. This approach is particularly effective when the population has distinct groups that differ significantly from one another.</a:t>
            </a:r>
            <a:endParaRPr lang="en-US" sz="2000" dirty="0">
              <a:solidFill>
                <a:prstClr val="black"/>
              </a:solidFill>
            </a:endParaRPr>
          </a:p>
        </p:txBody>
      </p:sp>
      <p:sp>
        <p:nvSpPr>
          <p:cNvPr id="5" name="Shape 2"/>
          <p:cNvSpPr/>
          <p:nvPr/>
        </p:nvSpPr>
        <p:spPr>
          <a:xfrm>
            <a:off x="7765407" y="5868336"/>
            <a:ext cx="4677966" cy="1908721"/>
          </a:xfrm>
          <a:prstGeom prst="roundRect">
            <a:avLst>
              <a:gd name="adj" fmla="val 2038"/>
            </a:avLst>
          </a:prstGeom>
          <a:solidFill>
            <a:srgbClr val="EAE8F3"/>
          </a:solidFill>
          <a:ln/>
        </p:spPr>
      </p:sp>
      <p:sp>
        <p:nvSpPr>
          <p:cNvPr id="6" name="Text 3"/>
          <p:cNvSpPr/>
          <p:nvPr/>
        </p:nvSpPr>
        <p:spPr>
          <a:xfrm>
            <a:off x="8024664" y="6018238"/>
            <a:ext cx="3241030" cy="405110"/>
          </a:xfrm>
          <a:prstGeom prst="rect">
            <a:avLst/>
          </a:prstGeom>
          <a:noFill/>
          <a:ln/>
        </p:spPr>
        <p:txBody>
          <a:bodyPr wrap="none" lIns="0" tIns="0" rIns="0" bIns="0" rtlCol="0" anchor="t"/>
          <a:lstStyle/>
          <a:p>
            <a:pPr defTabSz="1143000">
              <a:lnSpc>
                <a:spcPts val="3188"/>
              </a:lnSpc>
            </a:pPr>
            <a:r>
              <a:rPr lang="en-US" sz="2500" dirty="0">
                <a:solidFill>
                  <a:srgbClr val="49495A"/>
                </a:solidFill>
                <a:latin typeface="Libre Baskerville" pitchFamily="34" charset="0"/>
                <a:ea typeface="Libre Baskerville" pitchFamily="34" charset="-122"/>
                <a:cs typeface="Libre Baskerville" pitchFamily="34" charset="-120"/>
              </a:rPr>
              <a:t>Population Divided</a:t>
            </a:r>
            <a:endParaRPr lang="en-US" sz="2500" dirty="0">
              <a:solidFill>
                <a:prstClr val="black"/>
              </a:solidFill>
            </a:endParaRPr>
          </a:p>
        </p:txBody>
      </p:sp>
      <p:sp>
        <p:nvSpPr>
          <p:cNvPr id="7" name="Text 4"/>
          <p:cNvSpPr/>
          <p:nvPr/>
        </p:nvSpPr>
        <p:spPr>
          <a:xfrm>
            <a:off x="7947721" y="6844244"/>
            <a:ext cx="4159449" cy="414784"/>
          </a:xfrm>
          <a:prstGeom prst="rect">
            <a:avLst/>
          </a:prstGeom>
          <a:noFill/>
          <a:ln/>
        </p:spPr>
        <p:txBody>
          <a:bodyPr wrap="none" lIns="0" tIns="0" rIns="0" bIns="0" rtlCol="0" anchor="t"/>
          <a:lstStyle/>
          <a:p>
            <a:pPr defTabSz="1143000">
              <a:lnSpc>
                <a:spcPts val="3250"/>
              </a:lnSpc>
            </a:pPr>
            <a:r>
              <a:rPr lang="en-US" sz="2000" dirty="0">
                <a:solidFill>
                  <a:srgbClr val="49495A"/>
                </a:solidFill>
                <a:latin typeface="Open Sans" pitchFamily="34" charset="0"/>
                <a:ea typeface="Open Sans" pitchFamily="34" charset="-122"/>
                <a:cs typeface="Open Sans" pitchFamily="34" charset="-120"/>
              </a:rPr>
              <a:t>Split into homogeneous strata</a:t>
            </a:r>
            <a:endParaRPr lang="en-US" sz="2000" dirty="0">
              <a:solidFill>
                <a:prstClr val="black"/>
              </a:solidFill>
            </a:endParaRPr>
          </a:p>
        </p:txBody>
      </p:sp>
      <p:sp>
        <p:nvSpPr>
          <p:cNvPr id="8" name="Shape 5"/>
          <p:cNvSpPr/>
          <p:nvPr/>
        </p:nvSpPr>
        <p:spPr>
          <a:xfrm>
            <a:off x="12702632" y="5868335"/>
            <a:ext cx="4677966" cy="1908721"/>
          </a:xfrm>
          <a:prstGeom prst="roundRect">
            <a:avLst>
              <a:gd name="adj" fmla="val 2038"/>
            </a:avLst>
          </a:prstGeom>
          <a:solidFill>
            <a:srgbClr val="EAE8F3"/>
          </a:solidFill>
          <a:ln/>
        </p:spPr>
      </p:sp>
      <p:sp>
        <p:nvSpPr>
          <p:cNvPr id="9" name="Text 6"/>
          <p:cNvSpPr/>
          <p:nvPr/>
        </p:nvSpPr>
        <p:spPr>
          <a:xfrm>
            <a:off x="12961888" y="6005330"/>
            <a:ext cx="3823246" cy="405110"/>
          </a:xfrm>
          <a:prstGeom prst="rect">
            <a:avLst/>
          </a:prstGeom>
          <a:noFill/>
          <a:ln/>
        </p:spPr>
        <p:txBody>
          <a:bodyPr wrap="none" lIns="0" tIns="0" rIns="0" bIns="0" rtlCol="0" anchor="t"/>
          <a:lstStyle/>
          <a:p>
            <a:pPr defTabSz="1143000">
              <a:lnSpc>
                <a:spcPts val="3188"/>
              </a:lnSpc>
            </a:pPr>
            <a:r>
              <a:rPr lang="en-US" sz="2500" dirty="0">
                <a:solidFill>
                  <a:srgbClr val="49495A"/>
                </a:solidFill>
                <a:latin typeface="Libre Baskerville" pitchFamily="34" charset="0"/>
                <a:ea typeface="Libre Baskerville" pitchFamily="34" charset="-122"/>
                <a:cs typeface="Libre Baskerville" pitchFamily="34" charset="-120"/>
              </a:rPr>
              <a:t>Independent Sampling</a:t>
            </a:r>
            <a:endParaRPr lang="en-US" sz="2500" dirty="0">
              <a:solidFill>
                <a:prstClr val="black"/>
              </a:solidFill>
            </a:endParaRPr>
          </a:p>
        </p:txBody>
      </p:sp>
      <p:sp>
        <p:nvSpPr>
          <p:cNvPr id="10" name="Text 7"/>
          <p:cNvSpPr/>
          <p:nvPr/>
        </p:nvSpPr>
        <p:spPr>
          <a:xfrm>
            <a:off x="12961889" y="6596770"/>
            <a:ext cx="4159449" cy="829568"/>
          </a:xfrm>
          <a:prstGeom prst="rect">
            <a:avLst/>
          </a:prstGeom>
          <a:noFill/>
          <a:ln/>
        </p:spPr>
        <p:txBody>
          <a:bodyPr wrap="square" lIns="0" tIns="0" rIns="0" bIns="0" rtlCol="0" anchor="t"/>
          <a:lstStyle/>
          <a:p>
            <a:pPr defTabSz="1143000">
              <a:lnSpc>
                <a:spcPts val="3250"/>
              </a:lnSpc>
            </a:pPr>
            <a:r>
              <a:rPr lang="en-US" sz="2000" dirty="0">
                <a:solidFill>
                  <a:srgbClr val="49495A"/>
                </a:solidFill>
                <a:latin typeface="Open Sans" pitchFamily="34" charset="0"/>
                <a:ea typeface="Open Sans" pitchFamily="34" charset="-122"/>
                <a:cs typeface="Open Sans" pitchFamily="34" charset="-120"/>
              </a:rPr>
              <a:t>Random samples from each stratum</a:t>
            </a:r>
            <a:endParaRPr lang="en-US" sz="2000" dirty="0">
              <a:solidFill>
                <a:prstClr val="black"/>
              </a:solidFill>
            </a:endParaRPr>
          </a:p>
        </p:txBody>
      </p:sp>
      <p:sp>
        <p:nvSpPr>
          <p:cNvPr id="11" name="Shape 8"/>
          <p:cNvSpPr/>
          <p:nvPr/>
        </p:nvSpPr>
        <p:spPr>
          <a:xfrm>
            <a:off x="7765405" y="7927033"/>
            <a:ext cx="9615190" cy="1493936"/>
          </a:xfrm>
          <a:prstGeom prst="roundRect">
            <a:avLst>
              <a:gd name="adj" fmla="val 2603"/>
            </a:avLst>
          </a:prstGeom>
          <a:solidFill>
            <a:srgbClr val="EAE8F3"/>
          </a:solidFill>
          <a:ln/>
        </p:spPr>
      </p:sp>
      <p:sp>
        <p:nvSpPr>
          <p:cNvPr id="12" name="Text 9"/>
          <p:cNvSpPr/>
          <p:nvPr/>
        </p:nvSpPr>
        <p:spPr>
          <a:xfrm>
            <a:off x="8104166" y="8167663"/>
            <a:ext cx="3259188" cy="405110"/>
          </a:xfrm>
          <a:prstGeom prst="rect">
            <a:avLst/>
          </a:prstGeom>
          <a:noFill/>
          <a:ln/>
        </p:spPr>
        <p:txBody>
          <a:bodyPr wrap="none" lIns="0" tIns="0" rIns="0" bIns="0" rtlCol="0" anchor="t"/>
          <a:lstStyle/>
          <a:p>
            <a:pPr defTabSz="1143000">
              <a:lnSpc>
                <a:spcPts val="3188"/>
              </a:lnSpc>
            </a:pPr>
            <a:r>
              <a:rPr lang="en-US" sz="2500" dirty="0">
                <a:solidFill>
                  <a:srgbClr val="49495A"/>
                </a:solidFill>
                <a:latin typeface="Libre Baskerville" pitchFamily="34" charset="0"/>
                <a:ea typeface="Libre Baskerville" pitchFamily="34" charset="-122"/>
                <a:cs typeface="Libre Baskerville" pitchFamily="34" charset="-120"/>
              </a:rPr>
              <a:t>Full Representation</a:t>
            </a:r>
            <a:endParaRPr lang="en-US" sz="2500" dirty="0">
              <a:solidFill>
                <a:prstClr val="black"/>
              </a:solidFill>
            </a:endParaRPr>
          </a:p>
        </p:txBody>
      </p:sp>
      <p:sp>
        <p:nvSpPr>
          <p:cNvPr id="13" name="Text 10"/>
          <p:cNvSpPr/>
          <p:nvPr/>
        </p:nvSpPr>
        <p:spPr>
          <a:xfrm>
            <a:off x="8104166" y="8755619"/>
            <a:ext cx="9096673" cy="414784"/>
          </a:xfrm>
          <a:prstGeom prst="rect">
            <a:avLst/>
          </a:prstGeom>
          <a:noFill/>
          <a:ln/>
        </p:spPr>
        <p:txBody>
          <a:bodyPr wrap="none" lIns="0" tIns="0" rIns="0" bIns="0" rtlCol="0" anchor="t"/>
          <a:lstStyle/>
          <a:p>
            <a:pPr defTabSz="1143000">
              <a:lnSpc>
                <a:spcPts val="3250"/>
              </a:lnSpc>
            </a:pPr>
            <a:r>
              <a:rPr lang="en-US" sz="2000" dirty="0">
                <a:solidFill>
                  <a:srgbClr val="49495A"/>
                </a:solidFill>
                <a:latin typeface="Open Sans" pitchFamily="34" charset="0"/>
                <a:ea typeface="Open Sans" pitchFamily="34" charset="-122"/>
                <a:cs typeface="Open Sans" pitchFamily="34" charset="-120"/>
              </a:rPr>
              <a:t>All subgroups included in sample</a:t>
            </a:r>
            <a:endParaRPr lang="en-US" sz="2000" dirty="0">
              <a:solidFill>
                <a:prstClr val="black"/>
              </a:solidFill>
            </a:endParaRPr>
          </a:p>
        </p:txBody>
      </p:sp>
      <p:sp>
        <p:nvSpPr>
          <p:cNvPr id="14" name="TextBox 13"/>
          <p:cNvSpPr txBox="1"/>
          <p:nvPr/>
        </p:nvSpPr>
        <p:spPr>
          <a:xfrm>
            <a:off x="7642942" y="1697621"/>
            <a:ext cx="5089071" cy="1038746"/>
          </a:xfrm>
          <a:prstGeom prst="rect">
            <a:avLst/>
          </a:prstGeom>
          <a:noFill/>
        </p:spPr>
        <p:txBody>
          <a:bodyPr wrap="square" lIns="114300" tIns="57150" rIns="114300" bIns="57150" rtlCol="0">
            <a:spAutoFit/>
          </a:bodyPr>
          <a:lstStyle/>
          <a:p>
            <a:pPr algn="ctr" defTabSz="1143000"/>
            <a:r>
              <a:rPr lang="en-US" sz="3000" dirty="0">
                <a:solidFill>
                  <a:prstClr val="black"/>
                </a:solidFill>
                <a:latin typeface="Tomrrow"/>
              </a:rPr>
              <a:t>1. Stratified Sampling </a:t>
            </a:r>
          </a:p>
          <a:p>
            <a:pPr algn="ctr" defTabSz="1143000"/>
            <a:r>
              <a:rPr lang="en-US" sz="3000" dirty="0">
                <a:solidFill>
                  <a:prstClr val="black"/>
                </a:solidFill>
                <a:latin typeface="Tomrrow"/>
              </a:rPr>
              <a:t> 2. Two –Stage Sampling</a:t>
            </a:r>
          </a:p>
        </p:txBody>
      </p:sp>
      <p:sp>
        <p:nvSpPr>
          <p:cNvPr id="18" name="Rectangle 17"/>
          <p:cNvSpPr/>
          <p:nvPr/>
        </p:nvSpPr>
        <p:spPr>
          <a:xfrm>
            <a:off x="7642940" y="2670444"/>
            <a:ext cx="5057475" cy="987450"/>
          </a:xfrm>
          <a:prstGeom prst="rect">
            <a:avLst/>
          </a:prstGeom>
        </p:spPr>
        <p:txBody>
          <a:bodyPr wrap="none" lIns="114300" tIns="57150" rIns="114300" bIns="57150">
            <a:spAutoFit/>
          </a:bodyPr>
          <a:lstStyle/>
          <a:p>
            <a:pPr defTabSz="1143000">
              <a:lnSpc>
                <a:spcPts val="6813"/>
              </a:lnSpc>
            </a:pPr>
            <a:r>
              <a:rPr lang="en-US" sz="3000" dirty="0">
                <a:solidFill>
                  <a:srgbClr val="403CCF"/>
                </a:solidFill>
                <a:latin typeface="Libre Baskerville" pitchFamily="34" charset="0"/>
                <a:ea typeface="Libre Baskerville" pitchFamily="34" charset="-122"/>
                <a:cs typeface="Libre Baskerville" pitchFamily="34" charset="-120"/>
              </a:rPr>
              <a:t>What is Stratified Sampling?</a:t>
            </a:r>
            <a:endParaRPr lang="en-US" sz="3000" dirty="0">
              <a:solidFill>
                <a:prstClr val="black"/>
              </a:solidFil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81" y="2476501"/>
            <a:ext cx="7146256" cy="7633608"/>
          </a:xfrm>
          <a:prstGeom prst="rect">
            <a:avLst/>
          </a:prstGeom>
        </p:spPr>
      </p:pic>
      <p:sp>
        <p:nvSpPr>
          <p:cNvPr id="2" name="Rectangle 1"/>
          <p:cNvSpPr/>
          <p:nvPr/>
        </p:nvSpPr>
        <p:spPr>
          <a:xfrm>
            <a:off x="16003410" y="9763126"/>
            <a:ext cx="2286000" cy="4864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114300" tIns="57150" rIns="114300" bIns="57150" rtlCol="0" anchor="ctr"/>
          <a:lstStyle/>
          <a:p>
            <a:pPr algn="ctr" defTabSz="1143000"/>
            <a:endParaRPr lang="en-US">
              <a:solidFill>
                <a:prstClr val="white"/>
              </a:solidFill>
            </a:endParaRPr>
          </a:p>
        </p:txBody>
      </p:sp>
    </p:spTree>
    <p:extLst>
      <p:ext uri="{BB962C8B-B14F-4D97-AF65-F5344CB8AC3E}">
        <p14:creationId xmlns:p14="http://schemas.microsoft.com/office/powerpoint/2010/main" val="29685059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614989" y="1126671"/>
            <a:ext cx="7066188" cy="85725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137040" tIns="68525" rIns="137040" bIns="68525" rtlCol="0" anchor="ctr"/>
          <a:lstStyle/>
          <a:p>
            <a:pPr algn="ctr"/>
            <a:r>
              <a:rPr lang="en-US" sz="4800" dirty="0">
                <a:solidFill>
                  <a:prstClr val="white"/>
                </a:solidFill>
              </a:rPr>
              <a:t>Summary and Significance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91" y="2624742"/>
            <a:ext cx="16410215" cy="5261958"/>
          </a:xfrm>
          <a:prstGeom prst="rect">
            <a:avLst/>
          </a:prstGeom>
        </p:spPr>
      </p:pic>
    </p:spTree>
    <p:extLst>
      <p:ext uri="{BB962C8B-B14F-4D97-AF65-F5344CB8AC3E}">
        <p14:creationId xmlns:p14="http://schemas.microsoft.com/office/powerpoint/2010/main" val="13779656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00" y="0"/>
            <a:ext cx="6858000" cy="10287000"/>
          </a:xfrm>
          <a:prstGeom prst="rect">
            <a:avLst/>
          </a:prstGeom>
        </p:spPr>
      </p:pic>
      <p:sp>
        <p:nvSpPr>
          <p:cNvPr id="3" name="Text 0"/>
          <p:cNvSpPr/>
          <p:nvPr/>
        </p:nvSpPr>
        <p:spPr>
          <a:xfrm>
            <a:off x="973338" y="766615"/>
            <a:ext cx="9483329" cy="1738313"/>
          </a:xfrm>
          <a:prstGeom prst="rect">
            <a:avLst/>
          </a:prstGeom>
          <a:noFill/>
          <a:ln/>
        </p:spPr>
        <p:txBody>
          <a:bodyPr wrap="square" lIns="0" tIns="0" rIns="0" bIns="0" rtlCol="0" anchor="t"/>
          <a:lstStyle/>
          <a:p>
            <a:pPr defTabSz="1143000">
              <a:lnSpc>
                <a:spcPts val="6813"/>
              </a:lnSpc>
            </a:pPr>
            <a:r>
              <a:rPr lang="en-US" sz="5400" dirty="0">
                <a:solidFill>
                  <a:srgbClr val="403CCF"/>
                </a:solidFill>
                <a:latin typeface="Libre Baskerville" pitchFamily="34" charset="0"/>
                <a:ea typeface="Libre Baskerville" pitchFamily="34" charset="-122"/>
                <a:cs typeface="Libre Baskerville" pitchFamily="34" charset="-120"/>
              </a:rPr>
              <a:t>What is Two-Stage Sampling?</a:t>
            </a:r>
            <a:endParaRPr lang="en-US" sz="5400" dirty="0">
              <a:solidFill>
                <a:prstClr val="black"/>
              </a:solidFill>
            </a:endParaRPr>
          </a:p>
        </p:txBody>
      </p:sp>
      <p:pic>
        <p:nvPicPr>
          <p:cNvPr id="5" name="Image 1" descr="preencoded.png"/>
          <p:cNvPicPr>
            <a:picLocks noChangeAspect="1"/>
          </p:cNvPicPr>
          <p:nvPr/>
        </p:nvPicPr>
        <p:blipFill>
          <a:blip r:embed="rId4"/>
          <a:stretch>
            <a:fillRect/>
          </a:stretch>
        </p:blipFill>
        <p:spPr>
          <a:xfrm>
            <a:off x="973336" y="5904905"/>
            <a:ext cx="834330" cy="1428750"/>
          </a:xfrm>
          <a:prstGeom prst="rect">
            <a:avLst/>
          </a:prstGeom>
        </p:spPr>
      </p:pic>
      <p:sp>
        <p:nvSpPr>
          <p:cNvPr id="6" name="Text 2"/>
          <p:cNvSpPr/>
          <p:nvPr/>
        </p:nvSpPr>
        <p:spPr>
          <a:xfrm>
            <a:off x="2085678" y="6182918"/>
            <a:ext cx="3476476" cy="434579"/>
          </a:xfrm>
          <a:prstGeom prst="rect">
            <a:avLst/>
          </a:prstGeom>
          <a:noFill/>
          <a:ln/>
        </p:spPr>
        <p:txBody>
          <a:bodyPr wrap="none" lIns="0" tIns="0" rIns="0" bIns="0" rtlCol="0" anchor="t"/>
          <a:lstStyle/>
          <a:p>
            <a:pPr defTabSz="1143000">
              <a:lnSpc>
                <a:spcPts val="3375"/>
              </a:lnSpc>
            </a:pPr>
            <a:r>
              <a:rPr lang="en-US" sz="2800" dirty="0">
                <a:solidFill>
                  <a:srgbClr val="49495A"/>
                </a:solidFill>
                <a:latin typeface="Libre Baskerville" pitchFamily="34" charset="0"/>
                <a:ea typeface="Libre Baskerville" pitchFamily="34" charset="-122"/>
                <a:cs typeface="Libre Baskerville" pitchFamily="34" charset="-120"/>
              </a:rPr>
              <a:t>Stage One</a:t>
            </a:r>
            <a:endParaRPr lang="en-US" sz="2800" dirty="0">
              <a:solidFill>
                <a:prstClr val="black"/>
              </a:solidFill>
            </a:endParaRPr>
          </a:p>
        </p:txBody>
      </p:sp>
      <p:sp>
        <p:nvSpPr>
          <p:cNvPr id="7" name="Text 3"/>
          <p:cNvSpPr/>
          <p:nvPr/>
        </p:nvSpPr>
        <p:spPr>
          <a:xfrm>
            <a:off x="2085678" y="6784332"/>
            <a:ext cx="8370986" cy="444996"/>
          </a:xfrm>
          <a:prstGeom prst="rect">
            <a:avLst/>
          </a:prstGeom>
          <a:noFill/>
          <a:ln/>
        </p:spPr>
        <p:txBody>
          <a:bodyPr wrap="none" lIns="0" tIns="0" rIns="0" bIns="0" rtlCol="0" anchor="t"/>
          <a:lstStyle/>
          <a:p>
            <a:pPr defTabSz="1143000">
              <a:lnSpc>
                <a:spcPts val="3500"/>
              </a:lnSpc>
            </a:pPr>
            <a:r>
              <a:rPr lang="en-US" dirty="0">
                <a:solidFill>
                  <a:srgbClr val="49495A"/>
                </a:solidFill>
                <a:latin typeface="Open Sans" pitchFamily="34" charset="0"/>
                <a:ea typeface="Open Sans" pitchFamily="34" charset="-122"/>
                <a:cs typeface="Open Sans" pitchFamily="34" charset="-120"/>
              </a:rPr>
              <a:t>Select primary units (clusters or groups)</a:t>
            </a:r>
            <a:endParaRPr lang="en-US" dirty="0">
              <a:solidFill>
                <a:prstClr val="black"/>
              </a:solidFill>
            </a:endParaRPr>
          </a:p>
        </p:txBody>
      </p:sp>
      <p:pic>
        <p:nvPicPr>
          <p:cNvPr id="8" name="Image 2" descr="preencoded.png"/>
          <p:cNvPicPr>
            <a:picLocks noChangeAspect="1"/>
          </p:cNvPicPr>
          <p:nvPr/>
        </p:nvPicPr>
        <p:blipFill>
          <a:blip r:embed="rId4"/>
          <a:stretch>
            <a:fillRect/>
          </a:stretch>
        </p:blipFill>
        <p:spPr>
          <a:xfrm>
            <a:off x="1390501" y="7851576"/>
            <a:ext cx="834330" cy="1428750"/>
          </a:xfrm>
          <a:prstGeom prst="rect">
            <a:avLst/>
          </a:prstGeom>
        </p:spPr>
      </p:pic>
      <p:sp>
        <p:nvSpPr>
          <p:cNvPr id="9" name="Text 4"/>
          <p:cNvSpPr/>
          <p:nvPr/>
        </p:nvSpPr>
        <p:spPr>
          <a:xfrm>
            <a:off x="2502843" y="8129589"/>
            <a:ext cx="3476476" cy="434579"/>
          </a:xfrm>
          <a:prstGeom prst="rect">
            <a:avLst/>
          </a:prstGeom>
          <a:noFill/>
          <a:ln/>
        </p:spPr>
        <p:txBody>
          <a:bodyPr wrap="none" lIns="0" tIns="0" rIns="0" bIns="0" rtlCol="0" anchor="t"/>
          <a:lstStyle/>
          <a:p>
            <a:pPr defTabSz="1143000">
              <a:lnSpc>
                <a:spcPts val="3375"/>
              </a:lnSpc>
            </a:pPr>
            <a:r>
              <a:rPr lang="en-US" sz="2800" dirty="0">
                <a:solidFill>
                  <a:srgbClr val="49495A"/>
                </a:solidFill>
                <a:latin typeface="Libre Baskerville" pitchFamily="34" charset="0"/>
                <a:ea typeface="Libre Baskerville" pitchFamily="34" charset="-122"/>
                <a:cs typeface="Libre Baskerville" pitchFamily="34" charset="-120"/>
              </a:rPr>
              <a:t>Stage Two</a:t>
            </a:r>
            <a:endParaRPr lang="en-US" sz="2800" dirty="0">
              <a:solidFill>
                <a:prstClr val="black"/>
              </a:solidFill>
            </a:endParaRPr>
          </a:p>
        </p:txBody>
      </p:sp>
      <p:sp>
        <p:nvSpPr>
          <p:cNvPr id="10" name="Text 5"/>
          <p:cNvSpPr/>
          <p:nvPr/>
        </p:nvSpPr>
        <p:spPr>
          <a:xfrm>
            <a:off x="2502845" y="8731003"/>
            <a:ext cx="7953821" cy="444996"/>
          </a:xfrm>
          <a:prstGeom prst="rect">
            <a:avLst/>
          </a:prstGeom>
          <a:noFill/>
          <a:ln/>
        </p:spPr>
        <p:txBody>
          <a:bodyPr wrap="none" lIns="0" tIns="0" rIns="0" bIns="0" rtlCol="0" anchor="t"/>
          <a:lstStyle/>
          <a:p>
            <a:pPr defTabSz="1143000">
              <a:lnSpc>
                <a:spcPts val="3500"/>
              </a:lnSpc>
            </a:pPr>
            <a:r>
              <a:rPr lang="en-US" dirty="0">
                <a:solidFill>
                  <a:srgbClr val="49495A"/>
                </a:solidFill>
                <a:latin typeface="Open Sans" pitchFamily="34" charset="0"/>
                <a:ea typeface="Open Sans" pitchFamily="34" charset="-122"/>
                <a:cs typeface="Open Sans" pitchFamily="34" charset="-120"/>
              </a:rPr>
              <a:t>Select secondary units within chosen primary units</a:t>
            </a:r>
            <a:endParaRPr lang="en-US" dirty="0">
              <a:solidFill>
                <a:prstClr val="black"/>
              </a:solidFill>
            </a:endParaRPr>
          </a:p>
        </p:txBody>
      </p:sp>
      <p:sp>
        <p:nvSpPr>
          <p:cNvPr id="11" name="TextBox 10"/>
          <p:cNvSpPr txBox="1"/>
          <p:nvPr/>
        </p:nvSpPr>
        <p:spPr>
          <a:xfrm>
            <a:off x="735232" y="2963244"/>
            <a:ext cx="9653843" cy="2423740"/>
          </a:xfrm>
          <a:prstGeom prst="rect">
            <a:avLst/>
          </a:prstGeom>
          <a:noFill/>
        </p:spPr>
        <p:txBody>
          <a:bodyPr wrap="square" lIns="114300" tIns="57150" rIns="114300" bIns="57150" rtlCol="0">
            <a:spAutoFit/>
          </a:bodyPr>
          <a:lstStyle/>
          <a:p>
            <a:pPr defTabSz="1143000"/>
            <a:r>
              <a:rPr lang="en-US" sz="2500" dirty="0">
                <a:solidFill>
                  <a:prstClr val="black"/>
                </a:solidFill>
                <a:latin typeface="Tomrrow"/>
              </a:rPr>
              <a:t>In two-stage sampling, samples are selected in </a:t>
            </a:r>
            <a:r>
              <a:rPr lang="en-US" sz="2500" b="1" dirty="0">
                <a:solidFill>
                  <a:prstClr val="black"/>
                </a:solidFill>
                <a:latin typeface="Tomrrow"/>
              </a:rPr>
              <a:t>two steps</a:t>
            </a:r>
            <a:r>
              <a:rPr lang="en-US" sz="2500" dirty="0">
                <a:solidFill>
                  <a:prstClr val="black"/>
                </a:solidFill>
                <a:latin typeface="Tomrrow"/>
              </a:rPr>
              <a:t>. First, larger groups or clusters are randomly chosen from each stratum. Then, individuals are randomly selected from within these clusters. This method is </a:t>
            </a:r>
            <a:r>
              <a:rPr lang="en-US" sz="2500" b="1" dirty="0">
                <a:solidFill>
                  <a:prstClr val="black"/>
                </a:solidFill>
                <a:latin typeface="Tomrrow"/>
              </a:rPr>
              <a:t>cost-effective</a:t>
            </a:r>
            <a:r>
              <a:rPr lang="en-US" sz="2500" dirty="0">
                <a:solidFill>
                  <a:prstClr val="black"/>
                </a:solidFill>
                <a:latin typeface="Tomrrow"/>
              </a:rPr>
              <a:t>, </a:t>
            </a:r>
            <a:r>
              <a:rPr lang="en-US" sz="2500" b="1" dirty="0">
                <a:solidFill>
                  <a:prstClr val="black"/>
                </a:solidFill>
                <a:latin typeface="Tomrrow"/>
              </a:rPr>
              <a:t>practical</a:t>
            </a:r>
            <a:r>
              <a:rPr lang="en-US" sz="2500" dirty="0">
                <a:solidFill>
                  <a:prstClr val="black"/>
                </a:solidFill>
                <a:latin typeface="Tomrrow"/>
              </a:rPr>
              <a:t>, and ensures that the sample </a:t>
            </a:r>
            <a:r>
              <a:rPr lang="en-US" sz="2500" b="1" dirty="0">
                <a:solidFill>
                  <a:prstClr val="black"/>
                </a:solidFill>
                <a:latin typeface="Tomrrow"/>
              </a:rPr>
              <a:t>represents the entire population</a:t>
            </a:r>
            <a:r>
              <a:rPr lang="en-US" sz="2500" dirty="0">
                <a:solidFill>
                  <a:prstClr val="black"/>
                </a:solidFill>
                <a:latin typeface="Tomrrow"/>
              </a:rPr>
              <a:t> without surveying everyone.</a:t>
            </a:r>
          </a:p>
        </p:txBody>
      </p:sp>
    </p:spTree>
    <p:extLst>
      <p:ext uri="{BB962C8B-B14F-4D97-AF65-F5344CB8AC3E}">
        <p14:creationId xmlns:p14="http://schemas.microsoft.com/office/powerpoint/2010/main" val="1952589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81360" y="692498"/>
            <a:ext cx="9667280" cy="1574006"/>
          </a:xfrm>
          <a:prstGeom prst="rect">
            <a:avLst/>
          </a:prstGeom>
          <a:noFill/>
          <a:ln/>
        </p:spPr>
        <p:txBody>
          <a:bodyPr wrap="square" lIns="0" tIns="0" rIns="0" bIns="0" rtlCol="0" anchor="t"/>
          <a:lstStyle/>
          <a:p>
            <a:pPr defTabSz="1143000">
              <a:lnSpc>
                <a:spcPts val="6188"/>
              </a:lnSpc>
            </a:pPr>
            <a:r>
              <a:rPr lang="en-US" sz="4900" dirty="0">
                <a:solidFill>
                  <a:srgbClr val="403CCF"/>
                </a:solidFill>
                <a:latin typeface="Libre Baskerville" pitchFamily="34" charset="0"/>
                <a:ea typeface="Libre Baskerville" pitchFamily="34" charset="-122"/>
                <a:cs typeface="Libre Baskerville" pitchFamily="34" charset="-120"/>
              </a:rPr>
              <a:t>Stratified Two-Stage Sampling Explained</a:t>
            </a:r>
            <a:endParaRPr lang="en-US" sz="4900" dirty="0">
              <a:solidFill>
                <a:prstClr val="black"/>
              </a:solidFill>
            </a:endParaRPr>
          </a:p>
        </p:txBody>
      </p:sp>
      <p:sp>
        <p:nvSpPr>
          <p:cNvPr id="4" name="Text 1"/>
          <p:cNvSpPr/>
          <p:nvPr/>
        </p:nvSpPr>
        <p:spPr>
          <a:xfrm>
            <a:off x="881360" y="2644231"/>
            <a:ext cx="9667280" cy="2417266"/>
          </a:xfrm>
          <a:prstGeom prst="rect">
            <a:avLst/>
          </a:prstGeom>
          <a:noFill/>
          <a:ln/>
        </p:spPr>
        <p:txBody>
          <a:bodyPr wrap="square" lIns="0" tIns="0" rIns="0" bIns="0" rtlCol="0" anchor="t"/>
          <a:lstStyle/>
          <a:p>
            <a:pPr defTabSz="1143000">
              <a:lnSpc>
                <a:spcPts val="3125"/>
              </a:lnSpc>
            </a:pPr>
            <a:r>
              <a:rPr lang="en-US" dirty="0" smtClean="0">
                <a:solidFill>
                  <a:prstClr val="black"/>
                </a:solidFill>
                <a:latin typeface="Tomrrow"/>
              </a:rPr>
              <a:t>Stratified Two-Stage Sampling is a </a:t>
            </a:r>
            <a:r>
              <a:rPr lang="en-US" b="1" dirty="0" smtClean="0">
                <a:solidFill>
                  <a:prstClr val="black"/>
                </a:solidFill>
                <a:latin typeface="Tomrrow"/>
              </a:rPr>
              <a:t>hybrid sampling method</a:t>
            </a:r>
            <a:r>
              <a:rPr lang="en-US" dirty="0" smtClean="0">
                <a:solidFill>
                  <a:prstClr val="black"/>
                </a:solidFill>
                <a:latin typeface="Tomrrow"/>
              </a:rPr>
              <a:t> that combines </a:t>
            </a:r>
            <a:r>
              <a:rPr lang="en-US" b="1" dirty="0" smtClean="0">
                <a:solidFill>
                  <a:prstClr val="black"/>
                </a:solidFill>
                <a:latin typeface="Tomrrow"/>
              </a:rPr>
              <a:t>stratified sampling</a:t>
            </a:r>
            <a:r>
              <a:rPr lang="en-US" dirty="0" smtClean="0">
                <a:solidFill>
                  <a:prstClr val="black"/>
                </a:solidFill>
                <a:latin typeface="Tomrrow"/>
              </a:rPr>
              <a:t> and </a:t>
            </a:r>
            <a:r>
              <a:rPr lang="en-US" b="1" dirty="0" smtClean="0">
                <a:solidFill>
                  <a:prstClr val="black"/>
                </a:solidFill>
                <a:latin typeface="Tomrrow"/>
              </a:rPr>
              <a:t>two-stage sampling</a:t>
            </a:r>
            <a:r>
              <a:rPr lang="en-US" dirty="0" smtClean="0">
                <a:solidFill>
                  <a:prstClr val="black"/>
                </a:solidFill>
                <a:latin typeface="Tomrrow"/>
              </a:rPr>
              <a:t>. First, the population is divided into </a:t>
            </a:r>
            <a:r>
              <a:rPr lang="en-US" b="1" dirty="0" smtClean="0">
                <a:solidFill>
                  <a:prstClr val="black"/>
                </a:solidFill>
                <a:latin typeface="Tomrrow"/>
              </a:rPr>
              <a:t>strata</a:t>
            </a:r>
            <a:r>
              <a:rPr lang="en-US" dirty="0" smtClean="0">
                <a:solidFill>
                  <a:prstClr val="black"/>
                </a:solidFill>
                <a:latin typeface="Tomrrow"/>
              </a:rPr>
              <a:t> based on specific characteristics to ensure representation. Then, within each stratum, sampling is carried out in </a:t>
            </a:r>
            <a:r>
              <a:rPr lang="en-US" b="1" dirty="0" smtClean="0">
                <a:solidFill>
                  <a:prstClr val="black"/>
                </a:solidFill>
                <a:latin typeface="Tomrrow"/>
              </a:rPr>
              <a:t>two stages</a:t>
            </a:r>
            <a:r>
              <a:rPr lang="en-US" dirty="0" smtClean="0">
                <a:solidFill>
                  <a:prstClr val="black"/>
                </a:solidFill>
                <a:latin typeface="Tomrrow"/>
              </a:rPr>
              <a:t>: clusters are randomly selected in the first stage, and individuals are randomly chosen from these clusters in the second stage</a:t>
            </a:r>
            <a:endParaRPr lang="en-US" sz="2000" dirty="0">
              <a:solidFill>
                <a:prstClr val="black"/>
              </a:solidFill>
              <a:latin typeface="Tomrrow"/>
            </a:endParaRPr>
          </a:p>
        </p:txBody>
      </p:sp>
      <p:pic>
        <p:nvPicPr>
          <p:cNvPr id="5" name="Image 1" descr="preencoded.png"/>
          <p:cNvPicPr>
            <a:picLocks noChangeAspect="1"/>
          </p:cNvPicPr>
          <p:nvPr/>
        </p:nvPicPr>
        <p:blipFill>
          <a:blip r:embed="rId3"/>
          <a:stretch>
            <a:fillRect/>
          </a:stretch>
        </p:blipFill>
        <p:spPr>
          <a:xfrm>
            <a:off x="1962598" y="5344718"/>
            <a:ext cx="7504659" cy="4453979"/>
          </a:xfrm>
          <a:prstGeom prst="rect">
            <a:avLst/>
          </a:prstGeom>
        </p:spPr>
      </p:pic>
      <p:sp>
        <p:nvSpPr>
          <p:cNvPr id="7" name="Text 2"/>
          <p:cNvSpPr/>
          <p:nvPr/>
        </p:nvSpPr>
        <p:spPr>
          <a:xfrm>
            <a:off x="7185931" y="8406215"/>
            <a:ext cx="1865463" cy="1078071"/>
          </a:xfrm>
          <a:prstGeom prst="rect">
            <a:avLst/>
          </a:prstGeom>
          <a:noFill/>
          <a:ln/>
        </p:spPr>
        <p:txBody>
          <a:bodyPr wrap="square" lIns="0" tIns="0" rIns="0" bIns="0" rtlCol="0" anchor="t"/>
          <a:lstStyle/>
          <a:p>
            <a:pPr algn="ctr" defTabSz="1143000">
              <a:lnSpc>
                <a:spcPts val="2063"/>
              </a:lnSpc>
            </a:pPr>
            <a:r>
              <a:rPr lang="en-US" dirty="0">
                <a:solidFill>
                  <a:srgbClr val="49495A"/>
                </a:solidFill>
                <a:latin typeface="Libre Baskerville" pitchFamily="34" charset="0"/>
                <a:ea typeface="Libre Baskerville" pitchFamily="34" charset="-122"/>
                <a:cs typeface="Libre Baskerville" pitchFamily="34" charset="-120"/>
              </a:rPr>
              <a:t>Select Secondary Units</a:t>
            </a:r>
            <a:endParaRPr lang="en-US" dirty="0">
              <a:solidFill>
                <a:prstClr val="black"/>
              </a:solidFill>
            </a:endParaRPr>
          </a:p>
        </p:txBody>
      </p:sp>
      <p:sp>
        <p:nvSpPr>
          <p:cNvPr id="9" name="Text 3"/>
          <p:cNvSpPr/>
          <p:nvPr/>
        </p:nvSpPr>
        <p:spPr>
          <a:xfrm>
            <a:off x="4834941" y="8406215"/>
            <a:ext cx="1865461" cy="1078071"/>
          </a:xfrm>
          <a:prstGeom prst="rect">
            <a:avLst/>
          </a:prstGeom>
          <a:noFill/>
          <a:ln/>
        </p:spPr>
        <p:txBody>
          <a:bodyPr wrap="square" lIns="0" tIns="0" rIns="0" bIns="0" rtlCol="0" anchor="t"/>
          <a:lstStyle/>
          <a:p>
            <a:pPr algn="ctr" defTabSz="1143000">
              <a:lnSpc>
                <a:spcPts val="2063"/>
              </a:lnSpc>
            </a:pPr>
            <a:r>
              <a:rPr lang="en-US" dirty="0">
                <a:solidFill>
                  <a:srgbClr val="49495A"/>
                </a:solidFill>
                <a:latin typeface="Libre Baskerville" pitchFamily="34" charset="0"/>
                <a:ea typeface="Libre Baskerville" pitchFamily="34" charset="-122"/>
                <a:cs typeface="Libre Baskerville" pitchFamily="34" charset="-120"/>
              </a:rPr>
              <a:t>Select Primary Units</a:t>
            </a:r>
            <a:endParaRPr lang="en-US" dirty="0">
              <a:solidFill>
                <a:prstClr val="black"/>
              </a:solidFill>
            </a:endParaRPr>
          </a:p>
        </p:txBody>
      </p:sp>
      <p:sp>
        <p:nvSpPr>
          <p:cNvPr id="11" name="Text 4"/>
          <p:cNvSpPr/>
          <p:nvPr/>
        </p:nvSpPr>
        <p:spPr>
          <a:xfrm>
            <a:off x="2445615" y="8585893"/>
            <a:ext cx="1865463" cy="718714"/>
          </a:xfrm>
          <a:prstGeom prst="rect">
            <a:avLst/>
          </a:prstGeom>
          <a:noFill/>
          <a:ln/>
        </p:spPr>
        <p:txBody>
          <a:bodyPr wrap="square" lIns="0" tIns="0" rIns="0" bIns="0" rtlCol="0" anchor="t"/>
          <a:lstStyle/>
          <a:p>
            <a:pPr algn="ctr" defTabSz="1143000">
              <a:lnSpc>
                <a:spcPts val="2063"/>
              </a:lnSpc>
            </a:pPr>
            <a:r>
              <a:rPr lang="en-US" dirty="0">
                <a:solidFill>
                  <a:srgbClr val="49495A"/>
                </a:solidFill>
                <a:latin typeface="Libre Baskerville" pitchFamily="34" charset="0"/>
                <a:ea typeface="Libre Baskerville" pitchFamily="34" charset="-122"/>
                <a:cs typeface="Libre Baskerville" pitchFamily="34" charset="-120"/>
              </a:rPr>
              <a:t>Stratify Population</a:t>
            </a:r>
            <a:endParaRPr lang="en-US" dirty="0">
              <a:solidFill>
                <a:prstClr val="black"/>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502" y="1755321"/>
            <a:ext cx="7062106" cy="5796643"/>
          </a:xfrm>
          <a:prstGeom prst="rect">
            <a:avLst/>
          </a:prstGeom>
        </p:spPr>
      </p:pic>
      <p:sp>
        <p:nvSpPr>
          <p:cNvPr id="13" name="Rectangle 12"/>
          <p:cNvSpPr/>
          <p:nvPr/>
        </p:nvSpPr>
        <p:spPr>
          <a:xfrm>
            <a:off x="16003410" y="9763126"/>
            <a:ext cx="2286000" cy="4864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114300" tIns="57150" rIns="114300" bIns="57150" rtlCol="0" anchor="ctr"/>
          <a:lstStyle/>
          <a:p>
            <a:pPr algn="ctr" defTabSz="1143000"/>
            <a:endParaRPr lang="en-US">
              <a:solidFill>
                <a:prstClr val="white"/>
              </a:solidFill>
            </a:endParaRPr>
          </a:p>
        </p:txBody>
      </p:sp>
    </p:spTree>
    <p:extLst>
      <p:ext uri="{BB962C8B-B14F-4D97-AF65-F5344CB8AC3E}">
        <p14:creationId xmlns:p14="http://schemas.microsoft.com/office/powerpoint/2010/main" val="1503224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635479" y="610942"/>
            <a:ext cx="9875044" cy="1388566"/>
          </a:xfrm>
          <a:prstGeom prst="rect">
            <a:avLst/>
          </a:prstGeom>
          <a:noFill/>
          <a:ln/>
        </p:spPr>
        <p:txBody>
          <a:bodyPr wrap="square" lIns="0" tIns="0" rIns="0" bIns="0" rtlCol="0" anchor="t"/>
          <a:lstStyle/>
          <a:p>
            <a:pPr defTabSz="1143000" eaLnBrk="0" fontAlgn="base" hangingPunct="0">
              <a:spcBef>
                <a:spcPct val="0"/>
              </a:spcBef>
              <a:spcAft>
                <a:spcPct val="0"/>
              </a:spcAft>
            </a:pPr>
            <a:r>
              <a:rPr lang="en-US" sz="4300" dirty="0">
                <a:solidFill>
                  <a:srgbClr val="403CCF"/>
                </a:solidFill>
                <a:latin typeface="Libre Baskerville" pitchFamily="34" charset="0"/>
                <a:ea typeface="Libre Baskerville" pitchFamily="34" charset="-122"/>
                <a:cs typeface="Libre Baskerville" pitchFamily="34" charset="-120"/>
              </a:rPr>
              <a:t>Example: </a:t>
            </a:r>
            <a:r>
              <a:rPr lang="en-US" sz="4500" dirty="0">
                <a:solidFill>
                  <a:srgbClr val="4472C4"/>
                </a:solidFill>
                <a:latin typeface="Libre Baskerville" panose="020B0604020202020204" charset="0"/>
              </a:rPr>
              <a:t>School Survey on Academic Performance</a:t>
            </a:r>
            <a:endParaRPr lang="en-US" sz="4300" dirty="0">
              <a:solidFill>
                <a:srgbClr val="4472C4"/>
              </a:solidFill>
              <a:latin typeface="Libre Baskerville" panose="020B0604020202020204" charset="0"/>
            </a:endParaRPr>
          </a:p>
        </p:txBody>
      </p:sp>
      <p:sp>
        <p:nvSpPr>
          <p:cNvPr id="4" name="Text 1"/>
          <p:cNvSpPr/>
          <p:nvPr/>
        </p:nvSpPr>
        <p:spPr>
          <a:xfrm>
            <a:off x="7635479" y="2286746"/>
            <a:ext cx="9875044" cy="355401"/>
          </a:xfrm>
          <a:prstGeom prst="rect">
            <a:avLst/>
          </a:prstGeom>
          <a:noFill/>
          <a:ln/>
        </p:spPr>
        <p:txBody>
          <a:bodyPr wrap="none" lIns="0" tIns="0" rIns="0" bIns="0" rtlCol="0" anchor="t"/>
          <a:lstStyle/>
          <a:p>
            <a:pPr defTabSz="1143000">
              <a:lnSpc>
                <a:spcPts val="2750"/>
              </a:lnSpc>
            </a:pPr>
            <a:r>
              <a:rPr lang="en-US" sz="2000" b="1" dirty="0">
                <a:solidFill>
                  <a:prstClr val="black"/>
                </a:solidFill>
                <a:latin typeface="Tomrrow"/>
              </a:rPr>
              <a:t>Objective:</a:t>
            </a:r>
            <a:r>
              <a:rPr lang="en-US" sz="2000" dirty="0">
                <a:solidFill>
                  <a:prstClr val="black"/>
                </a:solidFill>
                <a:latin typeface="Tomrrow"/>
              </a:rPr>
              <a:t> To study the academic performance of students in a city’s high schools.</a:t>
            </a:r>
          </a:p>
        </p:txBody>
      </p:sp>
      <p:sp>
        <p:nvSpPr>
          <p:cNvPr id="5" name="Text 2"/>
          <p:cNvSpPr/>
          <p:nvPr/>
        </p:nvSpPr>
        <p:spPr>
          <a:xfrm>
            <a:off x="7635481" y="2938018"/>
            <a:ext cx="222051" cy="277714"/>
          </a:xfrm>
          <a:prstGeom prst="rect">
            <a:avLst/>
          </a:prstGeom>
          <a:noFill/>
          <a:ln/>
        </p:spPr>
        <p:txBody>
          <a:bodyPr wrap="none" lIns="0" tIns="0" rIns="0" bIns="0" rtlCol="0" anchor="t"/>
          <a:lstStyle/>
          <a:p>
            <a:pPr defTabSz="1143000">
              <a:lnSpc>
                <a:spcPts val="2750"/>
              </a:lnSpc>
            </a:pPr>
            <a:r>
              <a:rPr lang="en-US" dirty="0">
                <a:solidFill>
                  <a:srgbClr val="49495A"/>
                </a:solidFill>
                <a:latin typeface="Libre Baskerville Light" pitchFamily="34" charset="0"/>
                <a:ea typeface="Libre Baskerville Light" pitchFamily="34" charset="-122"/>
                <a:cs typeface="Libre Baskerville Light" pitchFamily="34" charset="-120"/>
              </a:rPr>
              <a:t>01</a:t>
            </a:r>
            <a:endParaRPr lang="en-US" dirty="0">
              <a:solidFill>
                <a:prstClr val="black"/>
              </a:solidFill>
            </a:endParaRPr>
          </a:p>
        </p:txBody>
      </p:sp>
      <p:pic>
        <p:nvPicPr>
          <p:cNvPr id="6" name="Image 1" descr="preencoded.png"/>
          <p:cNvPicPr>
            <a:picLocks noChangeAspect="1"/>
          </p:cNvPicPr>
          <p:nvPr/>
        </p:nvPicPr>
        <p:blipFill>
          <a:blip r:embed="rId3"/>
          <a:stretch>
            <a:fillRect/>
          </a:stretch>
        </p:blipFill>
        <p:spPr>
          <a:xfrm>
            <a:off x="7635479" y="3287017"/>
            <a:ext cx="9875044" cy="28575"/>
          </a:xfrm>
          <a:prstGeom prst="rect">
            <a:avLst/>
          </a:prstGeom>
        </p:spPr>
      </p:pic>
      <p:sp>
        <p:nvSpPr>
          <p:cNvPr id="7" name="Text 3"/>
          <p:cNvSpPr/>
          <p:nvPr/>
        </p:nvSpPr>
        <p:spPr>
          <a:xfrm>
            <a:off x="7635477" y="3361877"/>
            <a:ext cx="2777133" cy="347068"/>
          </a:xfrm>
          <a:prstGeom prst="rect">
            <a:avLst/>
          </a:prstGeom>
          <a:noFill/>
          <a:ln/>
        </p:spPr>
        <p:txBody>
          <a:bodyPr wrap="none" lIns="0" tIns="0" rIns="0" bIns="0" rtlCol="0" anchor="t"/>
          <a:lstStyle/>
          <a:p>
            <a:pPr defTabSz="1143000">
              <a:lnSpc>
                <a:spcPts val="2688"/>
              </a:lnSpc>
            </a:pPr>
            <a:r>
              <a:rPr lang="en-US" sz="2100" dirty="0">
                <a:solidFill>
                  <a:srgbClr val="49495A"/>
                </a:solidFill>
                <a:latin typeface="Libre Baskerville" pitchFamily="34" charset="0"/>
                <a:ea typeface="Libre Baskerville" pitchFamily="34" charset="-122"/>
                <a:cs typeface="Libre Baskerville" pitchFamily="34" charset="-120"/>
              </a:rPr>
              <a:t>Stratified Sampling-</a:t>
            </a:r>
            <a:endParaRPr lang="en-US" sz="2100" dirty="0">
              <a:solidFill>
                <a:prstClr val="black"/>
              </a:solidFill>
            </a:endParaRPr>
          </a:p>
        </p:txBody>
      </p:sp>
      <p:sp>
        <p:nvSpPr>
          <p:cNvPr id="8" name="Text 4"/>
          <p:cNvSpPr/>
          <p:nvPr/>
        </p:nvSpPr>
        <p:spPr>
          <a:xfrm>
            <a:off x="7635479" y="3773094"/>
            <a:ext cx="9875044" cy="859035"/>
          </a:xfrm>
          <a:prstGeom prst="rect">
            <a:avLst/>
          </a:prstGeom>
          <a:noFill/>
          <a:ln/>
        </p:spPr>
        <p:txBody>
          <a:bodyPr wrap="none" lIns="0" tIns="0" rIns="0" bIns="0" rtlCol="0" anchor="t"/>
          <a:lstStyle/>
          <a:p>
            <a:pPr defTabSz="1143000"/>
            <a:r>
              <a:rPr lang="en-US" sz="2000" dirty="0">
                <a:solidFill>
                  <a:prstClr val="black"/>
                </a:solidFill>
                <a:latin typeface="Tomrrow"/>
              </a:rPr>
              <a:t>The population is </a:t>
            </a:r>
            <a:r>
              <a:rPr lang="en-US" sz="2000" b="1" dirty="0">
                <a:solidFill>
                  <a:prstClr val="black"/>
                </a:solidFill>
                <a:latin typeface="Tomrrow"/>
              </a:rPr>
              <a:t>all students in the city</a:t>
            </a:r>
            <a:r>
              <a:rPr lang="en-US" sz="2000" dirty="0">
                <a:solidFill>
                  <a:prstClr val="black"/>
                </a:solidFill>
                <a:latin typeface="Tomrrow"/>
              </a:rPr>
              <a:t>.</a:t>
            </a:r>
          </a:p>
          <a:p>
            <a:pPr defTabSz="1143000"/>
            <a:r>
              <a:rPr lang="en-US" sz="2000" dirty="0">
                <a:solidFill>
                  <a:prstClr val="black"/>
                </a:solidFill>
                <a:latin typeface="Tomrrow"/>
              </a:rPr>
              <a:t>Divide students into </a:t>
            </a:r>
            <a:r>
              <a:rPr lang="en-US" sz="2000" b="1" dirty="0">
                <a:solidFill>
                  <a:prstClr val="black"/>
                </a:solidFill>
                <a:latin typeface="Tomrrow"/>
              </a:rPr>
              <a:t>strata</a:t>
            </a:r>
            <a:r>
              <a:rPr lang="en-US" sz="2000" dirty="0">
                <a:solidFill>
                  <a:prstClr val="black"/>
                </a:solidFill>
                <a:latin typeface="Tomrrow"/>
              </a:rPr>
              <a:t> based on </a:t>
            </a:r>
            <a:r>
              <a:rPr lang="en-US" sz="2000" b="1" dirty="0">
                <a:solidFill>
                  <a:prstClr val="black"/>
                </a:solidFill>
                <a:latin typeface="Tomrrow"/>
              </a:rPr>
              <a:t>school type</a:t>
            </a:r>
            <a:r>
              <a:rPr lang="en-US" sz="2000" dirty="0">
                <a:solidFill>
                  <a:prstClr val="black"/>
                </a:solidFill>
                <a:latin typeface="Tomrrow"/>
              </a:rPr>
              <a:t> (e.g., public vs. private).</a:t>
            </a:r>
          </a:p>
          <a:p>
            <a:pPr defTabSz="1143000"/>
            <a:r>
              <a:rPr lang="en-US" sz="2000" dirty="0">
                <a:solidFill>
                  <a:prstClr val="black"/>
                </a:solidFill>
                <a:latin typeface="Tomrrow"/>
              </a:rPr>
              <a:t>This ensures representation from </a:t>
            </a:r>
            <a:r>
              <a:rPr lang="en-US" sz="2000" b="1" dirty="0">
                <a:solidFill>
                  <a:prstClr val="black"/>
                </a:solidFill>
                <a:latin typeface="Tomrrow"/>
              </a:rPr>
              <a:t>both types of schools</a:t>
            </a:r>
            <a:r>
              <a:rPr lang="en-US" sz="2000" dirty="0">
                <a:solidFill>
                  <a:prstClr val="black"/>
                </a:solidFill>
                <a:latin typeface="Tomrrow"/>
              </a:rPr>
              <a:t>.</a:t>
            </a:r>
          </a:p>
        </p:txBody>
      </p:sp>
      <p:sp>
        <p:nvSpPr>
          <p:cNvPr id="9" name="Text 5"/>
          <p:cNvSpPr/>
          <p:nvPr/>
        </p:nvSpPr>
        <p:spPr>
          <a:xfrm>
            <a:off x="7635481" y="4760119"/>
            <a:ext cx="222051" cy="277714"/>
          </a:xfrm>
          <a:prstGeom prst="rect">
            <a:avLst/>
          </a:prstGeom>
          <a:noFill/>
          <a:ln/>
        </p:spPr>
        <p:txBody>
          <a:bodyPr wrap="none" lIns="0" tIns="0" rIns="0" bIns="0" rtlCol="0" anchor="t"/>
          <a:lstStyle/>
          <a:p>
            <a:pPr defTabSz="1143000">
              <a:lnSpc>
                <a:spcPts val="2750"/>
              </a:lnSpc>
            </a:pPr>
            <a:r>
              <a:rPr lang="en-US" dirty="0">
                <a:solidFill>
                  <a:srgbClr val="49495A"/>
                </a:solidFill>
                <a:latin typeface="Libre Baskerville Light" pitchFamily="34" charset="0"/>
                <a:ea typeface="Libre Baskerville Light" pitchFamily="34" charset="-122"/>
                <a:cs typeface="Libre Baskerville Light" pitchFamily="34" charset="-120"/>
              </a:rPr>
              <a:t>02</a:t>
            </a:r>
            <a:endParaRPr lang="en-US" dirty="0">
              <a:solidFill>
                <a:prstClr val="black"/>
              </a:solidFill>
            </a:endParaRPr>
          </a:p>
        </p:txBody>
      </p:sp>
      <p:pic>
        <p:nvPicPr>
          <p:cNvPr id="10" name="Image 2" descr="preencoded.png"/>
          <p:cNvPicPr>
            <a:picLocks noChangeAspect="1"/>
          </p:cNvPicPr>
          <p:nvPr/>
        </p:nvPicPr>
        <p:blipFill>
          <a:blip r:embed="rId3"/>
          <a:stretch>
            <a:fillRect/>
          </a:stretch>
        </p:blipFill>
        <p:spPr>
          <a:xfrm>
            <a:off x="7635479" y="5003454"/>
            <a:ext cx="9875044" cy="28575"/>
          </a:xfrm>
          <a:prstGeom prst="rect">
            <a:avLst/>
          </a:prstGeom>
        </p:spPr>
      </p:pic>
      <p:sp>
        <p:nvSpPr>
          <p:cNvPr id="11" name="Text 6"/>
          <p:cNvSpPr/>
          <p:nvPr/>
        </p:nvSpPr>
        <p:spPr>
          <a:xfrm>
            <a:off x="7565007" y="5243810"/>
            <a:ext cx="2918073" cy="347068"/>
          </a:xfrm>
          <a:prstGeom prst="rect">
            <a:avLst/>
          </a:prstGeom>
          <a:noFill/>
          <a:ln/>
        </p:spPr>
        <p:txBody>
          <a:bodyPr wrap="none" lIns="0" tIns="0" rIns="0" bIns="0" rtlCol="0" anchor="t"/>
          <a:lstStyle/>
          <a:p>
            <a:pPr defTabSz="1143000">
              <a:lnSpc>
                <a:spcPts val="2688"/>
              </a:lnSpc>
            </a:pPr>
            <a:r>
              <a:rPr lang="en-US" sz="2100" dirty="0">
                <a:solidFill>
                  <a:srgbClr val="49495A"/>
                </a:solidFill>
                <a:latin typeface="Libre Baskerville" pitchFamily="34" charset="0"/>
                <a:ea typeface="Libre Baskerville" pitchFamily="34" charset="-122"/>
                <a:cs typeface="Libre Baskerville" pitchFamily="34" charset="-120"/>
              </a:rPr>
              <a:t>Select Primary Units- (Clusters)</a:t>
            </a:r>
            <a:endParaRPr lang="en-US" sz="2100" dirty="0">
              <a:solidFill>
                <a:prstClr val="black"/>
              </a:solidFill>
            </a:endParaRPr>
          </a:p>
        </p:txBody>
      </p:sp>
      <p:sp>
        <p:nvSpPr>
          <p:cNvPr id="13" name="Text 8"/>
          <p:cNvSpPr/>
          <p:nvPr/>
        </p:nvSpPr>
        <p:spPr>
          <a:xfrm>
            <a:off x="7635481" y="6420893"/>
            <a:ext cx="222051" cy="277714"/>
          </a:xfrm>
          <a:prstGeom prst="rect">
            <a:avLst/>
          </a:prstGeom>
          <a:noFill/>
          <a:ln/>
        </p:spPr>
        <p:txBody>
          <a:bodyPr wrap="none" lIns="0" tIns="0" rIns="0" bIns="0" rtlCol="0" anchor="t"/>
          <a:lstStyle/>
          <a:p>
            <a:pPr defTabSz="1143000">
              <a:lnSpc>
                <a:spcPts val="2750"/>
              </a:lnSpc>
            </a:pPr>
            <a:r>
              <a:rPr lang="en-US" dirty="0">
                <a:solidFill>
                  <a:srgbClr val="49495A"/>
                </a:solidFill>
                <a:latin typeface="Libre Baskerville Light" pitchFamily="34" charset="0"/>
                <a:ea typeface="Libre Baskerville Light" pitchFamily="34" charset="-122"/>
                <a:cs typeface="Libre Baskerville Light" pitchFamily="34" charset="-120"/>
              </a:rPr>
              <a:t>03</a:t>
            </a:r>
            <a:endParaRPr lang="en-US" dirty="0">
              <a:solidFill>
                <a:prstClr val="black"/>
              </a:solidFill>
            </a:endParaRPr>
          </a:p>
        </p:txBody>
      </p:sp>
      <p:pic>
        <p:nvPicPr>
          <p:cNvPr id="14" name="Image 3" descr="preencoded.png"/>
          <p:cNvPicPr>
            <a:picLocks noChangeAspect="1"/>
          </p:cNvPicPr>
          <p:nvPr/>
        </p:nvPicPr>
        <p:blipFill>
          <a:blip r:embed="rId3"/>
          <a:stretch>
            <a:fillRect/>
          </a:stretch>
        </p:blipFill>
        <p:spPr>
          <a:xfrm>
            <a:off x="7635479" y="6722715"/>
            <a:ext cx="9875044" cy="28575"/>
          </a:xfrm>
          <a:prstGeom prst="rect">
            <a:avLst/>
          </a:prstGeom>
        </p:spPr>
      </p:pic>
      <p:sp>
        <p:nvSpPr>
          <p:cNvPr id="15" name="Text 9"/>
          <p:cNvSpPr/>
          <p:nvPr/>
        </p:nvSpPr>
        <p:spPr>
          <a:xfrm>
            <a:off x="7635479" y="6938070"/>
            <a:ext cx="3249514" cy="347068"/>
          </a:xfrm>
          <a:prstGeom prst="rect">
            <a:avLst/>
          </a:prstGeom>
          <a:noFill/>
          <a:ln/>
        </p:spPr>
        <p:txBody>
          <a:bodyPr wrap="none" lIns="0" tIns="0" rIns="0" bIns="0" rtlCol="0" anchor="t"/>
          <a:lstStyle/>
          <a:p>
            <a:pPr defTabSz="1143000">
              <a:lnSpc>
                <a:spcPts val="2688"/>
              </a:lnSpc>
            </a:pPr>
            <a:r>
              <a:rPr lang="en-US" sz="2100" dirty="0">
                <a:solidFill>
                  <a:srgbClr val="49495A"/>
                </a:solidFill>
                <a:latin typeface="Libre Baskerville" pitchFamily="34" charset="0"/>
                <a:ea typeface="Libre Baskerville" pitchFamily="34" charset="-122"/>
                <a:cs typeface="Libre Baskerville" pitchFamily="34" charset="-120"/>
              </a:rPr>
              <a:t>Select Secondary Units- (Individuals)</a:t>
            </a:r>
            <a:endParaRPr lang="en-US" sz="2100" dirty="0">
              <a:solidFill>
                <a:prstClr val="black"/>
              </a:solidFill>
            </a:endParaRPr>
          </a:p>
        </p:txBody>
      </p:sp>
      <p:sp>
        <p:nvSpPr>
          <p:cNvPr id="17" name="Text 11"/>
          <p:cNvSpPr/>
          <p:nvPr/>
        </p:nvSpPr>
        <p:spPr>
          <a:xfrm>
            <a:off x="7635481" y="8162332"/>
            <a:ext cx="222051" cy="277714"/>
          </a:xfrm>
          <a:prstGeom prst="rect">
            <a:avLst/>
          </a:prstGeom>
          <a:noFill/>
          <a:ln/>
        </p:spPr>
        <p:txBody>
          <a:bodyPr wrap="none" lIns="0" tIns="0" rIns="0" bIns="0" rtlCol="0" anchor="t"/>
          <a:lstStyle/>
          <a:p>
            <a:pPr defTabSz="1143000">
              <a:lnSpc>
                <a:spcPts val="2750"/>
              </a:lnSpc>
            </a:pPr>
            <a:r>
              <a:rPr lang="en-US" dirty="0">
                <a:solidFill>
                  <a:srgbClr val="49495A"/>
                </a:solidFill>
                <a:latin typeface="Libre Baskerville Light" pitchFamily="34" charset="0"/>
                <a:ea typeface="Libre Baskerville Light" pitchFamily="34" charset="-122"/>
                <a:cs typeface="Libre Baskerville Light" pitchFamily="34" charset="-120"/>
              </a:rPr>
              <a:t>04</a:t>
            </a:r>
            <a:endParaRPr lang="en-US" dirty="0">
              <a:solidFill>
                <a:prstClr val="black"/>
              </a:solidFill>
            </a:endParaRPr>
          </a:p>
        </p:txBody>
      </p:sp>
      <p:pic>
        <p:nvPicPr>
          <p:cNvPr id="18" name="Image 4" descr="preencoded.png"/>
          <p:cNvPicPr>
            <a:picLocks noChangeAspect="1"/>
          </p:cNvPicPr>
          <p:nvPr/>
        </p:nvPicPr>
        <p:blipFill>
          <a:blip r:embed="rId3"/>
          <a:stretch>
            <a:fillRect/>
          </a:stretch>
        </p:blipFill>
        <p:spPr>
          <a:xfrm>
            <a:off x="7635479" y="8441979"/>
            <a:ext cx="9875044" cy="28575"/>
          </a:xfrm>
          <a:prstGeom prst="rect">
            <a:avLst/>
          </a:prstGeom>
        </p:spPr>
      </p:pic>
      <p:sp>
        <p:nvSpPr>
          <p:cNvPr id="19" name="Text 12"/>
          <p:cNvSpPr/>
          <p:nvPr/>
        </p:nvSpPr>
        <p:spPr>
          <a:xfrm>
            <a:off x="7635480" y="8679507"/>
            <a:ext cx="2777133" cy="347068"/>
          </a:xfrm>
          <a:prstGeom prst="rect">
            <a:avLst/>
          </a:prstGeom>
          <a:noFill/>
          <a:ln/>
        </p:spPr>
        <p:txBody>
          <a:bodyPr wrap="none" lIns="0" tIns="0" rIns="0" bIns="0" rtlCol="0" anchor="t"/>
          <a:lstStyle/>
          <a:p>
            <a:pPr defTabSz="1143000">
              <a:lnSpc>
                <a:spcPts val="2688"/>
              </a:lnSpc>
            </a:pPr>
            <a:r>
              <a:rPr lang="en-US" sz="2100" dirty="0">
                <a:solidFill>
                  <a:srgbClr val="49495A"/>
                </a:solidFill>
                <a:latin typeface="Libre Baskerville" pitchFamily="34" charset="0"/>
                <a:ea typeface="Libre Baskerville" pitchFamily="34" charset="-122"/>
                <a:cs typeface="Libre Baskerville" pitchFamily="34" charset="-120"/>
              </a:rPr>
              <a:t>Analyze Results</a:t>
            </a:r>
            <a:endParaRPr lang="en-US" sz="2100" dirty="0">
              <a:solidFill>
                <a:prstClr val="black"/>
              </a:solidFill>
            </a:endParaRPr>
          </a:p>
        </p:txBody>
      </p:sp>
      <p:sp>
        <p:nvSpPr>
          <p:cNvPr id="23" name="TextBox 22"/>
          <p:cNvSpPr txBox="1"/>
          <p:nvPr/>
        </p:nvSpPr>
        <p:spPr>
          <a:xfrm>
            <a:off x="7635478" y="5665541"/>
            <a:ext cx="8160146" cy="730969"/>
          </a:xfrm>
          <a:prstGeom prst="rect">
            <a:avLst/>
          </a:prstGeom>
          <a:noFill/>
        </p:spPr>
        <p:txBody>
          <a:bodyPr wrap="square" lIns="114300" tIns="57150" rIns="114300" bIns="57150" rtlCol="0">
            <a:spAutoFit/>
          </a:bodyPr>
          <a:lstStyle/>
          <a:p>
            <a:pPr defTabSz="1143000"/>
            <a:r>
              <a:rPr lang="en-US" sz="2000" dirty="0">
                <a:solidFill>
                  <a:prstClr val="black"/>
                </a:solidFill>
                <a:latin typeface="Tomrrow"/>
              </a:rPr>
              <a:t>• Randomly select clusters from each stratum .</a:t>
            </a:r>
          </a:p>
          <a:p>
            <a:pPr defTabSz="1143000"/>
            <a:r>
              <a:rPr lang="en-US" sz="2000" dirty="0">
                <a:solidFill>
                  <a:prstClr val="black"/>
                </a:solidFill>
                <a:latin typeface="Tomrrow"/>
              </a:rPr>
              <a:t>• Example : Select 5 schools from each school type (Public/ Private)</a:t>
            </a:r>
          </a:p>
        </p:txBody>
      </p:sp>
      <p:sp>
        <p:nvSpPr>
          <p:cNvPr id="26" name="TextBox 25"/>
          <p:cNvSpPr txBox="1"/>
          <p:nvPr/>
        </p:nvSpPr>
        <p:spPr>
          <a:xfrm>
            <a:off x="7635479" y="7455348"/>
            <a:ext cx="8160145" cy="730969"/>
          </a:xfrm>
          <a:prstGeom prst="rect">
            <a:avLst/>
          </a:prstGeom>
          <a:noFill/>
        </p:spPr>
        <p:txBody>
          <a:bodyPr wrap="square" lIns="114300" tIns="57150" rIns="114300" bIns="57150" rtlCol="0">
            <a:spAutoFit/>
          </a:bodyPr>
          <a:lstStyle/>
          <a:p>
            <a:pPr defTabSz="1143000"/>
            <a:r>
              <a:rPr lang="en-US" sz="2000" dirty="0">
                <a:solidFill>
                  <a:prstClr val="black"/>
                </a:solidFill>
                <a:latin typeface="Tomrrow"/>
              </a:rPr>
              <a:t>• Randomly select individuals from each chosen cluster . </a:t>
            </a:r>
          </a:p>
          <a:p>
            <a:pPr defTabSz="1143000"/>
            <a:r>
              <a:rPr lang="en-US" sz="2000" dirty="0">
                <a:solidFill>
                  <a:prstClr val="black"/>
                </a:solidFill>
                <a:latin typeface="Tomrrow"/>
              </a:rPr>
              <a:t>• Example : Pick 20 students from each selected school .</a:t>
            </a:r>
          </a:p>
        </p:txBody>
      </p:sp>
      <p:sp>
        <p:nvSpPr>
          <p:cNvPr id="28" name="Rectangle 6"/>
          <p:cNvSpPr>
            <a:spLocks noChangeArrowheads="1"/>
          </p:cNvSpPr>
          <p:nvPr/>
        </p:nvSpPr>
        <p:spPr bwMode="auto">
          <a:xfrm>
            <a:off x="7207250" y="9078863"/>
            <a:ext cx="12065000" cy="1038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300" tIns="57150" rIns="114300" bIns="57150" numCol="1" anchor="ctr" anchorCtr="0" compatLnSpc="1">
            <a:prstTxWarp prst="textNoShape">
              <a:avLst/>
            </a:prstTxWarp>
            <a:spAutoFit/>
          </a:bodyPr>
          <a:lstStyle/>
          <a:p>
            <a:pPr defTabSz="1143000" eaLnBrk="0" fontAlgn="base" hangingPunct="0">
              <a:spcBef>
                <a:spcPct val="0"/>
              </a:spcBef>
              <a:spcAft>
                <a:spcPct val="0"/>
              </a:spcAft>
              <a:buFontTx/>
              <a:buChar char="•"/>
            </a:pPr>
            <a:r>
              <a:rPr lang="en-US" sz="2000" dirty="0">
                <a:solidFill>
                  <a:prstClr val="black"/>
                </a:solidFill>
                <a:latin typeface="Tomrrow"/>
              </a:rPr>
              <a:t> The survey sample includes students from all types of schools (stratified).</a:t>
            </a:r>
          </a:p>
          <a:p>
            <a:pPr defTabSz="1143000" eaLnBrk="0" fontAlgn="base" hangingPunct="0">
              <a:spcBef>
                <a:spcPct val="0"/>
              </a:spcBef>
              <a:spcAft>
                <a:spcPct val="0"/>
              </a:spcAft>
              <a:buFontTx/>
              <a:buChar char="•"/>
            </a:pPr>
            <a:r>
              <a:rPr lang="en-US" sz="2000" dirty="0">
                <a:solidFill>
                  <a:prstClr val="black"/>
                </a:solidFill>
                <a:latin typeface="Tomrrow"/>
              </a:rPr>
              <a:t> Within each school, not all students are surveyed, only a selected number (two-stage), </a:t>
            </a:r>
          </a:p>
          <a:p>
            <a:pPr defTabSz="1143000" eaLnBrk="0" fontAlgn="base" hangingPunct="0">
              <a:spcBef>
                <a:spcPct val="0"/>
              </a:spcBef>
              <a:spcAft>
                <a:spcPct val="0"/>
              </a:spcAft>
              <a:buFontTx/>
              <a:buChar char="•"/>
            </a:pPr>
            <a:r>
              <a:rPr lang="en-US" sz="2000" dirty="0">
                <a:solidFill>
                  <a:prstClr val="black"/>
                </a:solidFill>
                <a:latin typeface="Tomrrow"/>
              </a:rPr>
              <a:t>making it </a:t>
            </a:r>
            <a:r>
              <a:rPr lang="en-US" sz="2000" b="1" dirty="0">
                <a:solidFill>
                  <a:prstClr val="black"/>
                </a:solidFill>
                <a:latin typeface="Tomrrow"/>
              </a:rPr>
              <a:t>cost-effective</a:t>
            </a:r>
            <a:r>
              <a:rPr lang="en-US" sz="2000" dirty="0">
                <a:solidFill>
                  <a:prstClr val="black"/>
                </a:solidFill>
                <a:latin typeface="Tomrrow"/>
              </a:rPr>
              <a:t> and </a:t>
            </a:r>
            <a:r>
              <a:rPr lang="en-US" sz="2000" b="1" dirty="0">
                <a:solidFill>
                  <a:prstClr val="black"/>
                </a:solidFill>
                <a:latin typeface="Tomrrow"/>
              </a:rPr>
              <a:t>representative</a:t>
            </a:r>
            <a:r>
              <a:rPr lang="en-US" sz="2000" dirty="0">
                <a:solidFill>
                  <a:prstClr val="black"/>
                </a:solidFill>
                <a:latin typeface="Tomrrow"/>
              </a:rPr>
              <a:t>.</a:t>
            </a:r>
          </a:p>
        </p:txBody>
      </p:sp>
      <p:sp>
        <p:nvSpPr>
          <p:cNvPr id="29" name="TextBox 28"/>
          <p:cNvSpPr txBox="1"/>
          <p:nvPr/>
        </p:nvSpPr>
        <p:spPr>
          <a:xfrm>
            <a:off x="235091" y="2384247"/>
            <a:ext cx="6381750" cy="1269579"/>
          </a:xfrm>
          <a:prstGeom prst="rect">
            <a:avLst/>
          </a:prstGeom>
          <a:noFill/>
        </p:spPr>
        <p:txBody>
          <a:bodyPr wrap="square" lIns="114300" tIns="57150" rIns="114300" bIns="57150" rtlCol="0">
            <a:spAutoFit/>
          </a:bodyPr>
          <a:lstStyle/>
          <a:p>
            <a:pPr algn="ctr" defTabSz="1143000"/>
            <a:r>
              <a:rPr lang="en-US" sz="2500" dirty="0">
                <a:solidFill>
                  <a:prstClr val="black"/>
                </a:solidFill>
                <a:latin typeface="Tomrrow"/>
              </a:rPr>
              <a:t>Population </a:t>
            </a:r>
          </a:p>
          <a:p>
            <a:pPr algn="ctr" defTabSz="1143000"/>
            <a:r>
              <a:rPr lang="en-US" sz="2500" dirty="0">
                <a:solidFill>
                  <a:prstClr val="black"/>
                </a:solidFill>
                <a:latin typeface="Tomrrow"/>
              </a:rPr>
              <a:t>(All student in the city)</a:t>
            </a:r>
          </a:p>
          <a:p>
            <a:pPr algn="ctr" defTabSz="1143000"/>
            <a:r>
              <a:rPr lang="en-US" sz="2500" dirty="0">
                <a:solidFill>
                  <a:prstClr val="black"/>
                </a:solidFill>
                <a:latin typeface="Tomrrow"/>
              </a:rPr>
              <a:t>Stratification </a:t>
            </a: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361" y="307761"/>
            <a:ext cx="2236391" cy="2148499"/>
          </a:xfrm>
          <a:prstGeom prst="rect">
            <a:avLst/>
          </a:prstGeom>
        </p:spPr>
      </p:pic>
      <p:sp>
        <p:nvSpPr>
          <p:cNvPr id="31" name="Rectangle 30"/>
          <p:cNvSpPr/>
          <p:nvPr/>
        </p:nvSpPr>
        <p:spPr>
          <a:xfrm>
            <a:off x="1222375" y="3896604"/>
            <a:ext cx="1603375" cy="78293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14300" tIns="57150" rIns="114300" bIns="57150" rtlCol="0" anchor="ctr"/>
          <a:lstStyle/>
          <a:p>
            <a:pPr algn="ctr" defTabSz="1143000"/>
            <a:endParaRPr lang="en-US">
              <a:solidFill>
                <a:srgbClr val="44546A">
                  <a:lumMod val="40000"/>
                  <a:lumOff val="60000"/>
                </a:srgbClr>
              </a:solidFill>
            </a:endParaRPr>
          </a:p>
        </p:txBody>
      </p:sp>
      <p:sp>
        <p:nvSpPr>
          <p:cNvPr id="32" name="Rectangle 31"/>
          <p:cNvSpPr/>
          <p:nvPr/>
        </p:nvSpPr>
        <p:spPr>
          <a:xfrm>
            <a:off x="3592005" y="3873136"/>
            <a:ext cx="1603375" cy="78293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14300" tIns="57150" rIns="114300" bIns="57150" rtlCol="0" anchor="ctr"/>
          <a:lstStyle/>
          <a:p>
            <a:pPr algn="ctr" defTabSz="1143000"/>
            <a:endParaRPr lang="en-US">
              <a:solidFill>
                <a:prstClr val="white"/>
              </a:solidFill>
            </a:endParaRPr>
          </a:p>
        </p:txBody>
      </p:sp>
      <p:sp>
        <p:nvSpPr>
          <p:cNvPr id="33" name="TextBox 32"/>
          <p:cNvSpPr txBox="1"/>
          <p:nvPr/>
        </p:nvSpPr>
        <p:spPr>
          <a:xfrm>
            <a:off x="1472406" y="3920291"/>
            <a:ext cx="1103313" cy="669414"/>
          </a:xfrm>
          <a:prstGeom prst="rect">
            <a:avLst/>
          </a:prstGeom>
          <a:noFill/>
        </p:spPr>
        <p:txBody>
          <a:bodyPr wrap="square" lIns="114300" tIns="57150" rIns="114300" bIns="57150" rtlCol="0">
            <a:spAutoFit/>
          </a:bodyPr>
          <a:lstStyle/>
          <a:p>
            <a:pPr algn="ctr" defTabSz="1143000"/>
            <a:r>
              <a:rPr lang="en-US" dirty="0" smtClean="0">
                <a:solidFill>
                  <a:prstClr val="black"/>
                </a:solidFill>
              </a:rPr>
              <a:t>Public school</a:t>
            </a:r>
            <a:endParaRPr lang="en-US" dirty="0">
              <a:solidFill>
                <a:prstClr val="black"/>
              </a:solidFill>
            </a:endParaRPr>
          </a:p>
        </p:txBody>
      </p:sp>
      <p:sp>
        <p:nvSpPr>
          <p:cNvPr id="34" name="TextBox 33"/>
          <p:cNvSpPr txBox="1"/>
          <p:nvPr/>
        </p:nvSpPr>
        <p:spPr>
          <a:xfrm>
            <a:off x="3867350" y="3896604"/>
            <a:ext cx="1052685" cy="669414"/>
          </a:xfrm>
          <a:prstGeom prst="rect">
            <a:avLst/>
          </a:prstGeom>
          <a:noFill/>
        </p:spPr>
        <p:txBody>
          <a:bodyPr wrap="square" lIns="114300" tIns="57150" rIns="114300" bIns="57150" rtlCol="0">
            <a:spAutoFit/>
          </a:bodyPr>
          <a:lstStyle/>
          <a:p>
            <a:pPr algn="ctr" defTabSz="1143000"/>
            <a:r>
              <a:rPr lang="en-US" dirty="0" smtClean="0">
                <a:solidFill>
                  <a:prstClr val="black"/>
                </a:solidFill>
              </a:rPr>
              <a:t>Private </a:t>
            </a:r>
          </a:p>
          <a:p>
            <a:pPr algn="ctr" defTabSz="1143000"/>
            <a:r>
              <a:rPr lang="en-US" dirty="0" smtClean="0">
                <a:solidFill>
                  <a:prstClr val="black"/>
                </a:solidFill>
              </a:rPr>
              <a:t>School</a:t>
            </a:r>
            <a:endParaRPr lang="en-US" dirty="0">
              <a:solidFill>
                <a:prstClr val="black"/>
              </a:solidFill>
            </a:endParaRPr>
          </a:p>
        </p:txBody>
      </p:sp>
      <p:sp>
        <p:nvSpPr>
          <p:cNvPr id="35" name="TextBox 34"/>
          <p:cNvSpPr txBox="1"/>
          <p:nvPr/>
        </p:nvSpPr>
        <p:spPr>
          <a:xfrm>
            <a:off x="1324111" y="4974915"/>
            <a:ext cx="4206875" cy="884858"/>
          </a:xfrm>
          <a:prstGeom prst="rect">
            <a:avLst/>
          </a:prstGeom>
          <a:noFill/>
        </p:spPr>
        <p:txBody>
          <a:bodyPr wrap="square" lIns="114300" tIns="57150" rIns="114300" bIns="57150" rtlCol="0">
            <a:spAutoFit/>
          </a:bodyPr>
          <a:lstStyle/>
          <a:p>
            <a:pPr algn="ctr" defTabSz="1143000"/>
            <a:r>
              <a:rPr lang="en-US" sz="2500" dirty="0">
                <a:solidFill>
                  <a:prstClr val="black"/>
                </a:solidFill>
                <a:latin typeface="Tomrrow"/>
              </a:rPr>
              <a:t>Selected Primary units</a:t>
            </a:r>
          </a:p>
          <a:p>
            <a:pPr algn="ctr" defTabSz="1143000"/>
            <a:r>
              <a:rPr lang="en-US" sz="2500" dirty="0">
                <a:solidFill>
                  <a:prstClr val="black"/>
                </a:solidFill>
                <a:latin typeface="Tomrrow"/>
              </a:rPr>
              <a:t>(Selected Schools)</a:t>
            </a: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8458" y="5810561"/>
            <a:ext cx="4687094" cy="1498373"/>
          </a:xfrm>
          <a:prstGeom prst="rect">
            <a:avLst/>
          </a:prstGeom>
        </p:spPr>
      </p:pic>
      <p:sp>
        <p:nvSpPr>
          <p:cNvPr id="37" name="TextBox 36"/>
          <p:cNvSpPr txBox="1"/>
          <p:nvPr/>
        </p:nvSpPr>
        <p:spPr>
          <a:xfrm>
            <a:off x="803616" y="7186306"/>
            <a:ext cx="5365750" cy="884858"/>
          </a:xfrm>
          <a:prstGeom prst="rect">
            <a:avLst/>
          </a:prstGeom>
          <a:noFill/>
        </p:spPr>
        <p:txBody>
          <a:bodyPr wrap="square" lIns="114300" tIns="57150" rIns="114300" bIns="57150" rtlCol="0">
            <a:spAutoFit/>
          </a:bodyPr>
          <a:lstStyle/>
          <a:p>
            <a:pPr algn="ctr" defTabSz="1143000"/>
            <a:r>
              <a:rPr lang="en-US" sz="2500" dirty="0">
                <a:solidFill>
                  <a:prstClr val="black"/>
                </a:solidFill>
                <a:latin typeface="Tomrrow"/>
              </a:rPr>
              <a:t>Selected Secondary Units </a:t>
            </a:r>
          </a:p>
          <a:p>
            <a:pPr algn="ctr" defTabSz="1143000"/>
            <a:r>
              <a:rPr lang="en-US" sz="2500" dirty="0">
                <a:solidFill>
                  <a:prstClr val="black"/>
                </a:solidFill>
                <a:latin typeface="Tomrrow"/>
              </a:rPr>
              <a:t>(Selected Students)</a:t>
            </a:r>
          </a:p>
        </p:txBody>
      </p:sp>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9970" y="8236999"/>
            <a:ext cx="2086781" cy="1880610"/>
          </a:xfrm>
          <a:prstGeom prst="rect">
            <a:avLst/>
          </a:prstGeom>
        </p:spPr>
      </p:pic>
      <p:cxnSp>
        <p:nvCxnSpPr>
          <p:cNvPr id="40" name="Straight Arrow Connector 39"/>
          <p:cNvCxnSpPr>
            <a:stCxn id="31" idx="3"/>
            <a:endCxn id="32" idx="1"/>
          </p:cNvCxnSpPr>
          <p:nvPr/>
        </p:nvCxnSpPr>
        <p:spPr>
          <a:xfrm flipV="1">
            <a:off x="2825752" y="4264606"/>
            <a:ext cx="766254" cy="23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a:off x="3208876" y="4312205"/>
            <a:ext cx="0" cy="650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38"/>
          <p:cNvSpPr/>
          <p:nvPr/>
        </p:nvSpPr>
        <p:spPr>
          <a:xfrm>
            <a:off x="16002000" y="9763126"/>
            <a:ext cx="2286000" cy="4864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114300" tIns="57150" rIns="114300" bIns="57150" rtlCol="0" anchor="ctr"/>
          <a:lstStyle/>
          <a:p>
            <a:pPr algn="ctr" defTabSz="1143000"/>
            <a:endParaRPr lang="en-US">
              <a:solidFill>
                <a:prstClr val="white"/>
              </a:solidFill>
            </a:endParaRPr>
          </a:p>
        </p:txBody>
      </p:sp>
    </p:spTree>
    <p:extLst>
      <p:ext uri="{BB962C8B-B14F-4D97-AF65-F5344CB8AC3E}">
        <p14:creationId xmlns:p14="http://schemas.microsoft.com/office/powerpoint/2010/main" val="2587164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48916" y="3804196"/>
            <a:ext cx="14012913" cy="757833"/>
          </a:xfrm>
          <a:prstGeom prst="rect">
            <a:avLst/>
          </a:prstGeom>
          <a:noFill/>
          <a:ln/>
        </p:spPr>
        <p:txBody>
          <a:bodyPr wrap="none" lIns="0" tIns="0" rIns="0" bIns="0" rtlCol="0" anchor="t"/>
          <a:lstStyle/>
          <a:p>
            <a:pPr defTabSz="1143000">
              <a:lnSpc>
                <a:spcPts val="5938"/>
              </a:lnSpc>
            </a:pPr>
            <a:r>
              <a:rPr lang="en-US" sz="4800" dirty="0">
                <a:solidFill>
                  <a:srgbClr val="403CCF"/>
                </a:solidFill>
                <a:latin typeface="Libre Baskerville" pitchFamily="34" charset="0"/>
                <a:ea typeface="Libre Baskerville" pitchFamily="34" charset="-122"/>
                <a:cs typeface="Libre Baskerville" pitchFamily="34" charset="-120"/>
              </a:rPr>
              <a:t>Advantages of Stratified Two-Stage Sampling</a:t>
            </a:r>
            <a:endParaRPr lang="en-US" sz="4800" dirty="0">
              <a:solidFill>
                <a:prstClr val="black"/>
              </a:solidFill>
            </a:endParaRPr>
          </a:p>
        </p:txBody>
      </p:sp>
      <p:sp>
        <p:nvSpPr>
          <p:cNvPr id="4" name="Text 1"/>
          <p:cNvSpPr/>
          <p:nvPr/>
        </p:nvSpPr>
        <p:spPr>
          <a:xfrm>
            <a:off x="848918" y="4925767"/>
            <a:ext cx="16590169" cy="388144"/>
          </a:xfrm>
          <a:prstGeom prst="rect">
            <a:avLst/>
          </a:prstGeom>
          <a:noFill/>
          <a:ln/>
        </p:spPr>
        <p:txBody>
          <a:bodyPr wrap="none" lIns="0" tIns="0" rIns="0" bIns="0" rtlCol="0" anchor="t"/>
          <a:lstStyle/>
          <a:p>
            <a:pPr defTabSz="1143000">
              <a:lnSpc>
                <a:spcPts val="3000"/>
              </a:lnSpc>
            </a:pPr>
            <a:r>
              <a:rPr lang="en-US" sz="1900" dirty="0">
                <a:solidFill>
                  <a:srgbClr val="49495A"/>
                </a:solidFill>
                <a:latin typeface="Open Sans" pitchFamily="34" charset="0"/>
                <a:ea typeface="Open Sans" pitchFamily="34" charset="-122"/>
                <a:cs typeface="Open Sans" pitchFamily="34" charset="-120"/>
              </a:rPr>
              <a:t>This methodology delivers substantial benefits for researchers and organizations:</a:t>
            </a:r>
            <a:endParaRPr lang="en-US" sz="1900" dirty="0">
              <a:solidFill>
                <a:prstClr val="black"/>
              </a:solidFill>
            </a:endParaRPr>
          </a:p>
        </p:txBody>
      </p:sp>
      <p:sp>
        <p:nvSpPr>
          <p:cNvPr id="5" name="Shape 2"/>
          <p:cNvSpPr/>
          <p:nvPr/>
        </p:nvSpPr>
        <p:spPr>
          <a:xfrm>
            <a:off x="848916" y="5702501"/>
            <a:ext cx="8173790" cy="1842641"/>
          </a:xfrm>
          <a:prstGeom prst="roundRect">
            <a:avLst>
              <a:gd name="adj" fmla="val 1974"/>
            </a:avLst>
          </a:prstGeom>
          <a:solidFill>
            <a:srgbClr val="FBFAFF"/>
          </a:solidFill>
          <a:ln w="22860">
            <a:solidFill>
              <a:srgbClr val="D0CED9"/>
            </a:solidFill>
            <a:prstDash val="solid"/>
          </a:ln>
        </p:spPr>
      </p:sp>
      <p:sp>
        <p:nvSpPr>
          <p:cNvPr id="6" name="Text 3"/>
          <p:cNvSpPr/>
          <p:nvPr/>
        </p:nvSpPr>
        <p:spPr>
          <a:xfrm>
            <a:off x="1119933" y="5857728"/>
            <a:ext cx="3979366" cy="378916"/>
          </a:xfrm>
          <a:prstGeom prst="rect">
            <a:avLst/>
          </a:prstGeom>
          <a:noFill/>
          <a:ln/>
        </p:spPr>
        <p:txBody>
          <a:bodyPr wrap="none" lIns="0" tIns="0" rIns="0" bIns="0" rtlCol="0" anchor="t"/>
          <a:lstStyle/>
          <a:p>
            <a:pPr defTabSz="1143000">
              <a:lnSpc>
                <a:spcPts val="2938"/>
              </a:lnSpc>
            </a:pPr>
            <a:r>
              <a:rPr lang="en-US" sz="2400" dirty="0">
                <a:solidFill>
                  <a:srgbClr val="49495A"/>
                </a:solidFill>
                <a:latin typeface="Libre Baskerville" pitchFamily="34" charset="0"/>
                <a:ea typeface="Libre Baskerville" pitchFamily="34" charset="-122"/>
                <a:cs typeface="Libre Baskerville" pitchFamily="34" charset="-120"/>
              </a:rPr>
              <a:t>Complete Representation</a:t>
            </a:r>
            <a:endParaRPr lang="en-US" sz="2400" dirty="0">
              <a:solidFill>
                <a:prstClr val="black"/>
              </a:solidFill>
            </a:endParaRPr>
          </a:p>
        </p:txBody>
      </p:sp>
      <p:sp>
        <p:nvSpPr>
          <p:cNvPr id="7" name="Text 4"/>
          <p:cNvSpPr/>
          <p:nvPr/>
        </p:nvSpPr>
        <p:spPr>
          <a:xfrm>
            <a:off x="1119931" y="6236642"/>
            <a:ext cx="7631758" cy="776288"/>
          </a:xfrm>
          <a:prstGeom prst="rect">
            <a:avLst/>
          </a:prstGeom>
          <a:noFill/>
          <a:ln/>
        </p:spPr>
        <p:txBody>
          <a:bodyPr wrap="square" lIns="0" tIns="0" rIns="0" bIns="0" rtlCol="0" anchor="t"/>
          <a:lstStyle/>
          <a:p>
            <a:pPr defTabSz="1143000">
              <a:lnSpc>
                <a:spcPts val="3000"/>
              </a:lnSpc>
            </a:pPr>
            <a:r>
              <a:rPr lang="en-US" sz="2000" dirty="0">
                <a:solidFill>
                  <a:prstClr val="black"/>
                </a:solidFill>
                <a:latin typeface="Tomrrow"/>
              </a:rPr>
              <a:t>By selecting samples from all strata and clusters, this method ensures that the </a:t>
            </a:r>
            <a:r>
              <a:rPr lang="en-US" sz="2000" b="1" dirty="0">
                <a:solidFill>
                  <a:prstClr val="black"/>
                </a:solidFill>
                <a:latin typeface="Tomrrow"/>
              </a:rPr>
              <a:t>final sample accurately reflects the diversity and characteristics of the entire population</a:t>
            </a:r>
            <a:r>
              <a:rPr lang="en-US" sz="2000" dirty="0">
                <a:solidFill>
                  <a:prstClr val="black"/>
                </a:solidFill>
                <a:latin typeface="Tomrrow"/>
              </a:rPr>
              <a:t>.</a:t>
            </a:r>
            <a:endParaRPr lang="en-US" sz="1900" dirty="0">
              <a:solidFill>
                <a:prstClr val="black"/>
              </a:solidFill>
              <a:latin typeface="Tomrrow"/>
            </a:endParaRPr>
          </a:p>
        </p:txBody>
      </p:sp>
      <p:sp>
        <p:nvSpPr>
          <p:cNvPr id="8" name="Shape 5"/>
          <p:cNvSpPr/>
          <p:nvPr/>
        </p:nvSpPr>
        <p:spPr>
          <a:xfrm>
            <a:off x="9265148" y="5682161"/>
            <a:ext cx="8173939" cy="1842641"/>
          </a:xfrm>
          <a:prstGeom prst="roundRect">
            <a:avLst>
              <a:gd name="adj" fmla="val 1974"/>
            </a:avLst>
          </a:prstGeom>
          <a:solidFill>
            <a:srgbClr val="FBFAFF"/>
          </a:solidFill>
          <a:ln w="22860">
            <a:solidFill>
              <a:srgbClr val="D0CED9"/>
            </a:solidFill>
            <a:prstDash val="solid"/>
          </a:ln>
        </p:spPr>
      </p:sp>
      <p:sp>
        <p:nvSpPr>
          <p:cNvPr id="9" name="Text 6"/>
          <p:cNvSpPr/>
          <p:nvPr/>
        </p:nvSpPr>
        <p:spPr>
          <a:xfrm>
            <a:off x="9536162" y="5857728"/>
            <a:ext cx="3031778" cy="378916"/>
          </a:xfrm>
          <a:prstGeom prst="rect">
            <a:avLst/>
          </a:prstGeom>
          <a:noFill/>
          <a:ln/>
        </p:spPr>
        <p:txBody>
          <a:bodyPr wrap="none" lIns="0" tIns="0" rIns="0" bIns="0" rtlCol="0" anchor="t"/>
          <a:lstStyle/>
          <a:p>
            <a:pPr defTabSz="1143000">
              <a:lnSpc>
                <a:spcPts val="2938"/>
              </a:lnSpc>
            </a:pPr>
            <a:r>
              <a:rPr lang="en-US" sz="2400" dirty="0">
                <a:solidFill>
                  <a:srgbClr val="49495A"/>
                </a:solidFill>
                <a:latin typeface="Libre Baskerville" pitchFamily="34" charset="0"/>
                <a:ea typeface="Libre Baskerville" pitchFamily="34" charset="-122"/>
                <a:cs typeface="Libre Baskerville" pitchFamily="34" charset="-120"/>
              </a:rPr>
              <a:t>Reduced Cost</a:t>
            </a:r>
            <a:endParaRPr lang="en-US" sz="2400" dirty="0">
              <a:solidFill>
                <a:prstClr val="black"/>
              </a:solidFill>
            </a:endParaRPr>
          </a:p>
        </p:txBody>
      </p:sp>
      <p:sp>
        <p:nvSpPr>
          <p:cNvPr id="10" name="Text 7"/>
          <p:cNvSpPr/>
          <p:nvPr/>
        </p:nvSpPr>
        <p:spPr>
          <a:xfrm>
            <a:off x="9536163" y="6255692"/>
            <a:ext cx="7631906" cy="776288"/>
          </a:xfrm>
          <a:prstGeom prst="rect">
            <a:avLst/>
          </a:prstGeom>
          <a:noFill/>
          <a:ln/>
        </p:spPr>
        <p:txBody>
          <a:bodyPr wrap="square" lIns="0" tIns="0" rIns="0" bIns="0" rtlCol="0" anchor="t"/>
          <a:lstStyle/>
          <a:p>
            <a:pPr defTabSz="1143000">
              <a:lnSpc>
                <a:spcPts val="3000"/>
              </a:lnSpc>
            </a:pPr>
            <a:r>
              <a:rPr lang="en-US" sz="2000" dirty="0">
                <a:solidFill>
                  <a:prstClr val="black"/>
                </a:solidFill>
                <a:latin typeface="Tomrrow"/>
              </a:rPr>
              <a:t>Instead of surveying every individual, only selected clusters and units are sampled, which </a:t>
            </a:r>
            <a:r>
              <a:rPr lang="en-US" sz="2000" b="1" dirty="0">
                <a:solidFill>
                  <a:prstClr val="black"/>
                </a:solidFill>
                <a:latin typeface="Tomrrow"/>
              </a:rPr>
              <a:t>saves time, money, and other resources</a:t>
            </a:r>
            <a:r>
              <a:rPr lang="en-US" sz="2000" dirty="0">
                <a:solidFill>
                  <a:prstClr val="black"/>
                </a:solidFill>
                <a:latin typeface="Tomrrow"/>
              </a:rPr>
              <a:t> while still collecting meaningful data.</a:t>
            </a:r>
            <a:endParaRPr lang="en-US" sz="1900" dirty="0">
              <a:solidFill>
                <a:prstClr val="black"/>
              </a:solidFill>
              <a:latin typeface="Tomrrow"/>
            </a:endParaRPr>
          </a:p>
        </p:txBody>
      </p:sp>
      <p:sp>
        <p:nvSpPr>
          <p:cNvPr id="11" name="Shape 8"/>
          <p:cNvSpPr/>
          <p:nvPr/>
        </p:nvSpPr>
        <p:spPr>
          <a:xfrm>
            <a:off x="848916" y="7671795"/>
            <a:ext cx="8173790" cy="1842641"/>
          </a:xfrm>
          <a:prstGeom prst="roundRect">
            <a:avLst>
              <a:gd name="adj" fmla="val 1974"/>
            </a:avLst>
          </a:prstGeom>
          <a:solidFill>
            <a:srgbClr val="FBFAFF"/>
          </a:solidFill>
          <a:ln w="22860">
            <a:solidFill>
              <a:srgbClr val="D0CED9"/>
            </a:solidFill>
            <a:prstDash val="solid"/>
          </a:ln>
        </p:spPr>
      </p:sp>
      <p:sp>
        <p:nvSpPr>
          <p:cNvPr id="12" name="Text 9"/>
          <p:cNvSpPr/>
          <p:nvPr/>
        </p:nvSpPr>
        <p:spPr>
          <a:xfrm>
            <a:off x="1119933" y="7808268"/>
            <a:ext cx="3048149" cy="378916"/>
          </a:xfrm>
          <a:prstGeom prst="rect">
            <a:avLst/>
          </a:prstGeom>
          <a:noFill/>
          <a:ln/>
        </p:spPr>
        <p:txBody>
          <a:bodyPr wrap="none" lIns="0" tIns="0" rIns="0" bIns="0" rtlCol="0" anchor="t"/>
          <a:lstStyle/>
          <a:p>
            <a:pPr defTabSz="1143000">
              <a:lnSpc>
                <a:spcPts val="2938"/>
              </a:lnSpc>
            </a:pPr>
            <a:r>
              <a:rPr lang="en-US" sz="2400" dirty="0">
                <a:solidFill>
                  <a:srgbClr val="49495A"/>
                </a:solidFill>
                <a:latin typeface="Libre Baskerville" pitchFamily="34" charset="0"/>
                <a:ea typeface="Libre Baskerville" pitchFamily="34" charset="-122"/>
                <a:cs typeface="Libre Baskerville" pitchFamily="34" charset="-120"/>
              </a:rPr>
              <a:t>Improved Accuracy</a:t>
            </a:r>
            <a:endParaRPr lang="en-US" sz="2400" dirty="0">
              <a:solidFill>
                <a:prstClr val="black"/>
              </a:solidFill>
            </a:endParaRPr>
          </a:p>
        </p:txBody>
      </p:sp>
      <p:sp>
        <p:nvSpPr>
          <p:cNvPr id="13" name="Text 10"/>
          <p:cNvSpPr/>
          <p:nvPr/>
        </p:nvSpPr>
        <p:spPr>
          <a:xfrm>
            <a:off x="1119931" y="8236099"/>
            <a:ext cx="7631758" cy="776288"/>
          </a:xfrm>
          <a:prstGeom prst="rect">
            <a:avLst/>
          </a:prstGeom>
          <a:noFill/>
          <a:ln/>
        </p:spPr>
        <p:txBody>
          <a:bodyPr wrap="square" lIns="0" tIns="0" rIns="0" bIns="0" rtlCol="0" anchor="t"/>
          <a:lstStyle/>
          <a:p>
            <a:pPr defTabSz="1143000">
              <a:lnSpc>
                <a:spcPts val="3000"/>
              </a:lnSpc>
            </a:pPr>
            <a:r>
              <a:rPr lang="en-US" sz="2000" dirty="0">
                <a:solidFill>
                  <a:prstClr val="black"/>
                </a:solidFill>
                <a:latin typeface="Tomrrow"/>
              </a:rPr>
              <a:t>Careful selection of clusters and individuals within clusters helps to </a:t>
            </a:r>
            <a:r>
              <a:rPr lang="en-US" sz="2000" b="1" dirty="0">
                <a:solidFill>
                  <a:prstClr val="black"/>
                </a:solidFill>
                <a:latin typeface="Tomrrow"/>
              </a:rPr>
              <a:t>reduce sampling error</a:t>
            </a:r>
            <a:r>
              <a:rPr lang="en-US" sz="2000" dirty="0">
                <a:solidFill>
                  <a:prstClr val="black"/>
                </a:solidFill>
                <a:latin typeface="Tomrrow"/>
              </a:rPr>
              <a:t>, providing more </a:t>
            </a:r>
            <a:r>
              <a:rPr lang="en-US" sz="2000" b="1" dirty="0">
                <a:solidFill>
                  <a:prstClr val="black"/>
                </a:solidFill>
                <a:latin typeface="Tomrrow"/>
              </a:rPr>
              <a:t>reliable and precise results</a:t>
            </a:r>
            <a:r>
              <a:rPr lang="en-US" sz="2000" dirty="0">
                <a:solidFill>
                  <a:prstClr val="black"/>
                </a:solidFill>
                <a:latin typeface="Tomrrow"/>
              </a:rPr>
              <a:t>.</a:t>
            </a:r>
            <a:endParaRPr lang="en-US" sz="1900" dirty="0">
              <a:solidFill>
                <a:prstClr val="black"/>
              </a:solidFill>
              <a:latin typeface="Tomrrow"/>
            </a:endParaRPr>
          </a:p>
        </p:txBody>
      </p:sp>
      <p:sp>
        <p:nvSpPr>
          <p:cNvPr id="14" name="Shape 11"/>
          <p:cNvSpPr/>
          <p:nvPr/>
        </p:nvSpPr>
        <p:spPr>
          <a:xfrm>
            <a:off x="9265148" y="7671792"/>
            <a:ext cx="8173939" cy="1996083"/>
          </a:xfrm>
          <a:prstGeom prst="roundRect">
            <a:avLst>
              <a:gd name="adj" fmla="val 1974"/>
            </a:avLst>
          </a:prstGeom>
          <a:solidFill>
            <a:srgbClr val="FBFAFF"/>
          </a:solidFill>
          <a:ln w="22860">
            <a:solidFill>
              <a:srgbClr val="D0CED9"/>
            </a:solidFill>
            <a:prstDash val="solid"/>
          </a:ln>
        </p:spPr>
      </p:sp>
      <p:sp>
        <p:nvSpPr>
          <p:cNvPr id="15" name="Text 12"/>
          <p:cNvSpPr/>
          <p:nvPr/>
        </p:nvSpPr>
        <p:spPr>
          <a:xfrm>
            <a:off x="9536162" y="7797703"/>
            <a:ext cx="3031778" cy="378916"/>
          </a:xfrm>
          <a:prstGeom prst="rect">
            <a:avLst/>
          </a:prstGeom>
          <a:noFill/>
          <a:ln/>
        </p:spPr>
        <p:txBody>
          <a:bodyPr wrap="none" lIns="0" tIns="0" rIns="0" bIns="0" rtlCol="0" anchor="t"/>
          <a:lstStyle/>
          <a:p>
            <a:pPr defTabSz="1143000">
              <a:lnSpc>
                <a:spcPts val="2938"/>
              </a:lnSpc>
            </a:pPr>
            <a:r>
              <a:rPr lang="en-US" sz="2400" dirty="0">
                <a:solidFill>
                  <a:srgbClr val="49495A"/>
                </a:solidFill>
                <a:latin typeface="Libre Baskerville" pitchFamily="34" charset="0"/>
                <a:ea typeface="Libre Baskerville" pitchFamily="34" charset="-122"/>
                <a:cs typeface="Libre Baskerville" pitchFamily="34" charset="-120"/>
              </a:rPr>
              <a:t>Practical Flexibility</a:t>
            </a:r>
            <a:endParaRPr lang="en-US" sz="2400" dirty="0">
              <a:solidFill>
                <a:prstClr val="black"/>
              </a:solidFill>
            </a:endParaRPr>
          </a:p>
        </p:txBody>
      </p:sp>
      <p:sp>
        <p:nvSpPr>
          <p:cNvPr id="16" name="Text 13"/>
          <p:cNvSpPr/>
          <p:nvPr/>
        </p:nvSpPr>
        <p:spPr>
          <a:xfrm>
            <a:off x="9536163" y="8098334"/>
            <a:ext cx="7631906" cy="776288"/>
          </a:xfrm>
          <a:prstGeom prst="rect">
            <a:avLst/>
          </a:prstGeom>
          <a:noFill/>
          <a:ln/>
        </p:spPr>
        <p:txBody>
          <a:bodyPr wrap="square" lIns="0" tIns="0" rIns="0" bIns="0" rtlCol="0" anchor="t"/>
          <a:lstStyle/>
          <a:p>
            <a:pPr defTabSz="1143000">
              <a:lnSpc>
                <a:spcPts val="3000"/>
              </a:lnSpc>
            </a:pPr>
            <a:r>
              <a:rPr lang="en-US" sz="2000" dirty="0">
                <a:solidFill>
                  <a:prstClr val="black"/>
                </a:solidFill>
                <a:latin typeface="Tomrrow"/>
              </a:rPr>
              <a:t>Two-stage sampling can be </a:t>
            </a:r>
            <a:r>
              <a:rPr lang="en-US" sz="2000" b="1" dirty="0">
                <a:solidFill>
                  <a:prstClr val="black"/>
                </a:solidFill>
                <a:latin typeface="Tomrrow"/>
              </a:rPr>
              <a:t>combined with other sampling methods</a:t>
            </a:r>
            <a:r>
              <a:rPr lang="en-US" sz="2000" dirty="0">
                <a:solidFill>
                  <a:prstClr val="black"/>
                </a:solidFill>
                <a:latin typeface="Tomrrow"/>
              </a:rPr>
              <a:t> (like stratified sampling) and adapted to </a:t>
            </a:r>
            <a:r>
              <a:rPr lang="en-US" sz="2000" b="1" dirty="0">
                <a:solidFill>
                  <a:prstClr val="black"/>
                </a:solidFill>
                <a:latin typeface="Tomrrow"/>
              </a:rPr>
              <a:t>different population structures</a:t>
            </a:r>
            <a:r>
              <a:rPr lang="en-US" sz="2000" dirty="0">
                <a:solidFill>
                  <a:prstClr val="black"/>
                </a:solidFill>
                <a:latin typeface="Tomrrow"/>
              </a:rPr>
              <a:t>, making it highly practical for various survey scenarios.</a:t>
            </a:r>
            <a:endParaRPr lang="en-US" sz="1900" dirty="0">
              <a:solidFill>
                <a:prstClr val="black"/>
              </a:solidFill>
              <a:latin typeface="Tomrrow"/>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8462625" cy="2809874"/>
          </a:xfrm>
          <a:prstGeom prst="rect">
            <a:avLst/>
          </a:prstGeom>
        </p:spPr>
      </p:pic>
      <p:sp>
        <p:nvSpPr>
          <p:cNvPr id="17" name="Rectangle 16"/>
          <p:cNvSpPr/>
          <p:nvPr/>
        </p:nvSpPr>
        <p:spPr>
          <a:xfrm>
            <a:off x="16003410" y="9763126"/>
            <a:ext cx="2286000" cy="4864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114300" tIns="57150" rIns="114300" bIns="57150" rtlCol="0" anchor="ctr"/>
          <a:lstStyle/>
          <a:p>
            <a:pPr algn="ctr" defTabSz="1143000"/>
            <a:endParaRPr lang="en-US">
              <a:solidFill>
                <a:prstClr val="white"/>
              </a:solidFill>
            </a:endParaRPr>
          </a:p>
        </p:txBody>
      </p:sp>
    </p:spTree>
    <p:extLst>
      <p:ext uri="{BB962C8B-B14F-4D97-AF65-F5344CB8AC3E}">
        <p14:creationId xmlns:p14="http://schemas.microsoft.com/office/powerpoint/2010/main" val="1946889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C424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4A6B6A"/>
            </a:solidFill>
          </p:spPr>
        </p:sp>
      </p:grpSp>
      <p:sp>
        <p:nvSpPr>
          <p:cNvPr id="6" name="Freeform 6"/>
          <p:cNvSpPr/>
          <p:nvPr/>
        </p:nvSpPr>
        <p:spPr>
          <a:xfrm>
            <a:off x="10687017" y="2211965"/>
            <a:ext cx="5863083" cy="5863083"/>
          </a:xfrm>
          <a:custGeom>
            <a:avLst/>
            <a:gdLst/>
            <a:ahLst/>
            <a:cxnLst/>
            <a:rect l="l" t="t" r="r" b="b"/>
            <a:pathLst>
              <a:path w="5863082" h="5863082">
                <a:moveTo>
                  <a:pt x="0" y="0"/>
                </a:moveTo>
                <a:lnTo>
                  <a:pt x="5863082" y="0"/>
                </a:lnTo>
                <a:lnTo>
                  <a:pt x="5863082" y="5863082"/>
                </a:lnTo>
                <a:lnTo>
                  <a:pt x="0" y="5863082"/>
                </a:lnTo>
                <a:lnTo>
                  <a:pt x="0" y="0"/>
                </a:lnTo>
                <a:close/>
              </a:path>
            </a:pathLst>
          </a:custGeom>
          <a:blipFill>
            <a:blip r:embed="rId3"/>
            <a:stretch>
              <a:fillRect/>
            </a:stretch>
          </a:blipFill>
        </p:spPr>
      </p:sp>
      <p:sp>
        <p:nvSpPr>
          <p:cNvPr id="7" name="TextBox 7"/>
          <p:cNvSpPr txBox="1"/>
          <p:nvPr/>
        </p:nvSpPr>
        <p:spPr>
          <a:xfrm>
            <a:off x="1028706" y="3794897"/>
            <a:ext cx="9335691" cy="2668638"/>
          </a:xfrm>
          <a:prstGeom prst="rect">
            <a:avLst/>
          </a:prstGeom>
        </p:spPr>
        <p:txBody>
          <a:bodyPr lIns="0" tIns="0" rIns="0" bIns="0" rtlCol="0" anchor="t">
            <a:spAutoFit/>
          </a:bodyPr>
          <a:lstStyle/>
          <a:p>
            <a:pPr>
              <a:lnSpc>
                <a:spcPts val="6875"/>
              </a:lnSpc>
            </a:pPr>
            <a:r>
              <a:rPr lang="en-US" sz="5600">
                <a:solidFill>
                  <a:srgbClr val="FFD9BE"/>
                </a:solidFill>
                <a:latin typeface="Quattrocento"/>
                <a:ea typeface="Quattrocento"/>
                <a:cs typeface="Quattrocento"/>
                <a:sym typeface="Quattrocento"/>
              </a:rPr>
              <a:t>Unveiling the Unseen: The Rao, Hartley, and Cochran Random Method</a:t>
            </a:r>
          </a:p>
        </p:txBody>
      </p:sp>
      <p:sp>
        <p:nvSpPr>
          <p:cNvPr id="8" name="TextBox 7"/>
          <p:cNvSpPr txBox="1"/>
          <p:nvPr/>
        </p:nvSpPr>
        <p:spPr>
          <a:xfrm>
            <a:off x="16148821" y="24657"/>
            <a:ext cx="2101857" cy="58477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3200" b="1" i="1" dirty="0" smtClean="0">
                <a:latin typeface="Brush Script MT" pitchFamily="66" charset="0"/>
              </a:rPr>
              <a:t>ID-12113010</a:t>
            </a:r>
            <a:r>
              <a:rPr lang="en-US" dirty="0" smtClean="0">
                <a:latin typeface="Brush Script MT" pitchFamily="66" charset="0"/>
              </a:rPr>
              <a:t> </a:t>
            </a:r>
            <a:endParaRPr lang="en-US" dirty="0">
              <a:latin typeface="Brush Script MT"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424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4A6B6A">
                <a:alpha val="90980"/>
              </a:srgbClr>
            </a:solidFill>
          </p:spPr>
        </p:sp>
      </p:grpSp>
      <p:sp>
        <p:nvSpPr>
          <p:cNvPr id="6" name="TextBox 6"/>
          <p:cNvSpPr txBox="1"/>
          <p:nvPr/>
        </p:nvSpPr>
        <p:spPr>
          <a:xfrm>
            <a:off x="1819492" y="1207513"/>
            <a:ext cx="17171789" cy="654026"/>
          </a:xfrm>
          <a:prstGeom prst="rect">
            <a:avLst/>
          </a:prstGeom>
        </p:spPr>
        <p:txBody>
          <a:bodyPr lIns="0" tIns="0" rIns="0" bIns="0" rtlCol="0" anchor="t">
            <a:spAutoFit/>
          </a:bodyPr>
          <a:lstStyle/>
          <a:p>
            <a:pPr>
              <a:lnSpc>
                <a:spcPts val="5138"/>
              </a:lnSpc>
            </a:pPr>
            <a:r>
              <a:rPr lang="en-US" sz="5000" b="1">
                <a:solidFill>
                  <a:srgbClr val="FFD9BE"/>
                </a:solidFill>
                <a:latin typeface="Aleo Bold"/>
                <a:ea typeface="Aleo Bold"/>
                <a:cs typeface="Aleo Bold"/>
                <a:sym typeface="Aleo Bold"/>
              </a:rPr>
              <a:t>Counting Rice During Covid Quarantine</a:t>
            </a:r>
          </a:p>
        </p:txBody>
      </p:sp>
      <p:grpSp>
        <p:nvGrpSpPr>
          <p:cNvPr id="7" name="Group 7"/>
          <p:cNvGrpSpPr>
            <a:grpSpLocks noChangeAspect="1"/>
          </p:cNvGrpSpPr>
          <p:nvPr/>
        </p:nvGrpSpPr>
        <p:grpSpPr>
          <a:xfrm>
            <a:off x="1819486" y="3559134"/>
            <a:ext cx="4859288" cy="4859288"/>
            <a:chOff x="0" y="0"/>
            <a:chExt cx="6479050" cy="6479050"/>
          </a:xfrm>
        </p:grpSpPr>
        <p:sp>
          <p:nvSpPr>
            <p:cNvPr id="8" name="Freeform 8" descr="preencoded.png"/>
            <p:cNvSpPr/>
            <p:nvPr/>
          </p:nvSpPr>
          <p:spPr>
            <a:xfrm>
              <a:off x="0" y="0"/>
              <a:ext cx="6479032" cy="6479032"/>
            </a:xfrm>
            <a:custGeom>
              <a:avLst/>
              <a:gdLst/>
              <a:ahLst/>
              <a:cxnLst/>
              <a:rect l="l" t="t" r="r" b="b"/>
              <a:pathLst>
                <a:path w="6479032" h="6479032">
                  <a:moveTo>
                    <a:pt x="0" y="0"/>
                  </a:moveTo>
                  <a:lnTo>
                    <a:pt x="6479032" y="0"/>
                  </a:lnTo>
                  <a:lnTo>
                    <a:pt x="6479032" y="6479032"/>
                  </a:lnTo>
                  <a:lnTo>
                    <a:pt x="0" y="6479032"/>
                  </a:lnTo>
                  <a:lnTo>
                    <a:pt x="0" y="0"/>
                  </a:lnTo>
                  <a:close/>
                </a:path>
              </a:pathLst>
            </a:custGeom>
            <a:blipFill>
              <a:blip r:embed="rId3"/>
              <a:stretch>
                <a:fillRect/>
              </a:stretch>
            </a:blipFill>
          </p:spPr>
        </p:sp>
      </p:grpSp>
      <p:grpSp>
        <p:nvGrpSpPr>
          <p:cNvPr id="9" name="Group 9"/>
          <p:cNvGrpSpPr>
            <a:grpSpLocks noChangeAspect="1"/>
          </p:cNvGrpSpPr>
          <p:nvPr/>
        </p:nvGrpSpPr>
        <p:grpSpPr>
          <a:xfrm>
            <a:off x="9144014" y="3675125"/>
            <a:ext cx="6940934" cy="4627290"/>
            <a:chOff x="0" y="0"/>
            <a:chExt cx="9254578" cy="6169720"/>
          </a:xfrm>
        </p:grpSpPr>
        <p:sp>
          <p:nvSpPr>
            <p:cNvPr id="10" name="Freeform 10" descr="929,100+ Rice Grain Stock Photos, Pictures &amp; Royalty-Free Images - iStock | Rice  grain on white, Rice grain icon, One rice grain"/>
            <p:cNvSpPr/>
            <p:nvPr/>
          </p:nvSpPr>
          <p:spPr>
            <a:xfrm>
              <a:off x="0" y="0"/>
              <a:ext cx="9254617" cy="6169660"/>
            </a:xfrm>
            <a:custGeom>
              <a:avLst/>
              <a:gdLst/>
              <a:ahLst/>
              <a:cxnLst/>
              <a:rect l="l" t="t" r="r" b="b"/>
              <a:pathLst>
                <a:path w="9254617" h="6169660">
                  <a:moveTo>
                    <a:pt x="0" y="0"/>
                  </a:moveTo>
                  <a:lnTo>
                    <a:pt x="9254617" y="0"/>
                  </a:lnTo>
                  <a:lnTo>
                    <a:pt x="9254617" y="6169660"/>
                  </a:lnTo>
                  <a:lnTo>
                    <a:pt x="0" y="6169660"/>
                  </a:lnTo>
                  <a:lnTo>
                    <a:pt x="0" y="0"/>
                  </a:lnTo>
                  <a:close/>
                </a:path>
              </a:pathLst>
            </a:custGeom>
            <a:blipFill>
              <a:blip r:embed="rId4"/>
              <a:stretch>
                <a:fillRect/>
              </a:stretch>
            </a:blipFill>
          </p:spPr>
        </p:sp>
      </p:grpSp>
      <p:sp>
        <p:nvSpPr>
          <p:cNvPr id="11" name="TextBox 11"/>
          <p:cNvSpPr txBox="1"/>
          <p:nvPr/>
        </p:nvSpPr>
        <p:spPr>
          <a:xfrm>
            <a:off x="1819488" y="2247723"/>
            <a:ext cx="10088636" cy="827150"/>
          </a:xfrm>
          <a:prstGeom prst="rect">
            <a:avLst/>
          </a:prstGeom>
        </p:spPr>
        <p:txBody>
          <a:bodyPr lIns="0" tIns="0" rIns="0" bIns="0" rtlCol="0" anchor="t">
            <a:spAutoFit/>
          </a:bodyPr>
          <a:lstStyle/>
          <a:p>
            <a:pPr>
              <a:lnSpc>
                <a:spcPts val="6416"/>
              </a:lnSpc>
            </a:pPr>
            <a:r>
              <a:rPr lang="en-US" sz="3500" b="1">
                <a:solidFill>
                  <a:srgbClr val="1F1E1E"/>
                </a:solidFill>
                <a:latin typeface="Quattrocento Bold"/>
                <a:ea typeface="Quattrocento Bold"/>
                <a:cs typeface="Quattrocento Bold"/>
                <a:sym typeface="Quattrocento Bold"/>
              </a:rPr>
              <a:t>An RHC Method Adventure in Home Sampling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C4241"/>
            </a:solidFill>
          </p:spPr>
        </p:sp>
      </p:grpSp>
      <p:grpSp>
        <p:nvGrpSpPr>
          <p:cNvPr id="4" name="Group 4"/>
          <p:cNvGrpSpPr/>
          <p:nvPr/>
        </p:nvGrpSpPr>
        <p:grpSpPr>
          <a:xfrm>
            <a:off x="14139" y="-34604"/>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B4E4E">
                <a:alpha val="37647"/>
              </a:srgbClr>
            </a:solidFill>
          </p:spPr>
        </p:sp>
      </p:grpSp>
      <p:sp>
        <p:nvSpPr>
          <p:cNvPr id="6" name="TextBox 6"/>
          <p:cNvSpPr txBox="1"/>
          <p:nvPr/>
        </p:nvSpPr>
        <p:spPr>
          <a:xfrm>
            <a:off x="732253" y="641021"/>
            <a:ext cx="13784909" cy="721353"/>
          </a:xfrm>
          <a:prstGeom prst="rect">
            <a:avLst/>
          </a:prstGeom>
        </p:spPr>
        <p:txBody>
          <a:bodyPr lIns="0" tIns="0" rIns="0" bIns="0" rtlCol="0" anchor="t">
            <a:spAutoFit/>
          </a:bodyPr>
          <a:lstStyle/>
          <a:p>
            <a:pPr>
              <a:lnSpc>
                <a:spcPts val="5588"/>
              </a:lnSpc>
            </a:pPr>
            <a:r>
              <a:rPr lang="en-US" sz="4500">
                <a:solidFill>
                  <a:srgbClr val="FFD9BE"/>
                </a:solidFill>
                <a:latin typeface="Quattrocento"/>
                <a:ea typeface="Quattrocento"/>
                <a:cs typeface="Quattrocento"/>
                <a:sym typeface="Quattrocento"/>
              </a:rPr>
              <a:t>The Architects of Chance</a:t>
            </a:r>
          </a:p>
        </p:txBody>
      </p:sp>
      <p:grpSp>
        <p:nvGrpSpPr>
          <p:cNvPr id="7" name="Group 7"/>
          <p:cNvGrpSpPr/>
          <p:nvPr/>
        </p:nvGrpSpPr>
        <p:grpSpPr>
          <a:xfrm>
            <a:off x="732252" y="4118375"/>
            <a:ext cx="16823531" cy="28575"/>
            <a:chOff x="0" y="0"/>
            <a:chExt cx="22431375" cy="38100"/>
          </a:xfrm>
        </p:grpSpPr>
        <p:sp>
          <p:nvSpPr>
            <p:cNvPr id="8" name="Freeform 8"/>
            <p:cNvSpPr/>
            <p:nvPr/>
          </p:nvSpPr>
          <p:spPr>
            <a:xfrm>
              <a:off x="0" y="0"/>
              <a:ext cx="22431375" cy="38100"/>
            </a:xfrm>
            <a:custGeom>
              <a:avLst/>
              <a:gdLst/>
              <a:ahLst/>
              <a:cxnLst/>
              <a:rect l="l" t="t" r="r" b="b"/>
              <a:pathLst>
                <a:path w="22431375" h="38100">
                  <a:moveTo>
                    <a:pt x="0" y="19050"/>
                  </a:moveTo>
                  <a:cubicBezTo>
                    <a:pt x="0" y="8509"/>
                    <a:pt x="8509" y="0"/>
                    <a:pt x="19050" y="0"/>
                  </a:cubicBezTo>
                  <a:lnTo>
                    <a:pt x="22412325" y="0"/>
                  </a:lnTo>
                  <a:cubicBezTo>
                    <a:pt x="22422865" y="0"/>
                    <a:pt x="22431375" y="8509"/>
                    <a:pt x="22431375" y="19050"/>
                  </a:cubicBezTo>
                  <a:cubicBezTo>
                    <a:pt x="22431375" y="29591"/>
                    <a:pt x="22422865" y="38100"/>
                    <a:pt x="22412325" y="38100"/>
                  </a:cubicBezTo>
                  <a:lnTo>
                    <a:pt x="19050" y="38100"/>
                  </a:lnTo>
                  <a:cubicBezTo>
                    <a:pt x="8509" y="38100"/>
                    <a:pt x="0" y="29591"/>
                    <a:pt x="0" y="19050"/>
                  </a:cubicBezTo>
                  <a:close/>
                </a:path>
              </a:pathLst>
            </a:custGeom>
            <a:solidFill>
              <a:srgbClr val="FFFFFF"/>
            </a:solidFill>
          </p:spPr>
        </p:sp>
      </p:grpSp>
      <p:grpSp>
        <p:nvGrpSpPr>
          <p:cNvPr id="9" name="Group 9"/>
          <p:cNvGrpSpPr/>
          <p:nvPr/>
        </p:nvGrpSpPr>
        <p:grpSpPr>
          <a:xfrm>
            <a:off x="4858349" y="3490769"/>
            <a:ext cx="28575" cy="627609"/>
            <a:chOff x="0" y="0"/>
            <a:chExt cx="38100" cy="836812"/>
          </a:xfrm>
        </p:grpSpPr>
        <p:sp>
          <p:nvSpPr>
            <p:cNvPr id="10" name="Freeform 10"/>
            <p:cNvSpPr/>
            <p:nvPr/>
          </p:nvSpPr>
          <p:spPr>
            <a:xfrm>
              <a:off x="0" y="0"/>
              <a:ext cx="38100" cy="836803"/>
            </a:xfrm>
            <a:custGeom>
              <a:avLst/>
              <a:gdLst/>
              <a:ahLst/>
              <a:cxnLst/>
              <a:rect l="l" t="t" r="r" b="b"/>
              <a:pathLst>
                <a:path w="38100" h="836803">
                  <a:moveTo>
                    <a:pt x="0" y="19050"/>
                  </a:moveTo>
                  <a:cubicBezTo>
                    <a:pt x="0" y="8509"/>
                    <a:pt x="8509" y="0"/>
                    <a:pt x="19050" y="0"/>
                  </a:cubicBezTo>
                  <a:cubicBezTo>
                    <a:pt x="29591" y="0"/>
                    <a:pt x="38100" y="8509"/>
                    <a:pt x="38100" y="19050"/>
                  </a:cubicBezTo>
                  <a:lnTo>
                    <a:pt x="38100" y="817753"/>
                  </a:lnTo>
                  <a:cubicBezTo>
                    <a:pt x="38100" y="828294"/>
                    <a:pt x="29591" y="836803"/>
                    <a:pt x="19050" y="836803"/>
                  </a:cubicBezTo>
                  <a:cubicBezTo>
                    <a:pt x="8509" y="836803"/>
                    <a:pt x="0" y="828294"/>
                    <a:pt x="0" y="817753"/>
                  </a:cubicBezTo>
                  <a:close/>
                </a:path>
              </a:pathLst>
            </a:custGeom>
            <a:solidFill>
              <a:srgbClr val="D9D9D9"/>
            </a:solidFill>
          </p:spPr>
        </p:sp>
      </p:grpSp>
      <p:grpSp>
        <p:nvGrpSpPr>
          <p:cNvPr id="11" name="Group 11"/>
          <p:cNvGrpSpPr/>
          <p:nvPr/>
        </p:nvGrpSpPr>
        <p:grpSpPr>
          <a:xfrm>
            <a:off x="4637339" y="3883079"/>
            <a:ext cx="470595" cy="470595"/>
            <a:chOff x="0" y="0"/>
            <a:chExt cx="627460" cy="627460"/>
          </a:xfrm>
        </p:grpSpPr>
        <p:sp>
          <p:nvSpPr>
            <p:cNvPr id="12" name="Freeform 12"/>
            <p:cNvSpPr/>
            <p:nvPr/>
          </p:nvSpPr>
          <p:spPr>
            <a:xfrm>
              <a:off x="0" y="0"/>
              <a:ext cx="627380" cy="627507"/>
            </a:xfrm>
            <a:custGeom>
              <a:avLst/>
              <a:gdLst/>
              <a:ahLst/>
              <a:cxnLst/>
              <a:rect l="l" t="t" r="r" b="b"/>
              <a:pathLst>
                <a:path w="627380" h="627507">
                  <a:moveTo>
                    <a:pt x="0" y="41783"/>
                  </a:moveTo>
                  <a:cubicBezTo>
                    <a:pt x="0" y="18796"/>
                    <a:pt x="18796" y="0"/>
                    <a:pt x="41783" y="0"/>
                  </a:cubicBezTo>
                  <a:lnTo>
                    <a:pt x="585597" y="0"/>
                  </a:lnTo>
                  <a:cubicBezTo>
                    <a:pt x="608711" y="0"/>
                    <a:pt x="627380" y="18796"/>
                    <a:pt x="627380" y="41783"/>
                  </a:cubicBezTo>
                  <a:lnTo>
                    <a:pt x="627380" y="585597"/>
                  </a:lnTo>
                  <a:cubicBezTo>
                    <a:pt x="627380" y="608711"/>
                    <a:pt x="608584" y="627380"/>
                    <a:pt x="585597" y="627380"/>
                  </a:cubicBezTo>
                  <a:lnTo>
                    <a:pt x="41783" y="627380"/>
                  </a:lnTo>
                  <a:cubicBezTo>
                    <a:pt x="18796" y="627507"/>
                    <a:pt x="0" y="608711"/>
                    <a:pt x="0" y="585597"/>
                  </a:cubicBezTo>
                  <a:close/>
                </a:path>
              </a:pathLst>
            </a:custGeom>
            <a:solidFill>
              <a:srgbClr val="315251"/>
            </a:solidFill>
          </p:spPr>
        </p:sp>
      </p:grpSp>
      <p:sp>
        <p:nvSpPr>
          <p:cNvPr id="13" name="TextBox 13"/>
          <p:cNvSpPr txBox="1"/>
          <p:nvPr/>
        </p:nvSpPr>
        <p:spPr>
          <a:xfrm>
            <a:off x="4724999" y="3971939"/>
            <a:ext cx="295275" cy="304570"/>
          </a:xfrm>
          <a:prstGeom prst="rect">
            <a:avLst/>
          </a:prstGeom>
        </p:spPr>
        <p:txBody>
          <a:bodyPr lIns="0" tIns="0" rIns="0" bIns="0" rtlCol="0" anchor="t">
            <a:spAutoFit/>
          </a:bodyPr>
          <a:lstStyle/>
          <a:p>
            <a:pPr algn="ctr">
              <a:lnSpc>
                <a:spcPts val="2313"/>
              </a:lnSpc>
            </a:pPr>
            <a:r>
              <a:rPr lang="en-US" sz="2300">
                <a:solidFill>
                  <a:srgbClr val="F9EEE7"/>
                </a:solidFill>
                <a:latin typeface="Quattrocento"/>
                <a:ea typeface="Quattrocento"/>
                <a:cs typeface="Quattrocento"/>
                <a:sym typeface="Quattrocento"/>
              </a:rPr>
              <a:t>1</a:t>
            </a:r>
          </a:p>
        </p:txBody>
      </p:sp>
      <p:sp>
        <p:nvSpPr>
          <p:cNvPr id="14" name="TextBox 14"/>
          <p:cNvSpPr txBox="1"/>
          <p:nvPr/>
        </p:nvSpPr>
        <p:spPr>
          <a:xfrm>
            <a:off x="3494336" y="2076006"/>
            <a:ext cx="2461320" cy="480903"/>
          </a:xfrm>
          <a:prstGeom prst="rect">
            <a:avLst/>
          </a:prstGeom>
        </p:spPr>
        <p:txBody>
          <a:bodyPr lIns="0" tIns="0" rIns="0" bIns="0" rtlCol="0" anchor="t">
            <a:spAutoFit/>
          </a:bodyPr>
          <a:lstStyle/>
          <a:p>
            <a:pPr algn="ctr">
              <a:lnSpc>
                <a:spcPts val="3678"/>
              </a:lnSpc>
            </a:pPr>
            <a:r>
              <a:rPr lang="en-US" sz="3000">
                <a:solidFill>
                  <a:srgbClr val="F9EEE7"/>
                </a:solidFill>
                <a:latin typeface="Quattrocento"/>
                <a:ea typeface="Quattrocento"/>
                <a:cs typeface="Quattrocento"/>
                <a:sym typeface="Quattrocento"/>
              </a:rPr>
              <a:t>C.R. Rao</a:t>
            </a:r>
          </a:p>
        </p:txBody>
      </p:sp>
      <p:sp>
        <p:nvSpPr>
          <p:cNvPr id="15" name="TextBox 15"/>
          <p:cNvSpPr txBox="1"/>
          <p:nvPr/>
        </p:nvSpPr>
        <p:spPr>
          <a:xfrm>
            <a:off x="941342" y="2516987"/>
            <a:ext cx="7862739" cy="846386"/>
          </a:xfrm>
          <a:prstGeom prst="rect">
            <a:avLst/>
          </a:prstGeom>
        </p:spPr>
        <p:txBody>
          <a:bodyPr lIns="0" tIns="0" rIns="0" bIns="0" rtlCol="0" anchor="t">
            <a:spAutoFit/>
          </a:bodyPr>
          <a:lstStyle/>
          <a:p>
            <a:pPr algn="ctr">
              <a:lnSpc>
                <a:spcPts val="3230"/>
              </a:lnSpc>
            </a:pPr>
            <a:r>
              <a:rPr lang="en-US" sz="2000">
                <a:solidFill>
                  <a:srgbClr val="F9EEE7"/>
                </a:solidFill>
                <a:latin typeface="Quattrocento"/>
                <a:ea typeface="Quattrocento"/>
                <a:cs typeface="Quattrocento"/>
                <a:sym typeface="Quattrocento"/>
              </a:rPr>
              <a:t>A giant in theoretical statistics known for significant contributions to multivariate analysis and estimation theory.</a:t>
            </a:r>
          </a:p>
        </p:txBody>
      </p:sp>
      <p:grpSp>
        <p:nvGrpSpPr>
          <p:cNvPr id="16" name="Group 16"/>
          <p:cNvGrpSpPr/>
          <p:nvPr/>
        </p:nvGrpSpPr>
        <p:grpSpPr>
          <a:xfrm>
            <a:off x="9129569" y="4118376"/>
            <a:ext cx="28575" cy="627609"/>
            <a:chOff x="0" y="0"/>
            <a:chExt cx="38100" cy="836812"/>
          </a:xfrm>
        </p:grpSpPr>
        <p:sp>
          <p:nvSpPr>
            <p:cNvPr id="17" name="Freeform 17"/>
            <p:cNvSpPr/>
            <p:nvPr/>
          </p:nvSpPr>
          <p:spPr>
            <a:xfrm>
              <a:off x="0" y="0"/>
              <a:ext cx="38100" cy="836803"/>
            </a:xfrm>
            <a:custGeom>
              <a:avLst/>
              <a:gdLst/>
              <a:ahLst/>
              <a:cxnLst/>
              <a:rect l="l" t="t" r="r" b="b"/>
              <a:pathLst>
                <a:path w="38100" h="836803">
                  <a:moveTo>
                    <a:pt x="0" y="19050"/>
                  </a:moveTo>
                  <a:cubicBezTo>
                    <a:pt x="0" y="8509"/>
                    <a:pt x="8509" y="0"/>
                    <a:pt x="19050" y="0"/>
                  </a:cubicBezTo>
                  <a:cubicBezTo>
                    <a:pt x="29591" y="0"/>
                    <a:pt x="38100" y="8509"/>
                    <a:pt x="38100" y="19050"/>
                  </a:cubicBezTo>
                  <a:lnTo>
                    <a:pt x="38100" y="817753"/>
                  </a:lnTo>
                  <a:cubicBezTo>
                    <a:pt x="38100" y="828294"/>
                    <a:pt x="29591" y="836803"/>
                    <a:pt x="19050" y="836803"/>
                  </a:cubicBezTo>
                  <a:cubicBezTo>
                    <a:pt x="8509" y="836803"/>
                    <a:pt x="0" y="828294"/>
                    <a:pt x="0" y="817753"/>
                  </a:cubicBezTo>
                  <a:close/>
                </a:path>
              </a:pathLst>
            </a:custGeom>
            <a:solidFill>
              <a:srgbClr val="D9D9D9"/>
            </a:solidFill>
          </p:spPr>
        </p:sp>
      </p:grpSp>
      <p:grpSp>
        <p:nvGrpSpPr>
          <p:cNvPr id="18" name="Group 18"/>
          <p:cNvGrpSpPr/>
          <p:nvPr/>
        </p:nvGrpSpPr>
        <p:grpSpPr>
          <a:xfrm>
            <a:off x="8908559" y="3883079"/>
            <a:ext cx="470595" cy="470595"/>
            <a:chOff x="0" y="0"/>
            <a:chExt cx="627460" cy="627460"/>
          </a:xfrm>
        </p:grpSpPr>
        <p:sp>
          <p:nvSpPr>
            <p:cNvPr id="19" name="Freeform 19"/>
            <p:cNvSpPr/>
            <p:nvPr/>
          </p:nvSpPr>
          <p:spPr>
            <a:xfrm>
              <a:off x="0" y="0"/>
              <a:ext cx="627380" cy="627507"/>
            </a:xfrm>
            <a:custGeom>
              <a:avLst/>
              <a:gdLst/>
              <a:ahLst/>
              <a:cxnLst/>
              <a:rect l="l" t="t" r="r" b="b"/>
              <a:pathLst>
                <a:path w="627380" h="627507">
                  <a:moveTo>
                    <a:pt x="0" y="41783"/>
                  </a:moveTo>
                  <a:cubicBezTo>
                    <a:pt x="0" y="18796"/>
                    <a:pt x="18796" y="0"/>
                    <a:pt x="41783" y="0"/>
                  </a:cubicBezTo>
                  <a:lnTo>
                    <a:pt x="585597" y="0"/>
                  </a:lnTo>
                  <a:cubicBezTo>
                    <a:pt x="608711" y="0"/>
                    <a:pt x="627380" y="18796"/>
                    <a:pt x="627380" y="41783"/>
                  </a:cubicBezTo>
                  <a:lnTo>
                    <a:pt x="627380" y="585597"/>
                  </a:lnTo>
                  <a:cubicBezTo>
                    <a:pt x="627380" y="608711"/>
                    <a:pt x="608584" y="627380"/>
                    <a:pt x="585597" y="627380"/>
                  </a:cubicBezTo>
                  <a:lnTo>
                    <a:pt x="41783" y="627380"/>
                  </a:lnTo>
                  <a:cubicBezTo>
                    <a:pt x="18796" y="627507"/>
                    <a:pt x="0" y="608711"/>
                    <a:pt x="0" y="585597"/>
                  </a:cubicBezTo>
                  <a:close/>
                </a:path>
              </a:pathLst>
            </a:custGeom>
            <a:solidFill>
              <a:srgbClr val="315251"/>
            </a:solidFill>
          </p:spPr>
        </p:sp>
      </p:grpSp>
      <p:sp>
        <p:nvSpPr>
          <p:cNvPr id="20" name="TextBox 20"/>
          <p:cNvSpPr txBox="1"/>
          <p:nvPr/>
        </p:nvSpPr>
        <p:spPr>
          <a:xfrm>
            <a:off x="8996219" y="3971939"/>
            <a:ext cx="295275" cy="304570"/>
          </a:xfrm>
          <a:prstGeom prst="rect">
            <a:avLst/>
          </a:prstGeom>
        </p:spPr>
        <p:txBody>
          <a:bodyPr lIns="0" tIns="0" rIns="0" bIns="0" rtlCol="0" anchor="t">
            <a:spAutoFit/>
          </a:bodyPr>
          <a:lstStyle/>
          <a:p>
            <a:pPr algn="ctr">
              <a:lnSpc>
                <a:spcPts val="2313"/>
              </a:lnSpc>
            </a:pPr>
            <a:r>
              <a:rPr lang="en-US" sz="2300">
                <a:solidFill>
                  <a:srgbClr val="F9EEE7"/>
                </a:solidFill>
                <a:latin typeface="Quattrocento"/>
                <a:ea typeface="Quattrocento"/>
                <a:cs typeface="Quattrocento"/>
                <a:sym typeface="Quattrocento"/>
              </a:rPr>
              <a:t>2</a:t>
            </a:r>
          </a:p>
        </p:txBody>
      </p:sp>
      <p:sp>
        <p:nvSpPr>
          <p:cNvPr id="21" name="TextBox 21"/>
          <p:cNvSpPr txBox="1"/>
          <p:nvPr/>
        </p:nvSpPr>
        <p:spPr>
          <a:xfrm>
            <a:off x="7913193" y="4936040"/>
            <a:ext cx="2461320" cy="480903"/>
          </a:xfrm>
          <a:prstGeom prst="rect">
            <a:avLst/>
          </a:prstGeom>
        </p:spPr>
        <p:txBody>
          <a:bodyPr lIns="0" tIns="0" rIns="0" bIns="0" rtlCol="0" anchor="t">
            <a:spAutoFit/>
          </a:bodyPr>
          <a:lstStyle/>
          <a:p>
            <a:pPr algn="ctr">
              <a:lnSpc>
                <a:spcPts val="3678"/>
              </a:lnSpc>
            </a:pPr>
            <a:r>
              <a:rPr lang="en-US" sz="3000">
                <a:solidFill>
                  <a:srgbClr val="F9EEE7"/>
                </a:solidFill>
                <a:latin typeface="Quattrocento"/>
                <a:ea typeface="Quattrocento"/>
                <a:cs typeface="Quattrocento"/>
                <a:sym typeface="Quattrocento"/>
              </a:rPr>
              <a:t>H.O. Hartley</a:t>
            </a:r>
          </a:p>
        </p:txBody>
      </p:sp>
      <p:sp>
        <p:nvSpPr>
          <p:cNvPr id="22" name="TextBox 22"/>
          <p:cNvSpPr txBox="1"/>
          <p:nvPr/>
        </p:nvSpPr>
        <p:spPr>
          <a:xfrm>
            <a:off x="5360127" y="5526283"/>
            <a:ext cx="7862739" cy="846386"/>
          </a:xfrm>
          <a:prstGeom prst="rect">
            <a:avLst/>
          </a:prstGeom>
        </p:spPr>
        <p:txBody>
          <a:bodyPr lIns="0" tIns="0" rIns="0" bIns="0" rtlCol="0" anchor="t">
            <a:spAutoFit/>
          </a:bodyPr>
          <a:lstStyle/>
          <a:p>
            <a:pPr algn="ctr">
              <a:lnSpc>
                <a:spcPts val="3230"/>
              </a:lnSpc>
            </a:pPr>
            <a:r>
              <a:rPr lang="en-US" sz="2000">
                <a:solidFill>
                  <a:srgbClr val="F9EEE7"/>
                </a:solidFill>
                <a:latin typeface="Quattrocento"/>
                <a:ea typeface="Quattrocento"/>
                <a:cs typeface="Quattrocento"/>
                <a:sym typeface="Quattrocento"/>
              </a:rPr>
              <a:t>Pioneered techniques in sampling theory and statistical computing, particularly variance estimation methods.</a:t>
            </a:r>
          </a:p>
        </p:txBody>
      </p:sp>
      <p:grpSp>
        <p:nvGrpSpPr>
          <p:cNvPr id="23" name="Group 23"/>
          <p:cNvGrpSpPr/>
          <p:nvPr/>
        </p:nvGrpSpPr>
        <p:grpSpPr>
          <a:xfrm>
            <a:off x="13400931" y="3490769"/>
            <a:ext cx="28575" cy="627609"/>
            <a:chOff x="0" y="0"/>
            <a:chExt cx="38100" cy="836812"/>
          </a:xfrm>
        </p:grpSpPr>
        <p:sp>
          <p:nvSpPr>
            <p:cNvPr id="24" name="Freeform 24"/>
            <p:cNvSpPr/>
            <p:nvPr/>
          </p:nvSpPr>
          <p:spPr>
            <a:xfrm>
              <a:off x="0" y="0"/>
              <a:ext cx="38100" cy="836803"/>
            </a:xfrm>
            <a:custGeom>
              <a:avLst/>
              <a:gdLst/>
              <a:ahLst/>
              <a:cxnLst/>
              <a:rect l="l" t="t" r="r" b="b"/>
              <a:pathLst>
                <a:path w="38100" h="836803">
                  <a:moveTo>
                    <a:pt x="0" y="19050"/>
                  </a:moveTo>
                  <a:cubicBezTo>
                    <a:pt x="0" y="8509"/>
                    <a:pt x="8509" y="0"/>
                    <a:pt x="19050" y="0"/>
                  </a:cubicBezTo>
                  <a:cubicBezTo>
                    <a:pt x="29591" y="0"/>
                    <a:pt x="38100" y="8509"/>
                    <a:pt x="38100" y="19050"/>
                  </a:cubicBezTo>
                  <a:lnTo>
                    <a:pt x="38100" y="817753"/>
                  </a:lnTo>
                  <a:cubicBezTo>
                    <a:pt x="38100" y="828294"/>
                    <a:pt x="29591" y="836803"/>
                    <a:pt x="19050" y="836803"/>
                  </a:cubicBezTo>
                  <a:cubicBezTo>
                    <a:pt x="8509" y="836803"/>
                    <a:pt x="0" y="828294"/>
                    <a:pt x="0" y="817753"/>
                  </a:cubicBezTo>
                  <a:close/>
                </a:path>
              </a:pathLst>
            </a:custGeom>
            <a:solidFill>
              <a:srgbClr val="D9D9D9"/>
            </a:solidFill>
          </p:spPr>
        </p:sp>
      </p:grpSp>
      <p:grpSp>
        <p:nvGrpSpPr>
          <p:cNvPr id="25" name="Group 25"/>
          <p:cNvGrpSpPr/>
          <p:nvPr/>
        </p:nvGrpSpPr>
        <p:grpSpPr>
          <a:xfrm>
            <a:off x="13179921" y="3883079"/>
            <a:ext cx="470595" cy="470595"/>
            <a:chOff x="0" y="0"/>
            <a:chExt cx="627460" cy="627460"/>
          </a:xfrm>
        </p:grpSpPr>
        <p:sp>
          <p:nvSpPr>
            <p:cNvPr id="26" name="Freeform 26"/>
            <p:cNvSpPr/>
            <p:nvPr/>
          </p:nvSpPr>
          <p:spPr>
            <a:xfrm>
              <a:off x="0" y="0"/>
              <a:ext cx="627380" cy="627507"/>
            </a:xfrm>
            <a:custGeom>
              <a:avLst/>
              <a:gdLst/>
              <a:ahLst/>
              <a:cxnLst/>
              <a:rect l="l" t="t" r="r" b="b"/>
              <a:pathLst>
                <a:path w="627380" h="627507">
                  <a:moveTo>
                    <a:pt x="0" y="41783"/>
                  </a:moveTo>
                  <a:cubicBezTo>
                    <a:pt x="0" y="18796"/>
                    <a:pt x="18796" y="0"/>
                    <a:pt x="41783" y="0"/>
                  </a:cubicBezTo>
                  <a:lnTo>
                    <a:pt x="585597" y="0"/>
                  </a:lnTo>
                  <a:cubicBezTo>
                    <a:pt x="608711" y="0"/>
                    <a:pt x="627380" y="18796"/>
                    <a:pt x="627380" y="41783"/>
                  </a:cubicBezTo>
                  <a:lnTo>
                    <a:pt x="627380" y="585597"/>
                  </a:lnTo>
                  <a:cubicBezTo>
                    <a:pt x="627380" y="608711"/>
                    <a:pt x="608584" y="627380"/>
                    <a:pt x="585597" y="627380"/>
                  </a:cubicBezTo>
                  <a:lnTo>
                    <a:pt x="41783" y="627380"/>
                  </a:lnTo>
                  <a:cubicBezTo>
                    <a:pt x="18796" y="627507"/>
                    <a:pt x="0" y="608711"/>
                    <a:pt x="0" y="585597"/>
                  </a:cubicBezTo>
                  <a:close/>
                </a:path>
              </a:pathLst>
            </a:custGeom>
            <a:solidFill>
              <a:srgbClr val="315251"/>
            </a:solidFill>
          </p:spPr>
        </p:sp>
      </p:grpSp>
      <p:sp>
        <p:nvSpPr>
          <p:cNvPr id="27" name="TextBox 27"/>
          <p:cNvSpPr txBox="1"/>
          <p:nvPr/>
        </p:nvSpPr>
        <p:spPr>
          <a:xfrm>
            <a:off x="13267581" y="3971939"/>
            <a:ext cx="295275" cy="304570"/>
          </a:xfrm>
          <a:prstGeom prst="rect">
            <a:avLst/>
          </a:prstGeom>
        </p:spPr>
        <p:txBody>
          <a:bodyPr lIns="0" tIns="0" rIns="0" bIns="0" rtlCol="0" anchor="t">
            <a:spAutoFit/>
          </a:bodyPr>
          <a:lstStyle/>
          <a:p>
            <a:pPr algn="ctr">
              <a:lnSpc>
                <a:spcPts val="2313"/>
              </a:lnSpc>
            </a:pPr>
            <a:r>
              <a:rPr lang="en-US" sz="2300">
                <a:solidFill>
                  <a:srgbClr val="F9EEE7"/>
                </a:solidFill>
                <a:latin typeface="Quattrocento"/>
                <a:ea typeface="Quattrocento"/>
                <a:cs typeface="Quattrocento"/>
                <a:sym typeface="Quattrocento"/>
              </a:rPr>
              <a:t>3</a:t>
            </a:r>
          </a:p>
        </p:txBody>
      </p:sp>
      <p:sp>
        <p:nvSpPr>
          <p:cNvPr id="28" name="TextBox 28"/>
          <p:cNvSpPr txBox="1"/>
          <p:nvPr/>
        </p:nvSpPr>
        <p:spPr>
          <a:xfrm>
            <a:off x="12198846" y="1974366"/>
            <a:ext cx="2461320" cy="480903"/>
          </a:xfrm>
          <a:prstGeom prst="rect">
            <a:avLst/>
          </a:prstGeom>
        </p:spPr>
        <p:txBody>
          <a:bodyPr lIns="0" tIns="0" rIns="0" bIns="0" rtlCol="0" anchor="t">
            <a:spAutoFit/>
          </a:bodyPr>
          <a:lstStyle/>
          <a:p>
            <a:pPr algn="ctr">
              <a:lnSpc>
                <a:spcPts val="3678"/>
              </a:lnSpc>
            </a:pPr>
            <a:r>
              <a:rPr lang="en-US" sz="3000">
                <a:solidFill>
                  <a:srgbClr val="F9EEE7"/>
                </a:solidFill>
                <a:latin typeface="Quattrocento"/>
                <a:ea typeface="Quattrocento"/>
                <a:cs typeface="Quattrocento"/>
                <a:sym typeface="Quattrocento"/>
              </a:rPr>
              <a:t>W.G. Cochran</a:t>
            </a:r>
          </a:p>
        </p:txBody>
      </p:sp>
      <p:sp>
        <p:nvSpPr>
          <p:cNvPr id="29" name="TextBox 29"/>
          <p:cNvSpPr txBox="1"/>
          <p:nvPr/>
        </p:nvSpPr>
        <p:spPr>
          <a:xfrm>
            <a:off x="9483789" y="2516987"/>
            <a:ext cx="7862888" cy="846386"/>
          </a:xfrm>
          <a:prstGeom prst="rect">
            <a:avLst/>
          </a:prstGeom>
        </p:spPr>
        <p:txBody>
          <a:bodyPr lIns="0" tIns="0" rIns="0" bIns="0" rtlCol="0" anchor="t">
            <a:spAutoFit/>
          </a:bodyPr>
          <a:lstStyle/>
          <a:p>
            <a:pPr algn="ctr">
              <a:lnSpc>
                <a:spcPts val="3230"/>
              </a:lnSpc>
            </a:pPr>
            <a:r>
              <a:rPr lang="en-US" sz="2000">
                <a:solidFill>
                  <a:srgbClr val="F9EEE7"/>
                </a:solidFill>
                <a:latin typeface="Quattrocento"/>
                <a:ea typeface="Quattrocento"/>
                <a:cs typeface="Quattrocento"/>
                <a:sym typeface="Quattrocento"/>
              </a:rPr>
              <a:t>Authored influential texts on experimental design and sampling techniques, focusing on practical applicability in research.</a:t>
            </a:r>
          </a:p>
        </p:txBody>
      </p:sp>
      <p:grpSp>
        <p:nvGrpSpPr>
          <p:cNvPr id="30" name="Group 30"/>
          <p:cNvGrpSpPr>
            <a:grpSpLocks noChangeAspect="1"/>
          </p:cNvGrpSpPr>
          <p:nvPr/>
        </p:nvGrpSpPr>
        <p:grpSpPr>
          <a:xfrm>
            <a:off x="741762" y="6430122"/>
            <a:ext cx="5489973" cy="2510433"/>
            <a:chOff x="0" y="0"/>
            <a:chExt cx="7319963" cy="3347243"/>
          </a:xfrm>
        </p:grpSpPr>
        <p:sp>
          <p:nvSpPr>
            <p:cNvPr id="31" name="Freeform 31" descr="preencoded.png"/>
            <p:cNvSpPr/>
            <p:nvPr/>
          </p:nvSpPr>
          <p:spPr>
            <a:xfrm>
              <a:off x="0" y="0"/>
              <a:ext cx="7320026" cy="3347212"/>
            </a:xfrm>
            <a:custGeom>
              <a:avLst/>
              <a:gdLst/>
              <a:ahLst/>
              <a:cxnLst/>
              <a:rect l="l" t="t" r="r" b="b"/>
              <a:pathLst>
                <a:path w="7320026" h="3347212">
                  <a:moveTo>
                    <a:pt x="0" y="0"/>
                  </a:moveTo>
                  <a:lnTo>
                    <a:pt x="7320026" y="0"/>
                  </a:lnTo>
                  <a:lnTo>
                    <a:pt x="7320026" y="3347212"/>
                  </a:lnTo>
                  <a:lnTo>
                    <a:pt x="0" y="3347212"/>
                  </a:lnTo>
                  <a:lnTo>
                    <a:pt x="0" y="0"/>
                  </a:lnTo>
                  <a:close/>
                </a:path>
              </a:pathLst>
            </a:custGeom>
            <a:blipFill>
              <a:blip r:embed="rId3"/>
              <a:stretch>
                <a:fillRect t="-115" b="-116"/>
              </a:stretch>
            </a:blipFill>
          </p:spPr>
        </p:sp>
      </p:grpSp>
      <p:grpSp>
        <p:nvGrpSpPr>
          <p:cNvPr id="32" name="Group 32"/>
          <p:cNvGrpSpPr>
            <a:grpSpLocks noChangeAspect="1"/>
          </p:cNvGrpSpPr>
          <p:nvPr/>
        </p:nvGrpSpPr>
        <p:grpSpPr>
          <a:xfrm>
            <a:off x="6399020" y="6430122"/>
            <a:ext cx="5489973" cy="2510433"/>
            <a:chOff x="0" y="0"/>
            <a:chExt cx="7319963" cy="3347243"/>
          </a:xfrm>
        </p:grpSpPr>
        <p:sp>
          <p:nvSpPr>
            <p:cNvPr id="33" name="Freeform 33" descr="preencoded.png"/>
            <p:cNvSpPr/>
            <p:nvPr/>
          </p:nvSpPr>
          <p:spPr>
            <a:xfrm>
              <a:off x="0" y="0"/>
              <a:ext cx="7320026" cy="3347212"/>
            </a:xfrm>
            <a:custGeom>
              <a:avLst/>
              <a:gdLst/>
              <a:ahLst/>
              <a:cxnLst/>
              <a:rect l="l" t="t" r="r" b="b"/>
              <a:pathLst>
                <a:path w="7320026" h="3347212">
                  <a:moveTo>
                    <a:pt x="0" y="0"/>
                  </a:moveTo>
                  <a:lnTo>
                    <a:pt x="7320026" y="0"/>
                  </a:lnTo>
                  <a:lnTo>
                    <a:pt x="7320026" y="3347212"/>
                  </a:lnTo>
                  <a:lnTo>
                    <a:pt x="0" y="3347212"/>
                  </a:lnTo>
                  <a:lnTo>
                    <a:pt x="0" y="0"/>
                  </a:lnTo>
                  <a:close/>
                </a:path>
              </a:pathLst>
            </a:custGeom>
            <a:blipFill>
              <a:blip r:embed="rId4"/>
              <a:stretch>
                <a:fillRect t="-115" b="-116"/>
              </a:stretch>
            </a:blipFill>
          </p:spPr>
        </p:sp>
      </p:grpSp>
      <p:grpSp>
        <p:nvGrpSpPr>
          <p:cNvPr id="34" name="Group 34"/>
          <p:cNvGrpSpPr>
            <a:grpSpLocks noChangeAspect="1"/>
          </p:cNvGrpSpPr>
          <p:nvPr/>
        </p:nvGrpSpPr>
        <p:grpSpPr>
          <a:xfrm>
            <a:off x="12056271" y="6430122"/>
            <a:ext cx="5489973" cy="2510433"/>
            <a:chOff x="0" y="0"/>
            <a:chExt cx="7319963" cy="3347243"/>
          </a:xfrm>
        </p:grpSpPr>
        <p:sp>
          <p:nvSpPr>
            <p:cNvPr id="35" name="Freeform 35" descr="preencoded.png"/>
            <p:cNvSpPr/>
            <p:nvPr/>
          </p:nvSpPr>
          <p:spPr>
            <a:xfrm>
              <a:off x="0" y="0"/>
              <a:ext cx="7320026" cy="3347212"/>
            </a:xfrm>
            <a:custGeom>
              <a:avLst/>
              <a:gdLst/>
              <a:ahLst/>
              <a:cxnLst/>
              <a:rect l="l" t="t" r="r" b="b"/>
              <a:pathLst>
                <a:path w="7320026" h="3347212">
                  <a:moveTo>
                    <a:pt x="0" y="0"/>
                  </a:moveTo>
                  <a:lnTo>
                    <a:pt x="7320026" y="0"/>
                  </a:lnTo>
                  <a:lnTo>
                    <a:pt x="7320026" y="3347212"/>
                  </a:lnTo>
                  <a:lnTo>
                    <a:pt x="0" y="3347212"/>
                  </a:lnTo>
                  <a:lnTo>
                    <a:pt x="0" y="0"/>
                  </a:lnTo>
                  <a:close/>
                </a:path>
              </a:pathLst>
            </a:custGeom>
            <a:blipFill>
              <a:blip r:embed="rId5"/>
              <a:stretch>
                <a:fillRect t="-115" b="-116"/>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otalTime>39</TotalTime>
  <Words>3993</Words>
  <Application>Microsoft Office PowerPoint</Application>
  <PresentationFormat>Custom</PresentationFormat>
  <Paragraphs>564</Paragraphs>
  <Slides>63</Slides>
  <Notes>31</Notes>
  <HiddenSlides>0</HiddenSlides>
  <MMClips>0</MMClips>
  <ScaleCrop>false</ScaleCrop>
  <HeadingPairs>
    <vt:vector size="6" baseType="variant">
      <vt:variant>
        <vt:lpstr>Fonts Used</vt:lpstr>
      </vt:variant>
      <vt:variant>
        <vt:i4>42</vt:i4>
      </vt:variant>
      <vt:variant>
        <vt:lpstr>Theme</vt:lpstr>
      </vt:variant>
      <vt:variant>
        <vt:i4>10</vt:i4>
      </vt:variant>
      <vt:variant>
        <vt:lpstr>Slide Titles</vt:lpstr>
      </vt:variant>
      <vt:variant>
        <vt:i4>63</vt:i4>
      </vt:variant>
    </vt:vector>
  </HeadingPairs>
  <TitlesOfParts>
    <vt:vector size="115" baseType="lpstr">
      <vt:lpstr>Arial</vt:lpstr>
      <vt:lpstr>DM Sans Semi Bold</vt:lpstr>
      <vt:lpstr>Calibri</vt:lpstr>
      <vt:lpstr>Tomrrow</vt:lpstr>
      <vt:lpstr>Georgia</vt:lpstr>
      <vt:lpstr>Crimson Pro Semi Bold</vt:lpstr>
      <vt:lpstr>Roboto</vt:lpstr>
      <vt:lpstr>Calibri (MS)</vt:lpstr>
      <vt:lpstr>Roboto Slab</vt:lpstr>
      <vt:lpstr>Wingdings</vt:lpstr>
      <vt:lpstr>Codec Pro</vt:lpstr>
      <vt:lpstr>Bobby Jones</vt:lpstr>
      <vt:lpstr>Arimo</vt:lpstr>
      <vt:lpstr>Brush Script MT</vt:lpstr>
      <vt:lpstr>Overpass Ultra-Bold</vt:lpstr>
      <vt:lpstr>Petrona Bold</vt:lpstr>
      <vt:lpstr>Rugrats Sans</vt:lpstr>
      <vt:lpstr>Calibri Light</vt:lpstr>
      <vt:lpstr>Corbel</vt:lpstr>
      <vt:lpstr>Inter</vt:lpstr>
      <vt:lpstr>Aleo Bold</vt:lpstr>
      <vt:lpstr>Arimo Bold</vt:lpstr>
      <vt:lpstr>Libre Baskerville Light</vt:lpstr>
      <vt:lpstr>Helios Extended</vt:lpstr>
      <vt:lpstr>Codec Pro Bold</vt:lpstr>
      <vt:lpstr>Open Sans</vt:lpstr>
      <vt:lpstr>Gatwick Bold</vt:lpstr>
      <vt:lpstr>Fira Sans Bold</vt:lpstr>
      <vt:lpstr>Arsenica Bold</vt:lpstr>
      <vt:lpstr>Calibri (MS) Bold</vt:lpstr>
      <vt:lpstr>Roboto Bold</vt:lpstr>
      <vt:lpstr>Libre Baskerville</vt:lpstr>
      <vt:lpstr>More Sugar</vt:lpstr>
      <vt:lpstr>Overpass Light</vt:lpstr>
      <vt:lpstr>Fira Sans Light</vt:lpstr>
      <vt:lpstr>Quattrocento</vt:lpstr>
      <vt:lpstr>Heebo</vt:lpstr>
      <vt:lpstr>Canva Sans</vt:lpstr>
      <vt:lpstr>Wingdings 2</vt:lpstr>
      <vt:lpstr>Sniglet</vt:lpstr>
      <vt:lpstr>Quattrocento Bold</vt:lpstr>
      <vt:lpstr>Inter Medium</vt:lpstr>
      <vt:lpstr>Office Theme</vt:lpstr>
      <vt:lpstr>1_Office Theme</vt:lpstr>
      <vt:lpstr>2_Office Theme</vt:lpstr>
      <vt:lpstr>3_Office Theme</vt:lpstr>
      <vt:lpstr>4_Office Theme</vt:lpstr>
      <vt:lpstr>5_Office Theme</vt:lpstr>
      <vt:lpstr>6_Office Theme</vt:lpstr>
      <vt:lpstr>7_Office Theme</vt:lpstr>
      <vt:lpstr>Frame</vt:lpstr>
      <vt:lpstr>8_Office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aam draft.pptx</dc:title>
  <dc:creator>Talha Saber</dc:creator>
  <cp:lastModifiedBy>Talha M Saber</cp:lastModifiedBy>
  <cp:revision>6</cp:revision>
  <dcterms:created xsi:type="dcterms:W3CDTF">2006-08-16T00:00:00Z</dcterms:created>
  <dcterms:modified xsi:type="dcterms:W3CDTF">2025-10-19T02:19:02Z</dcterms:modified>
  <dc:identifier>DAG2KZuVWyw</dc:identifier>
</cp:coreProperties>
</file>